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61" r:id="rId4"/>
    <p:sldId id="259" r:id="rId5"/>
    <p:sldId id="262" r:id="rId6"/>
    <p:sldId id="263" r:id="rId7"/>
    <p:sldId id="264" r:id="rId8"/>
    <p:sldId id="265" r:id="rId9"/>
    <p:sldId id="266" r:id="rId10"/>
    <p:sldId id="268" r:id="rId11"/>
    <p:sldId id="269" r:id="rId12"/>
    <p:sldId id="270" r:id="rId13"/>
    <p:sldId id="271" r:id="rId14"/>
    <p:sldId id="272" r:id="rId15"/>
    <p:sldId id="273" r:id="rId16"/>
    <p:sldId id="291" r:id="rId17"/>
    <p:sldId id="274" r:id="rId18"/>
    <p:sldId id="275" r:id="rId19"/>
    <p:sldId id="276" r:id="rId20"/>
    <p:sldId id="277" r:id="rId21"/>
    <p:sldId id="278" r:id="rId22"/>
    <p:sldId id="279" r:id="rId23"/>
    <p:sldId id="280" r:id="rId24"/>
    <p:sldId id="281" r:id="rId25"/>
    <p:sldId id="282" r:id="rId26"/>
    <p:sldId id="284" r:id="rId27"/>
    <p:sldId id="285" r:id="rId28"/>
    <p:sldId id="286" r:id="rId29"/>
    <p:sldId id="287" r:id="rId30"/>
    <p:sldId id="288" r:id="rId31"/>
    <p:sldId id="289" r:id="rId32"/>
    <p:sldId id="290"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C"/>
    <a:srgbClr val="007033"/>
    <a:srgbClr val="6C1A00"/>
    <a:srgbClr val="FFCC66"/>
    <a:srgbClr val="990099"/>
    <a:srgbClr val="CC0099"/>
    <a:srgbClr val="FE9202"/>
    <a:srgbClr val="00AACC"/>
    <a:srgbClr val="5EEC3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C30B90-9F03-44D4-BFBF-2355B8D56AD0}" v="34" dt="2018-04-11T06:49:41.747"/>
    <p1510:client id="{10515041-B2F6-4239-A7A1-9322759ED18A}" v="218" dt="2018-04-10T16:13:26.362"/>
    <p1510:client id="{4EE0E079-F740-48C2-BA05-02F97EB4FC88}" v="512" dt="2018-04-11T05:50:01.178"/>
    <p1510:client id="{72BDCA15-B50D-4D04-934E-CA23BF47CCB4}" v="19" dt="2018-04-10T19:01:02.5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95" autoAdjust="0"/>
  </p:normalViewPr>
  <p:slideViewPr>
    <p:cSldViewPr snapToGrid="0">
      <p:cViewPr varScale="1">
        <p:scale>
          <a:sx n="104" d="100"/>
          <a:sy n="104" d="100"/>
        </p:scale>
        <p:origin x="182"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449A6F-64CE-4C27-BF4E-0820181DDEB7}" type="doc">
      <dgm:prSet loTypeId="urn:microsoft.com/office/officeart/2005/8/layout/cycle3" loCatId="cycle" qsTypeId="urn:microsoft.com/office/officeart/2005/8/quickstyle/simple5" qsCatId="simple" csTypeId="urn:microsoft.com/office/officeart/2005/8/colors/accent0_3" csCatId="mainScheme" phldr="1"/>
      <dgm:spPr/>
      <dgm:t>
        <a:bodyPr/>
        <a:lstStyle/>
        <a:p>
          <a:endParaRPr lang="en-US"/>
        </a:p>
      </dgm:t>
    </dgm:pt>
    <dgm:pt modelId="{C1107E1E-028A-464D-8233-3E4A1E63B8DE}">
      <dgm:prSet phldrT="[Text]" custT="1"/>
      <dgm:spPr/>
      <dgm:t>
        <a:bodyPr/>
        <a:lstStyle/>
        <a:p>
          <a:pPr algn="ctr"/>
          <a:r>
            <a:rPr lang="en-US" sz="1200">
              <a:latin typeface="Arial" panose="020B0604020202020204" pitchFamily="34" charset="0"/>
              <a:cs typeface="Arial" panose="020B0604020202020204" pitchFamily="34" charset="0"/>
            </a:rPr>
            <a:t>1. Plan</a:t>
          </a:r>
        </a:p>
      </dgm:t>
    </dgm:pt>
    <dgm:pt modelId="{6FE3394F-594F-43FD-904E-8970D649EDDF}" type="parTrans" cxnId="{185EAA5E-BAFE-4EE7-B30E-83AB06AD63BE}">
      <dgm:prSet/>
      <dgm:spPr/>
      <dgm:t>
        <a:bodyPr/>
        <a:lstStyle/>
        <a:p>
          <a:pPr algn="ctr"/>
          <a:endParaRPr lang="en-US"/>
        </a:p>
      </dgm:t>
    </dgm:pt>
    <dgm:pt modelId="{B4475E9B-E28B-4914-BFB1-AD7320DCD417}" type="sibTrans" cxnId="{185EAA5E-BAFE-4EE7-B30E-83AB06AD63BE}">
      <dgm:prSet/>
      <dgm:spPr/>
      <dgm:t>
        <a:bodyPr/>
        <a:lstStyle/>
        <a:p>
          <a:pPr algn="ctr"/>
          <a:endParaRPr lang="en-US"/>
        </a:p>
      </dgm:t>
    </dgm:pt>
    <dgm:pt modelId="{77908820-F866-4C7E-AD7A-FFEAA5AB714A}">
      <dgm:prSet phldrT="[Text]" custT="1"/>
      <dgm:spPr/>
      <dgm:t>
        <a:bodyPr/>
        <a:lstStyle/>
        <a:p>
          <a:pPr algn="ctr"/>
          <a:r>
            <a:rPr lang="en-US" sz="1200"/>
            <a:t>2. Define Requirements</a:t>
          </a:r>
        </a:p>
      </dgm:t>
    </dgm:pt>
    <dgm:pt modelId="{D54E7C1D-B4B8-46F5-B2DE-39103DDA9E8C}" type="parTrans" cxnId="{5540ADEB-2745-406C-9D13-CD3D4EA5B603}">
      <dgm:prSet/>
      <dgm:spPr/>
      <dgm:t>
        <a:bodyPr/>
        <a:lstStyle/>
        <a:p>
          <a:pPr algn="ctr"/>
          <a:endParaRPr lang="en-US"/>
        </a:p>
      </dgm:t>
    </dgm:pt>
    <dgm:pt modelId="{0E111D93-4BD9-4094-8B5B-FD210E5A79F0}" type="sibTrans" cxnId="{5540ADEB-2745-406C-9D13-CD3D4EA5B603}">
      <dgm:prSet/>
      <dgm:spPr/>
      <dgm:t>
        <a:bodyPr/>
        <a:lstStyle/>
        <a:p>
          <a:pPr algn="ctr"/>
          <a:endParaRPr lang="en-US"/>
        </a:p>
      </dgm:t>
    </dgm:pt>
    <dgm:pt modelId="{7B48794E-AED4-4C0B-B0AC-E73A309EC60C}">
      <dgm:prSet phldrT="[Text]" custT="1"/>
      <dgm:spPr/>
      <dgm:t>
        <a:bodyPr/>
        <a:lstStyle/>
        <a:p>
          <a:pPr algn="ctr"/>
          <a:r>
            <a:rPr lang="en-US" sz="1200">
              <a:latin typeface="Arial" panose="020B0604020202020204" pitchFamily="34" charset="0"/>
              <a:cs typeface="Arial" panose="020B0604020202020204" pitchFamily="34" charset="0"/>
            </a:rPr>
            <a:t>5. Initial Testing</a:t>
          </a:r>
        </a:p>
      </dgm:t>
    </dgm:pt>
    <dgm:pt modelId="{63ACEAD0-99CB-48EC-B5AF-D13F7D452FBC}" type="parTrans" cxnId="{00FA4CC9-0E88-47F7-A83A-388ED04C884C}">
      <dgm:prSet/>
      <dgm:spPr/>
      <dgm:t>
        <a:bodyPr/>
        <a:lstStyle/>
        <a:p>
          <a:pPr algn="ctr"/>
          <a:endParaRPr lang="en-US"/>
        </a:p>
      </dgm:t>
    </dgm:pt>
    <dgm:pt modelId="{A47F383B-BB10-4760-A755-3232E27764C9}" type="sibTrans" cxnId="{00FA4CC9-0E88-47F7-A83A-388ED04C884C}">
      <dgm:prSet/>
      <dgm:spPr/>
      <dgm:t>
        <a:bodyPr/>
        <a:lstStyle/>
        <a:p>
          <a:pPr algn="ctr"/>
          <a:endParaRPr lang="en-US"/>
        </a:p>
      </dgm:t>
    </dgm:pt>
    <dgm:pt modelId="{5F65985C-0955-4D1D-9834-777A802EFFDA}">
      <dgm:prSet phldrT="[Text]" custT="1"/>
      <dgm:spPr/>
      <dgm:t>
        <a:bodyPr/>
        <a:lstStyle/>
        <a:p>
          <a:pPr algn="ctr"/>
          <a:r>
            <a:rPr lang="en-US" sz="1200">
              <a:latin typeface="Arial" panose="020B0604020202020204" pitchFamily="34" charset="0"/>
              <a:cs typeface="Arial" panose="020B0604020202020204" pitchFamily="34" charset="0"/>
            </a:rPr>
            <a:t>6. Configure &amp; Implement</a:t>
          </a:r>
        </a:p>
      </dgm:t>
    </dgm:pt>
    <dgm:pt modelId="{90C570A1-D495-40E9-9C43-4EF0CB42FE18}" type="parTrans" cxnId="{03F38395-253E-4B20-8FD0-43779CD7EABE}">
      <dgm:prSet/>
      <dgm:spPr/>
      <dgm:t>
        <a:bodyPr/>
        <a:lstStyle/>
        <a:p>
          <a:pPr algn="ctr"/>
          <a:endParaRPr lang="en-US"/>
        </a:p>
      </dgm:t>
    </dgm:pt>
    <dgm:pt modelId="{CF62AC2C-7C31-4DE4-887E-BC0B5047D182}" type="sibTrans" cxnId="{03F38395-253E-4B20-8FD0-43779CD7EABE}">
      <dgm:prSet/>
      <dgm:spPr/>
      <dgm:t>
        <a:bodyPr/>
        <a:lstStyle/>
        <a:p>
          <a:pPr algn="ctr"/>
          <a:endParaRPr lang="en-US"/>
        </a:p>
      </dgm:t>
    </dgm:pt>
    <dgm:pt modelId="{210E94DA-5159-48D2-9208-39390A815C58}">
      <dgm:prSet phldrT="[Text]" custT="1"/>
      <dgm:spPr/>
      <dgm:t>
        <a:bodyPr/>
        <a:lstStyle/>
        <a:p>
          <a:pPr algn="ctr"/>
          <a:r>
            <a:rPr lang="en-US" sz="1200">
              <a:latin typeface="Arial" panose="020B0604020202020204" pitchFamily="34" charset="0"/>
              <a:cs typeface="Arial" panose="020B0604020202020204" pitchFamily="34" charset="0"/>
            </a:rPr>
            <a:t>7. Client Testing</a:t>
          </a:r>
        </a:p>
      </dgm:t>
    </dgm:pt>
    <dgm:pt modelId="{9A56FE88-35C9-47AE-A597-3497F8EA17E6}" type="parTrans" cxnId="{7107674E-E2EE-4C81-83B6-FD4C9B7790E9}">
      <dgm:prSet/>
      <dgm:spPr/>
      <dgm:t>
        <a:bodyPr/>
        <a:lstStyle/>
        <a:p>
          <a:pPr algn="ctr"/>
          <a:endParaRPr lang="en-US"/>
        </a:p>
      </dgm:t>
    </dgm:pt>
    <dgm:pt modelId="{6BAD606D-E941-41C8-9EA8-28C40968F8DC}" type="sibTrans" cxnId="{7107674E-E2EE-4C81-83B6-FD4C9B7790E9}">
      <dgm:prSet/>
      <dgm:spPr/>
      <dgm:t>
        <a:bodyPr/>
        <a:lstStyle/>
        <a:p>
          <a:pPr algn="ctr"/>
          <a:endParaRPr lang="en-US"/>
        </a:p>
      </dgm:t>
    </dgm:pt>
    <dgm:pt modelId="{F6DB6AF3-6A61-4723-BFA6-C1D24EC4CB64}">
      <dgm:prSet phldrT="[Text]" custT="1"/>
      <dgm:spPr/>
      <dgm:t>
        <a:bodyPr/>
        <a:lstStyle/>
        <a:p>
          <a:pPr algn="ctr"/>
          <a:r>
            <a:rPr lang="en-US" sz="1200"/>
            <a:t>3. </a:t>
          </a:r>
          <a:r>
            <a:rPr lang="en-US" sz="1200">
              <a:latin typeface="Arial" panose="020B0604020202020204" pitchFamily="34" charset="0"/>
              <a:cs typeface="Arial" panose="020B0604020202020204" pitchFamily="34" charset="0"/>
            </a:rPr>
            <a:t>Design</a:t>
          </a:r>
        </a:p>
      </dgm:t>
    </dgm:pt>
    <dgm:pt modelId="{E96973E3-E0FA-441D-BCB6-BBCD7C1E944A}" type="parTrans" cxnId="{37DEF264-105C-4A7A-BB9E-CEC353CA89F4}">
      <dgm:prSet/>
      <dgm:spPr/>
      <dgm:t>
        <a:bodyPr/>
        <a:lstStyle/>
        <a:p>
          <a:pPr algn="ctr"/>
          <a:endParaRPr lang="en-US"/>
        </a:p>
      </dgm:t>
    </dgm:pt>
    <dgm:pt modelId="{D48C9C83-2BAE-489D-ADBB-5F7C91FF2A70}" type="sibTrans" cxnId="{37DEF264-105C-4A7A-BB9E-CEC353CA89F4}">
      <dgm:prSet/>
      <dgm:spPr/>
      <dgm:t>
        <a:bodyPr/>
        <a:lstStyle/>
        <a:p>
          <a:pPr algn="ctr"/>
          <a:endParaRPr lang="en-US"/>
        </a:p>
      </dgm:t>
    </dgm:pt>
    <dgm:pt modelId="{DE80D98C-6322-4DBE-81FA-53B70AE0BFCB}">
      <dgm:prSet phldrT="[Text]" custT="1"/>
      <dgm:spPr/>
      <dgm:t>
        <a:bodyPr/>
        <a:lstStyle/>
        <a:p>
          <a:pPr algn="ctr"/>
          <a:r>
            <a:rPr lang="en-US" sz="1200">
              <a:latin typeface="Arial" panose="020B0604020202020204" pitchFamily="34" charset="0"/>
              <a:cs typeface="Arial" panose="020B0604020202020204" pitchFamily="34" charset="0"/>
            </a:rPr>
            <a:t>4. Develop &amp; Implement</a:t>
          </a:r>
        </a:p>
      </dgm:t>
    </dgm:pt>
    <dgm:pt modelId="{291BB59A-AA12-46DD-91B7-FB42E2C5DC1E}" type="parTrans" cxnId="{2BA07DAD-3998-4FA8-9B5B-97E2C619097B}">
      <dgm:prSet/>
      <dgm:spPr/>
      <dgm:t>
        <a:bodyPr/>
        <a:lstStyle/>
        <a:p>
          <a:pPr algn="ctr"/>
          <a:endParaRPr lang="en-US"/>
        </a:p>
      </dgm:t>
    </dgm:pt>
    <dgm:pt modelId="{E89F0B6F-CD6A-46BF-9ED1-EE3F2D9BF20A}" type="sibTrans" cxnId="{2BA07DAD-3998-4FA8-9B5B-97E2C619097B}">
      <dgm:prSet/>
      <dgm:spPr/>
      <dgm:t>
        <a:bodyPr/>
        <a:lstStyle/>
        <a:p>
          <a:pPr algn="ctr"/>
          <a:endParaRPr lang="en-US"/>
        </a:p>
      </dgm:t>
    </dgm:pt>
    <dgm:pt modelId="{48CB329D-3590-4D9E-88E9-16EE570789E4}" type="pres">
      <dgm:prSet presAssocID="{32449A6F-64CE-4C27-BF4E-0820181DDEB7}" presName="Name0" presStyleCnt="0">
        <dgm:presLayoutVars>
          <dgm:dir/>
          <dgm:resizeHandles val="exact"/>
        </dgm:presLayoutVars>
      </dgm:prSet>
      <dgm:spPr/>
    </dgm:pt>
    <dgm:pt modelId="{F3D2305D-78EC-4289-9833-0A03B7140B5B}" type="pres">
      <dgm:prSet presAssocID="{32449A6F-64CE-4C27-BF4E-0820181DDEB7}" presName="cycle" presStyleCnt="0"/>
      <dgm:spPr/>
    </dgm:pt>
    <dgm:pt modelId="{325702BE-7BCF-4E98-A890-5211D17325EA}" type="pres">
      <dgm:prSet presAssocID="{C1107E1E-028A-464D-8233-3E4A1E63B8DE}" presName="nodeFirstNode" presStyleLbl="node1" presStyleIdx="0" presStyleCnt="7">
        <dgm:presLayoutVars>
          <dgm:bulletEnabled val="1"/>
        </dgm:presLayoutVars>
      </dgm:prSet>
      <dgm:spPr/>
    </dgm:pt>
    <dgm:pt modelId="{1069250A-C9F1-4F9C-BA47-025CC5D3B996}" type="pres">
      <dgm:prSet presAssocID="{B4475E9B-E28B-4914-BFB1-AD7320DCD417}" presName="sibTransFirstNode" presStyleLbl="bgShp" presStyleIdx="0" presStyleCnt="1"/>
      <dgm:spPr/>
    </dgm:pt>
    <dgm:pt modelId="{30E9288B-013E-4967-AB94-C47F68C26FFA}" type="pres">
      <dgm:prSet presAssocID="{77908820-F866-4C7E-AD7A-FFEAA5AB714A}" presName="nodeFollowingNodes" presStyleLbl="node1" presStyleIdx="1" presStyleCnt="7">
        <dgm:presLayoutVars>
          <dgm:bulletEnabled val="1"/>
        </dgm:presLayoutVars>
      </dgm:prSet>
      <dgm:spPr/>
    </dgm:pt>
    <dgm:pt modelId="{BE51DBC0-0A20-489B-9340-2904E65BDC24}" type="pres">
      <dgm:prSet presAssocID="{F6DB6AF3-6A61-4723-BFA6-C1D24EC4CB64}" presName="nodeFollowingNodes" presStyleLbl="node1" presStyleIdx="2" presStyleCnt="7">
        <dgm:presLayoutVars>
          <dgm:bulletEnabled val="1"/>
        </dgm:presLayoutVars>
      </dgm:prSet>
      <dgm:spPr/>
    </dgm:pt>
    <dgm:pt modelId="{71AD03C1-4BF3-4D08-8842-E80D5E5297B5}" type="pres">
      <dgm:prSet presAssocID="{DE80D98C-6322-4DBE-81FA-53B70AE0BFCB}" presName="nodeFollowingNodes" presStyleLbl="node1" presStyleIdx="3" presStyleCnt="7">
        <dgm:presLayoutVars>
          <dgm:bulletEnabled val="1"/>
        </dgm:presLayoutVars>
      </dgm:prSet>
      <dgm:spPr/>
    </dgm:pt>
    <dgm:pt modelId="{5D9DA8F4-2672-4EB5-AE2B-B9124455463E}" type="pres">
      <dgm:prSet presAssocID="{7B48794E-AED4-4C0B-B0AC-E73A309EC60C}" presName="nodeFollowingNodes" presStyleLbl="node1" presStyleIdx="4" presStyleCnt="7">
        <dgm:presLayoutVars>
          <dgm:bulletEnabled val="1"/>
        </dgm:presLayoutVars>
      </dgm:prSet>
      <dgm:spPr/>
    </dgm:pt>
    <dgm:pt modelId="{6751B591-F198-4085-BC93-F06D9C63581D}" type="pres">
      <dgm:prSet presAssocID="{5F65985C-0955-4D1D-9834-777A802EFFDA}" presName="nodeFollowingNodes" presStyleLbl="node1" presStyleIdx="5" presStyleCnt="7">
        <dgm:presLayoutVars>
          <dgm:bulletEnabled val="1"/>
        </dgm:presLayoutVars>
      </dgm:prSet>
      <dgm:spPr/>
    </dgm:pt>
    <dgm:pt modelId="{4F661837-31B7-4E46-BF52-C63E91CFA483}" type="pres">
      <dgm:prSet presAssocID="{210E94DA-5159-48D2-9208-39390A815C58}" presName="nodeFollowingNodes" presStyleLbl="node1" presStyleIdx="6" presStyleCnt="7">
        <dgm:presLayoutVars>
          <dgm:bulletEnabled val="1"/>
        </dgm:presLayoutVars>
      </dgm:prSet>
      <dgm:spPr/>
    </dgm:pt>
  </dgm:ptLst>
  <dgm:cxnLst>
    <dgm:cxn modelId="{8917DD0C-424A-4C81-BAA4-5B2F3E37C2DB}" type="presOf" srcId="{F6DB6AF3-6A61-4723-BFA6-C1D24EC4CB64}" destId="{BE51DBC0-0A20-489B-9340-2904E65BDC24}" srcOrd="0" destOrd="0" presId="urn:microsoft.com/office/officeart/2005/8/layout/cycle3"/>
    <dgm:cxn modelId="{7D324319-9C5D-4B3A-825B-9B3D2F7BD965}" type="presOf" srcId="{77908820-F866-4C7E-AD7A-FFEAA5AB714A}" destId="{30E9288B-013E-4967-AB94-C47F68C26FFA}" srcOrd="0" destOrd="0" presId="urn:microsoft.com/office/officeart/2005/8/layout/cycle3"/>
    <dgm:cxn modelId="{09E46E20-356C-4718-B21C-B8D8F5F6CDFC}" type="presOf" srcId="{B4475E9B-E28B-4914-BFB1-AD7320DCD417}" destId="{1069250A-C9F1-4F9C-BA47-025CC5D3B996}" srcOrd="0" destOrd="0" presId="urn:microsoft.com/office/officeart/2005/8/layout/cycle3"/>
    <dgm:cxn modelId="{98D5FE3A-2E6A-4582-A1B0-3C405B7A0E99}" type="presOf" srcId="{32449A6F-64CE-4C27-BF4E-0820181DDEB7}" destId="{48CB329D-3590-4D9E-88E9-16EE570789E4}" srcOrd="0" destOrd="0" presId="urn:microsoft.com/office/officeart/2005/8/layout/cycle3"/>
    <dgm:cxn modelId="{185EAA5E-BAFE-4EE7-B30E-83AB06AD63BE}" srcId="{32449A6F-64CE-4C27-BF4E-0820181DDEB7}" destId="{C1107E1E-028A-464D-8233-3E4A1E63B8DE}" srcOrd="0" destOrd="0" parTransId="{6FE3394F-594F-43FD-904E-8970D649EDDF}" sibTransId="{B4475E9B-E28B-4914-BFB1-AD7320DCD417}"/>
    <dgm:cxn modelId="{37DEF264-105C-4A7A-BB9E-CEC353CA89F4}" srcId="{32449A6F-64CE-4C27-BF4E-0820181DDEB7}" destId="{F6DB6AF3-6A61-4723-BFA6-C1D24EC4CB64}" srcOrd="2" destOrd="0" parTransId="{E96973E3-E0FA-441D-BCB6-BBCD7C1E944A}" sibTransId="{D48C9C83-2BAE-489D-ADBB-5F7C91FF2A70}"/>
    <dgm:cxn modelId="{7107674E-E2EE-4C81-83B6-FD4C9B7790E9}" srcId="{32449A6F-64CE-4C27-BF4E-0820181DDEB7}" destId="{210E94DA-5159-48D2-9208-39390A815C58}" srcOrd="6" destOrd="0" parTransId="{9A56FE88-35C9-47AE-A597-3497F8EA17E6}" sibTransId="{6BAD606D-E941-41C8-9EA8-28C40968F8DC}"/>
    <dgm:cxn modelId="{875F5080-899B-40D8-B7BF-7CE0137DA5B5}" type="presOf" srcId="{7B48794E-AED4-4C0B-B0AC-E73A309EC60C}" destId="{5D9DA8F4-2672-4EB5-AE2B-B9124455463E}" srcOrd="0" destOrd="0" presId="urn:microsoft.com/office/officeart/2005/8/layout/cycle3"/>
    <dgm:cxn modelId="{E03B0F8F-C32E-47D6-8BD3-FEB3D7E2A2B8}" type="presOf" srcId="{DE80D98C-6322-4DBE-81FA-53B70AE0BFCB}" destId="{71AD03C1-4BF3-4D08-8842-E80D5E5297B5}" srcOrd="0" destOrd="0" presId="urn:microsoft.com/office/officeart/2005/8/layout/cycle3"/>
    <dgm:cxn modelId="{03F38395-253E-4B20-8FD0-43779CD7EABE}" srcId="{32449A6F-64CE-4C27-BF4E-0820181DDEB7}" destId="{5F65985C-0955-4D1D-9834-777A802EFFDA}" srcOrd="5" destOrd="0" parTransId="{90C570A1-D495-40E9-9C43-4EF0CB42FE18}" sibTransId="{CF62AC2C-7C31-4DE4-887E-BC0B5047D182}"/>
    <dgm:cxn modelId="{429162A7-966C-4511-90C8-D19598264FCB}" type="presOf" srcId="{210E94DA-5159-48D2-9208-39390A815C58}" destId="{4F661837-31B7-4E46-BF52-C63E91CFA483}" srcOrd="0" destOrd="0" presId="urn:microsoft.com/office/officeart/2005/8/layout/cycle3"/>
    <dgm:cxn modelId="{2BA07DAD-3998-4FA8-9B5B-97E2C619097B}" srcId="{32449A6F-64CE-4C27-BF4E-0820181DDEB7}" destId="{DE80D98C-6322-4DBE-81FA-53B70AE0BFCB}" srcOrd="3" destOrd="0" parTransId="{291BB59A-AA12-46DD-91B7-FB42E2C5DC1E}" sibTransId="{E89F0B6F-CD6A-46BF-9ED1-EE3F2D9BF20A}"/>
    <dgm:cxn modelId="{263010BC-8731-4CF8-93A2-FF13122BD503}" type="presOf" srcId="{C1107E1E-028A-464D-8233-3E4A1E63B8DE}" destId="{325702BE-7BCF-4E98-A890-5211D17325EA}" srcOrd="0" destOrd="0" presId="urn:microsoft.com/office/officeart/2005/8/layout/cycle3"/>
    <dgm:cxn modelId="{00FA4CC9-0E88-47F7-A83A-388ED04C884C}" srcId="{32449A6F-64CE-4C27-BF4E-0820181DDEB7}" destId="{7B48794E-AED4-4C0B-B0AC-E73A309EC60C}" srcOrd="4" destOrd="0" parTransId="{63ACEAD0-99CB-48EC-B5AF-D13F7D452FBC}" sibTransId="{A47F383B-BB10-4760-A755-3232E27764C9}"/>
    <dgm:cxn modelId="{152F13E2-3361-4DBF-84D9-4660DD96B4F5}" type="presOf" srcId="{5F65985C-0955-4D1D-9834-777A802EFFDA}" destId="{6751B591-F198-4085-BC93-F06D9C63581D}" srcOrd="0" destOrd="0" presId="urn:microsoft.com/office/officeart/2005/8/layout/cycle3"/>
    <dgm:cxn modelId="{5540ADEB-2745-406C-9D13-CD3D4EA5B603}" srcId="{32449A6F-64CE-4C27-BF4E-0820181DDEB7}" destId="{77908820-F866-4C7E-AD7A-FFEAA5AB714A}" srcOrd="1" destOrd="0" parTransId="{D54E7C1D-B4B8-46F5-B2DE-39103DDA9E8C}" sibTransId="{0E111D93-4BD9-4094-8B5B-FD210E5A79F0}"/>
    <dgm:cxn modelId="{C7205560-D94B-4E10-97E8-1FB2D5D5B7CB}" type="presParOf" srcId="{48CB329D-3590-4D9E-88E9-16EE570789E4}" destId="{F3D2305D-78EC-4289-9833-0A03B7140B5B}" srcOrd="0" destOrd="0" presId="urn:microsoft.com/office/officeart/2005/8/layout/cycle3"/>
    <dgm:cxn modelId="{088B807D-6ED9-4E69-85F1-71F59E68278F}" type="presParOf" srcId="{F3D2305D-78EC-4289-9833-0A03B7140B5B}" destId="{325702BE-7BCF-4E98-A890-5211D17325EA}" srcOrd="0" destOrd="0" presId="urn:microsoft.com/office/officeart/2005/8/layout/cycle3"/>
    <dgm:cxn modelId="{E02F8548-1B61-4DDE-B4BE-4117D9965560}" type="presParOf" srcId="{F3D2305D-78EC-4289-9833-0A03B7140B5B}" destId="{1069250A-C9F1-4F9C-BA47-025CC5D3B996}" srcOrd="1" destOrd="0" presId="urn:microsoft.com/office/officeart/2005/8/layout/cycle3"/>
    <dgm:cxn modelId="{15808BBA-AE44-498C-8777-287BFC43400C}" type="presParOf" srcId="{F3D2305D-78EC-4289-9833-0A03B7140B5B}" destId="{30E9288B-013E-4967-AB94-C47F68C26FFA}" srcOrd="2" destOrd="0" presId="urn:microsoft.com/office/officeart/2005/8/layout/cycle3"/>
    <dgm:cxn modelId="{3B9B1760-2589-42AA-900B-AB7F82851581}" type="presParOf" srcId="{F3D2305D-78EC-4289-9833-0A03B7140B5B}" destId="{BE51DBC0-0A20-489B-9340-2904E65BDC24}" srcOrd="3" destOrd="0" presId="urn:microsoft.com/office/officeart/2005/8/layout/cycle3"/>
    <dgm:cxn modelId="{BBE91708-4EE3-4AA6-8EE4-04CD1199C088}" type="presParOf" srcId="{F3D2305D-78EC-4289-9833-0A03B7140B5B}" destId="{71AD03C1-4BF3-4D08-8842-E80D5E5297B5}" srcOrd="4" destOrd="0" presId="urn:microsoft.com/office/officeart/2005/8/layout/cycle3"/>
    <dgm:cxn modelId="{50FBC64A-3645-494D-990B-DAFE8C887AA9}" type="presParOf" srcId="{F3D2305D-78EC-4289-9833-0A03B7140B5B}" destId="{5D9DA8F4-2672-4EB5-AE2B-B9124455463E}" srcOrd="5" destOrd="0" presId="urn:microsoft.com/office/officeart/2005/8/layout/cycle3"/>
    <dgm:cxn modelId="{7AFE8858-D53E-413B-AC38-334275C72AD0}" type="presParOf" srcId="{F3D2305D-78EC-4289-9833-0A03B7140B5B}" destId="{6751B591-F198-4085-BC93-F06D9C63581D}" srcOrd="6" destOrd="0" presId="urn:microsoft.com/office/officeart/2005/8/layout/cycle3"/>
    <dgm:cxn modelId="{104F07F1-3AE9-4DBF-BBF0-90B420707F0A}" type="presParOf" srcId="{F3D2305D-78EC-4289-9833-0A03B7140B5B}" destId="{4F661837-31B7-4E46-BF52-C63E91CFA483}" srcOrd="7" destOrd="0" presId="urn:microsoft.com/office/officeart/2005/8/layout/cycle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69250A-C9F1-4F9C-BA47-025CC5D3B996}">
      <dsp:nvSpPr>
        <dsp:cNvPr id="0" name=""/>
        <dsp:cNvSpPr/>
      </dsp:nvSpPr>
      <dsp:spPr>
        <a:xfrm>
          <a:off x="705806" y="-25727"/>
          <a:ext cx="3657086" cy="3657086"/>
        </a:xfrm>
        <a:prstGeom prst="circularArrow">
          <a:avLst>
            <a:gd name="adj1" fmla="val 5544"/>
            <a:gd name="adj2" fmla="val 330680"/>
            <a:gd name="adj3" fmla="val 14549516"/>
            <a:gd name="adj4" fmla="val 16930958"/>
            <a:gd name="adj5" fmla="val 5757"/>
          </a:avLst>
        </a:prstGeom>
        <a:solidFill>
          <a:schemeClr val="dk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25702BE-7BCF-4E98-A890-5211D17325EA}">
      <dsp:nvSpPr>
        <dsp:cNvPr id="0" name=""/>
        <dsp:cNvSpPr/>
      </dsp:nvSpPr>
      <dsp:spPr>
        <a:xfrm>
          <a:off x="1978723" y="1238"/>
          <a:ext cx="1111253" cy="555626"/>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Arial" panose="020B0604020202020204" pitchFamily="34" charset="0"/>
              <a:cs typeface="Arial" panose="020B0604020202020204" pitchFamily="34" charset="0"/>
            </a:rPr>
            <a:t>1. Plan</a:t>
          </a:r>
        </a:p>
      </dsp:txBody>
      <dsp:txXfrm>
        <a:off x="2005846" y="28361"/>
        <a:ext cx="1057007" cy="501380"/>
      </dsp:txXfrm>
    </dsp:sp>
    <dsp:sp modelId="{30E9288B-013E-4967-AB94-C47F68C26FFA}">
      <dsp:nvSpPr>
        <dsp:cNvPr id="0" name=""/>
        <dsp:cNvSpPr/>
      </dsp:nvSpPr>
      <dsp:spPr>
        <a:xfrm>
          <a:off x="3198009" y="588415"/>
          <a:ext cx="1111253" cy="555626"/>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2. Define Requirements</a:t>
          </a:r>
        </a:p>
      </dsp:txBody>
      <dsp:txXfrm>
        <a:off x="3225132" y="615538"/>
        <a:ext cx="1057007" cy="501380"/>
      </dsp:txXfrm>
    </dsp:sp>
    <dsp:sp modelId="{BE51DBC0-0A20-489B-9340-2904E65BDC24}">
      <dsp:nvSpPr>
        <dsp:cNvPr id="0" name=""/>
        <dsp:cNvSpPr/>
      </dsp:nvSpPr>
      <dsp:spPr>
        <a:xfrm>
          <a:off x="3499148" y="1907790"/>
          <a:ext cx="1111253" cy="555626"/>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3. </a:t>
          </a:r>
          <a:r>
            <a:rPr lang="en-US" sz="1200" kern="1200">
              <a:latin typeface="Arial" panose="020B0604020202020204" pitchFamily="34" charset="0"/>
              <a:cs typeface="Arial" panose="020B0604020202020204" pitchFamily="34" charset="0"/>
            </a:rPr>
            <a:t>Design</a:t>
          </a:r>
        </a:p>
      </dsp:txBody>
      <dsp:txXfrm>
        <a:off x="3526271" y="1934913"/>
        <a:ext cx="1057007" cy="501380"/>
      </dsp:txXfrm>
    </dsp:sp>
    <dsp:sp modelId="{71AD03C1-4BF3-4D08-8842-E80D5E5297B5}">
      <dsp:nvSpPr>
        <dsp:cNvPr id="0" name=""/>
        <dsp:cNvSpPr/>
      </dsp:nvSpPr>
      <dsp:spPr>
        <a:xfrm>
          <a:off x="2655376" y="2965847"/>
          <a:ext cx="1111253" cy="555626"/>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Arial" panose="020B0604020202020204" pitchFamily="34" charset="0"/>
              <a:cs typeface="Arial" panose="020B0604020202020204" pitchFamily="34" charset="0"/>
            </a:rPr>
            <a:t>4. Develop &amp; Implement</a:t>
          </a:r>
        </a:p>
      </dsp:txBody>
      <dsp:txXfrm>
        <a:off x="2682499" y="2992970"/>
        <a:ext cx="1057007" cy="501380"/>
      </dsp:txXfrm>
    </dsp:sp>
    <dsp:sp modelId="{5D9DA8F4-2672-4EB5-AE2B-B9124455463E}">
      <dsp:nvSpPr>
        <dsp:cNvPr id="0" name=""/>
        <dsp:cNvSpPr/>
      </dsp:nvSpPr>
      <dsp:spPr>
        <a:xfrm>
          <a:off x="1302070" y="2965847"/>
          <a:ext cx="1111253" cy="555626"/>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Arial" panose="020B0604020202020204" pitchFamily="34" charset="0"/>
              <a:cs typeface="Arial" panose="020B0604020202020204" pitchFamily="34" charset="0"/>
            </a:rPr>
            <a:t>5. Initial Testing</a:t>
          </a:r>
        </a:p>
      </dsp:txBody>
      <dsp:txXfrm>
        <a:off x="1329193" y="2992970"/>
        <a:ext cx="1057007" cy="501380"/>
      </dsp:txXfrm>
    </dsp:sp>
    <dsp:sp modelId="{6751B591-F198-4085-BC93-F06D9C63581D}">
      <dsp:nvSpPr>
        <dsp:cNvPr id="0" name=""/>
        <dsp:cNvSpPr/>
      </dsp:nvSpPr>
      <dsp:spPr>
        <a:xfrm>
          <a:off x="458298" y="1907790"/>
          <a:ext cx="1111253" cy="555626"/>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Arial" panose="020B0604020202020204" pitchFamily="34" charset="0"/>
              <a:cs typeface="Arial" panose="020B0604020202020204" pitchFamily="34" charset="0"/>
            </a:rPr>
            <a:t>6. Configure &amp; Implement</a:t>
          </a:r>
        </a:p>
      </dsp:txBody>
      <dsp:txXfrm>
        <a:off x="485421" y="1934913"/>
        <a:ext cx="1057007" cy="501380"/>
      </dsp:txXfrm>
    </dsp:sp>
    <dsp:sp modelId="{4F661837-31B7-4E46-BF52-C63E91CFA483}">
      <dsp:nvSpPr>
        <dsp:cNvPr id="0" name=""/>
        <dsp:cNvSpPr/>
      </dsp:nvSpPr>
      <dsp:spPr>
        <a:xfrm>
          <a:off x="759437" y="588415"/>
          <a:ext cx="1111253" cy="555626"/>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Arial" panose="020B0604020202020204" pitchFamily="34" charset="0"/>
              <a:cs typeface="Arial" panose="020B0604020202020204" pitchFamily="34" charset="0"/>
            </a:rPr>
            <a:t>7. Client Testing</a:t>
          </a:r>
        </a:p>
      </dsp:txBody>
      <dsp:txXfrm>
        <a:off x="786560" y="615538"/>
        <a:ext cx="1057007" cy="501380"/>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43DADD-A91C-4814-B26F-F9307C8860FE}" type="datetimeFigureOut">
              <a:rPr lang="en-US" smtClean="0"/>
              <a:t>4/22/2018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4BABA8-98B0-4A9E-B0CB-84CBD264DEBB}" type="slidenum">
              <a:rPr lang="en-US" smtClean="0"/>
              <a:t>‹#›</a:t>
            </a:fld>
            <a:endParaRPr lang="en-US"/>
          </a:p>
        </p:txBody>
      </p:sp>
    </p:spTree>
    <p:extLst>
      <p:ext uri="{BB962C8B-B14F-4D97-AF65-F5344CB8AC3E}">
        <p14:creationId xmlns:p14="http://schemas.microsoft.com/office/powerpoint/2010/main" val="3643255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Shen</a:t>
            </a:r>
          </a:p>
        </p:txBody>
      </p:sp>
      <p:sp>
        <p:nvSpPr>
          <p:cNvPr id="4" name="Slide Number Placeholder 3"/>
          <p:cNvSpPr>
            <a:spLocks noGrp="1"/>
          </p:cNvSpPr>
          <p:nvPr>
            <p:ph type="sldNum" sz="quarter" idx="10"/>
          </p:nvPr>
        </p:nvSpPr>
        <p:spPr/>
        <p:txBody>
          <a:bodyPr/>
          <a:lstStyle/>
          <a:p>
            <a:fld id="{BF4BABA8-98B0-4A9E-B0CB-84CBD264DEBB}" type="slidenum">
              <a:rPr lang="en-US" smtClean="0"/>
              <a:t>2</a:t>
            </a:fld>
            <a:endParaRPr lang="en-US"/>
          </a:p>
        </p:txBody>
      </p:sp>
    </p:spTree>
    <p:extLst>
      <p:ext uri="{BB962C8B-B14F-4D97-AF65-F5344CB8AC3E}">
        <p14:creationId xmlns:p14="http://schemas.microsoft.com/office/powerpoint/2010/main" val="1002837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4BABA8-98B0-4A9E-B0CB-84CBD264DEBB}" type="slidenum">
              <a:rPr lang="en-US" smtClean="0"/>
              <a:t>16</a:t>
            </a:fld>
            <a:endParaRPr lang="en-US"/>
          </a:p>
        </p:txBody>
      </p:sp>
    </p:spTree>
    <p:extLst>
      <p:ext uri="{BB962C8B-B14F-4D97-AF65-F5344CB8AC3E}">
        <p14:creationId xmlns:p14="http://schemas.microsoft.com/office/powerpoint/2010/main" val="2192562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Jobie</a:t>
            </a:r>
            <a:endParaRPr lang="en-US" dirty="0"/>
          </a:p>
          <a:p>
            <a:r>
              <a:rPr lang="en-US" dirty="0"/>
              <a:t>PHP – Improve skills in </a:t>
            </a:r>
            <a:r>
              <a:rPr lang="en-US"/>
              <a:t>web development, </a:t>
            </a:r>
            <a:r>
              <a:rPr lang="en-US" dirty="0"/>
              <a:t>specifically in language PHP</a:t>
            </a:r>
          </a:p>
          <a:p>
            <a:r>
              <a:rPr lang="en-US" dirty="0"/>
              <a:t>Amazon – Improve skills </a:t>
            </a:r>
            <a:r>
              <a:rPr lang="en-US"/>
              <a:t>in cloud </a:t>
            </a:r>
            <a:r>
              <a:rPr lang="en-US" dirty="0"/>
              <a:t>admin using amazon web services</a:t>
            </a:r>
          </a:p>
          <a:p>
            <a:endParaRPr lang="en-US"/>
          </a:p>
        </p:txBody>
      </p:sp>
      <p:sp>
        <p:nvSpPr>
          <p:cNvPr id="4" name="Slide Number Placeholder 3"/>
          <p:cNvSpPr>
            <a:spLocks noGrp="1"/>
          </p:cNvSpPr>
          <p:nvPr>
            <p:ph type="sldNum" sz="quarter" idx="10"/>
          </p:nvPr>
        </p:nvSpPr>
        <p:spPr/>
        <p:txBody>
          <a:bodyPr/>
          <a:lstStyle/>
          <a:p>
            <a:fld id="{BF4BABA8-98B0-4A9E-B0CB-84CBD264DEBB}" type="slidenum">
              <a:rPr lang="en-US" smtClean="0"/>
              <a:t>17</a:t>
            </a:fld>
            <a:endParaRPr lang="en-US"/>
          </a:p>
        </p:txBody>
      </p:sp>
    </p:spTree>
    <p:extLst>
      <p:ext uri="{BB962C8B-B14F-4D97-AF65-F5344CB8AC3E}">
        <p14:creationId xmlns:p14="http://schemas.microsoft.com/office/powerpoint/2010/main" val="2392562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cs typeface="Calibri"/>
              </a:rPr>
              <a:t>Marcla</a:t>
            </a:r>
            <a:endParaRPr lang="en-US" dirty="0">
              <a:cs typeface="Calibri"/>
            </a:endParaRPr>
          </a:p>
          <a:p>
            <a:endParaRPr lang="en-US" dirty="0">
              <a:cs typeface="Calibri"/>
            </a:endParaRPr>
          </a:p>
          <a:p>
            <a:r>
              <a:rPr lang="en-US" dirty="0">
                <a:cs typeface="Calibri"/>
              </a:rPr>
              <a:t>Listed are the following positions needed for the project, along with the start and end of their work, as well as the total number of hours they’ll be spending for the project.</a:t>
            </a:r>
            <a:endParaRPr lang="en-US" dirty="0"/>
          </a:p>
        </p:txBody>
      </p:sp>
      <p:sp>
        <p:nvSpPr>
          <p:cNvPr id="4" name="Slide Number Placeholder 3"/>
          <p:cNvSpPr>
            <a:spLocks noGrp="1"/>
          </p:cNvSpPr>
          <p:nvPr>
            <p:ph type="sldNum" sz="quarter" idx="10"/>
          </p:nvPr>
        </p:nvSpPr>
        <p:spPr/>
        <p:txBody>
          <a:bodyPr/>
          <a:lstStyle/>
          <a:p>
            <a:fld id="{BF4BABA8-98B0-4A9E-B0CB-84CBD264DEBB}" type="slidenum">
              <a:rPr lang="en-US" smtClean="0"/>
              <a:t>18</a:t>
            </a:fld>
            <a:endParaRPr lang="en-US"/>
          </a:p>
        </p:txBody>
      </p:sp>
    </p:spTree>
    <p:extLst>
      <p:ext uri="{BB962C8B-B14F-4D97-AF65-F5344CB8AC3E}">
        <p14:creationId xmlns:p14="http://schemas.microsoft.com/office/powerpoint/2010/main" val="1206277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cs typeface="Calibri"/>
              </a:rPr>
              <a:t>Marcla</a:t>
            </a:r>
            <a:endParaRPr lang="en-US" dirty="0">
              <a:cs typeface="Calibri"/>
            </a:endParaRPr>
          </a:p>
          <a:p>
            <a:endParaRPr lang="en-US" dirty="0">
              <a:cs typeface="Calibri"/>
            </a:endParaRPr>
          </a:p>
          <a:p>
            <a:r>
              <a:rPr lang="en-US" dirty="0">
                <a:cs typeface="Calibri"/>
              </a:rPr>
              <a:t>The process model to be used for this project is the Scrum Agile Methodology, and that being used is reflected in the Gantt Chart, as we have a total of 3 iterations during the executing phase</a:t>
            </a:r>
          </a:p>
          <a:p>
            <a:r>
              <a:rPr lang="en-US" dirty="0">
                <a:cs typeface="Calibri"/>
              </a:rPr>
              <a:t>The schedule for the project is divided into 4 phases; Initiation, Planning, Executing, and Closing</a:t>
            </a:r>
          </a:p>
          <a:p>
            <a:r>
              <a:rPr lang="en-US" dirty="0">
                <a:cs typeface="Calibri"/>
              </a:rPr>
              <a:t>The initiation phase is focused on the project charter (main </a:t>
            </a:r>
            <a:r>
              <a:rPr lang="en-US" dirty="0" err="1">
                <a:cs typeface="Calibri"/>
              </a:rPr>
              <a:t>gyst</a:t>
            </a:r>
            <a:r>
              <a:rPr lang="en-US" dirty="0">
                <a:cs typeface="Calibri"/>
              </a:rPr>
              <a:t> of the project)</a:t>
            </a:r>
          </a:p>
          <a:p>
            <a:r>
              <a:rPr lang="en-US" dirty="0">
                <a:cs typeface="Calibri"/>
              </a:rPr>
              <a:t>The planning phase for the internal resources needed by the team</a:t>
            </a:r>
          </a:p>
          <a:p>
            <a:r>
              <a:rPr lang="en-US" dirty="0">
                <a:cs typeface="Calibri"/>
              </a:rPr>
              <a:t>The executing phase, for the software development, and closing to end it all.</a:t>
            </a:r>
          </a:p>
        </p:txBody>
      </p:sp>
      <p:sp>
        <p:nvSpPr>
          <p:cNvPr id="4" name="Slide Number Placeholder 3"/>
          <p:cNvSpPr>
            <a:spLocks noGrp="1"/>
          </p:cNvSpPr>
          <p:nvPr>
            <p:ph type="sldNum" sz="quarter" idx="10"/>
          </p:nvPr>
        </p:nvSpPr>
        <p:spPr/>
        <p:txBody>
          <a:bodyPr/>
          <a:lstStyle/>
          <a:p>
            <a:fld id="{BF4BABA8-98B0-4A9E-B0CB-84CBD264DEBB}" type="slidenum">
              <a:rPr lang="en-US" smtClean="0"/>
              <a:t>19</a:t>
            </a:fld>
            <a:endParaRPr lang="en-US"/>
          </a:p>
        </p:txBody>
      </p:sp>
    </p:spTree>
    <p:extLst>
      <p:ext uri="{BB962C8B-B14F-4D97-AF65-F5344CB8AC3E}">
        <p14:creationId xmlns:p14="http://schemas.microsoft.com/office/powerpoint/2010/main" val="2976024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Marcla</a:t>
            </a:r>
            <a:endParaRPr lang="en-US">
              <a:cs typeface="Calibri"/>
            </a:endParaRPr>
          </a:p>
          <a:p>
            <a:endParaRPr lang="en-US">
              <a:cs typeface="Calibri"/>
            </a:endParaRPr>
          </a:p>
          <a:p>
            <a:r>
              <a:rPr lang="en-US">
                <a:cs typeface="Calibri"/>
              </a:rPr>
              <a:t>As stated earlier, these are the following positions needed for the project, and in this table, the total budget needed for the human resources are totaled.</a:t>
            </a:r>
            <a:endParaRPr lang="en-US"/>
          </a:p>
        </p:txBody>
      </p:sp>
      <p:sp>
        <p:nvSpPr>
          <p:cNvPr id="4" name="Slide Number Placeholder 3"/>
          <p:cNvSpPr>
            <a:spLocks noGrp="1"/>
          </p:cNvSpPr>
          <p:nvPr>
            <p:ph type="sldNum" sz="quarter" idx="10"/>
          </p:nvPr>
        </p:nvSpPr>
        <p:spPr/>
        <p:txBody>
          <a:bodyPr/>
          <a:lstStyle/>
          <a:p>
            <a:fld id="{BF4BABA8-98B0-4A9E-B0CB-84CBD264DEBB}" type="slidenum">
              <a:rPr lang="en-US" smtClean="0"/>
              <a:t>20</a:t>
            </a:fld>
            <a:endParaRPr lang="en-US"/>
          </a:p>
        </p:txBody>
      </p:sp>
    </p:spTree>
    <p:extLst>
      <p:ext uri="{BB962C8B-B14F-4D97-AF65-F5344CB8AC3E}">
        <p14:creationId xmlns:p14="http://schemas.microsoft.com/office/powerpoint/2010/main" val="30922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cs typeface="Calibri"/>
              </a:rPr>
              <a:t>Marcla</a:t>
            </a:r>
            <a:endParaRPr lang="en-US" dirty="0">
              <a:cs typeface="Calibri"/>
            </a:endParaRPr>
          </a:p>
          <a:p>
            <a:endParaRPr lang="en-US" dirty="0">
              <a:cs typeface="Calibri"/>
            </a:endParaRPr>
          </a:p>
          <a:p>
            <a:endParaRPr lang="en-US" dirty="0"/>
          </a:p>
        </p:txBody>
      </p:sp>
      <p:sp>
        <p:nvSpPr>
          <p:cNvPr id="4" name="Slide Number Placeholder 3"/>
          <p:cNvSpPr>
            <a:spLocks noGrp="1"/>
          </p:cNvSpPr>
          <p:nvPr>
            <p:ph type="sldNum" sz="quarter" idx="10"/>
          </p:nvPr>
        </p:nvSpPr>
        <p:spPr/>
        <p:txBody>
          <a:bodyPr/>
          <a:lstStyle/>
          <a:p>
            <a:fld id="{BF4BABA8-98B0-4A9E-B0CB-84CBD264DEBB}" type="slidenum">
              <a:rPr lang="en-US" smtClean="0"/>
              <a:t>21</a:t>
            </a:fld>
            <a:endParaRPr lang="en-US"/>
          </a:p>
        </p:txBody>
      </p:sp>
    </p:spTree>
    <p:extLst>
      <p:ext uri="{BB962C8B-B14F-4D97-AF65-F5344CB8AC3E}">
        <p14:creationId xmlns:p14="http://schemas.microsoft.com/office/powerpoint/2010/main" val="979334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Marcla</a:t>
            </a:r>
            <a:endParaRPr lang="en-US">
              <a:cs typeface="Calibri"/>
            </a:endParaRPr>
          </a:p>
          <a:p>
            <a:endParaRPr lang="en-US">
              <a:cs typeface="Calibri"/>
            </a:endParaRPr>
          </a:p>
          <a:p>
            <a:r>
              <a:rPr lang="en-US">
                <a:cs typeface="Calibri"/>
              </a:rPr>
              <a:t>Office365 is a package of tools that will be useful for the projects documentation, and presentation to the clients. The Office365 contains MS Word, MS Excel, MS </a:t>
            </a:r>
            <a:r>
              <a:rPr lang="en-US" err="1">
                <a:cs typeface="Calibri"/>
              </a:rPr>
              <a:t>Powerpoint</a:t>
            </a:r>
            <a:r>
              <a:rPr lang="en-US">
                <a:cs typeface="Calibri"/>
              </a:rPr>
              <a:t>, etc. Pricing are gathered from their website. It is originally in USD, and was converted to PHP for easier computation</a:t>
            </a:r>
          </a:p>
          <a:p>
            <a:endParaRPr lang="en-US"/>
          </a:p>
        </p:txBody>
      </p:sp>
      <p:sp>
        <p:nvSpPr>
          <p:cNvPr id="4" name="Slide Number Placeholder 3"/>
          <p:cNvSpPr>
            <a:spLocks noGrp="1"/>
          </p:cNvSpPr>
          <p:nvPr>
            <p:ph type="sldNum" sz="quarter" idx="10"/>
          </p:nvPr>
        </p:nvSpPr>
        <p:spPr/>
        <p:txBody>
          <a:bodyPr/>
          <a:lstStyle/>
          <a:p>
            <a:fld id="{BF4BABA8-98B0-4A9E-B0CB-84CBD264DEBB}" type="slidenum">
              <a:rPr lang="en-US" smtClean="0"/>
              <a:t>22</a:t>
            </a:fld>
            <a:endParaRPr lang="en-US"/>
          </a:p>
        </p:txBody>
      </p:sp>
    </p:spTree>
    <p:extLst>
      <p:ext uri="{BB962C8B-B14F-4D97-AF65-F5344CB8AC3E}">
        <p14:creationId xmlns:p14="http://schemas.microsoft.com/office/powerpoint/2010/main" val="1040551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Marcla</a:t>
            </a:r>
            <a:endParaRPr lang="en-US">
              <a:cs typeface="Calibri"/>
            </a:endParaRPr>
          </a:p>
          <a:p>
            <a:endParaRPr lang="en-US">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cs typeface="Calibri"/>
              </a:rPr>
              <a:t>These are the following tools (with cost) that are needed for the project. </a:t>
            </a:r>
            <a:r>
              <a:rPr lang="en-US" err="1">
                <a:cs typeface="Calibri"/>
              </a:rPr>
              <a:t>MobaXterm</a:t>
            </a:r>
            <a:r>
              <a:rPr lang="en-US">
                <a:cs typeface="Calibri"/>
              </a:rPr>
              <a:t> that let’s us connect to the deployed Amazon Web Services server, and Sublime Text that will serve as the main text editor for the system. It is originally in USD, and was converted to PHP for easier computation.</a:t>
            </a:r>
          </a:p>
          <a:p>
            <a:endParaRPr lang="en-US"/>
          </a:p>
        </p:txBody>
      </p:sp>
      <p:sp>
        <p:nvSpPr>
          <p:cNvPr id="4" name="Slide Number Placeholder 3"/>
          <p:cNvSpPr>
            <a:spLocks noGrp="1"/>
          </p:cNvSpPr>
          <p:nvPr>
            <p:ph type="sldNum" sz="quarter" idx="10"/>
          </p:nvPr>
        </p:nvSpPr>
        <p:spPr/>
        <p:txBody>
          <a:bodyPr/>
          <a:lstStyle/>
          <a:p>
            <a:fld id="{BF4BABA8-98B0-4A9E-B0CB-84CBD264DEBB}" type="slidenum">
              <a:rPr lang="en-US" smtClean="0"/>
              <a:t>23</a:t>
            </a:fld>
            <a:endParaRPr lang="en-US"/>
          </a:p>
        </p:txBody>
      </p:sp>
    </p:spTree>
    <p:extLst>
      <p:ext uri="{BB962C8B-B14F-4D97-AF65-F5344CB8AC3E}">
        <p14:creationId xmlns:p14="http://schemas.microsoft.com/office/powerpoint/2010/main" val="27984417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Marcla</a:t>
            </a:r>
            <a:endParaRPr lang="en-US">
              <a:cs typeface="Calibri"/>
            </a:endParaRPr>
          </a:p>
          <a:p>
            <a:endParaRPr lang="en-US">
              <a:cs typeface="Calibri"/>
            </a:endParaRPr>
          </a:p>
          <a:p>
            <a:r>
              <a:rPr lang="en-US">
                <a:cs typeface="Calibri"/>
              </a:rPr>
              <a:t>The following are the hardware requirements needed for the project, 2 laptops, for the prototyping and the documentation.</a:t>
            </a:r>
            <a:endParaRPr lang="en-US"/>
          </a:p>
        </p:txBody>
      </p:sp>
      <p:sp>
        <p:nvSpPr>
          <p:cNvPr id="4" name="Slide Number Placeholder 3"/>
          <p:cNvSpPr>
            <a:spLocks noGrp="1"/>
          </p:cNvSpPr>
          <p:nvPr>
            <p:ph type="sldNum" sz="quarter" idx="10"/>
          </p:nvPr>
        </p:nvSpPr>
        <p:spPr/>
        <p:txBody>
          <a:bodyPr/>
          <a:lstStyle/>
          <a:p>
            <a:fld id="{BF4BABA8-98B0-4A9E-B0CB-84CBD264DEBB}" type="slidenum">
              <a:rPr lang="en-US" smtClean="0"/>
              <a:t>24</a:t>
            </a:fld>
            <a:endParaRPr lang="en-US"/>
          </a:p>
        </p:txBody>
      </p:sp>
    </p:spTree>
    <p:extLst>
      <p:ext uri="{BB962C8B-B14F-4D97-AF65-F5344CB8AC3E}">
        <p14:creationId xmlns:p14="http://schemas.microsoft.com/office/powerpoint/2010/main" val="1561435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cs typeface="Calibri"/>
              </a:rPr>
              <a:t>Marcla</a:t>
            </a:r>
            <a:endParaRPr lang="en-US" dirty="0">
              <a:cs typeface="Calibri"/>
            </a:endParaRPr>
          </a:p>
          <a:p>
            <a:endParaRPr lang="en-US" dirty="0">
              <a:cs typeface="Calibri"/>
            </a:endParaRPr>
          </a:p>
          <a:p>
            <a:r>
              <a:rPr lang="en-US" dirty="0">
                <a:cs typeface="Calibri"/>
              </a:rPr>
              <a:t>Contingency – for the unforeseeable events.</a:t>
            </a:r>
          </a:p>
          <a:p>
            <a:r>
              <a:rPr lang="en-US" dirty="0">
                <a:cs typeface="Calibri"/>
              </a:rPr>
              <a:t>The project team decided to add 15% to the over-all cost for the contingency budget that will be used during unpredicted events that needs monetary actions.</a:t>
            </a:r>
            <a:endParaRPr lang="en-US" dirty="0"/>
          </a:p>
        </p:txBody>
      </p:sp>
      <p:sp>
        <p:nvSpPr>
          <p:cNvPr id="4" name="Slide Number Placeholder 3"/>
          <p:cNvSpPr>
            <a:spLocks noGrp="1"/>
          </p:cNvSpPr>
          <p:nvPr>
            <p:ph type="sldNum" sz="quarter" idx="10"/>
          </p:nvPr>
        </p:nvSpPr>
        <p:spPr/>
        <p:txBody>
          <a:bodyPr/>
          <a:lstStyle/>
          <a:p>
            <a:fld id="{BF4BABA8-98B0-4A9E-B0CB-84CBD264DEBB}" type="slidenum">
              <a:rPr lang="en-US" smtClean="0"/>
              <a:t>25</a:t>
            </a:fld>
            <a:endParaRPr lang="en-US"/>
          </a:p>
        </p:txBody>
      </p:sp>
    </p:spTree>
    <p:extLst>
      <p:ext uri="{BB962C8B-B14F-4D97-AF65-F5344CB8AC3E}">
        <p14:creationId xmlns:p14="http://schemas.microsoft.com/office/powerpoint/2010/main" val="899494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Shen</a:t>
            </a:r>
          </a:p>
        </p:txBody>
      </p:sp>
      <p:sp>
        <p:nvSpPr>
          <p:cNvPr id="4" name="Slide Number Placeholder 3"/>
          <p:cNvSpPr>
            <a:spLocks noGrp="1"/>
          </p:cNvSpPr>
          <p:nvPr>
            <p:ph type="sldNum" sz="quarter" idx="10"/>
          </p:nvPr>
        </p:nvSpPr>
        <p:spPr/>
        <p:txBody>
          <a:bodyPr/>
          <a:lstStyle/>
          <a:p>
            <a:fld id="{BF4BABA8-98B0-4A9E-B0CB-84CBD264DEBB}" type="slidenum">
              <a:rPr lang="en-US" smtClean="0"/>
              <a:t>3</a:t>
            </a:fld>
            <a:endParaRPr lang="en-US"/>
          </a:p>
        </p:txBody>
      </p:sp>
    </p:spTree>
    <p:extLst>
      <p:ext uri="{BB962C8B-B14F-4D97-AF65-F5344CB8AC3E}">
        <p14:creationId xmlns:p14="http://schemas.microsoft.com/office/powerpoint/2010/main" val="1233543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cs typeface="Calibri"/>
              </a:rPr>
              <a:t>Jobie</a:t>
            </a:r>
            <a:endParaRPr lang="en-US" dirty="0">
              <a:cs typeface="Calibri"/>
            </a:endParaRPr>
          </a:p>
          <a:p>
            <a:r>
              <a:rPr lang="en-US" dirty="0">
                <a:cs typeface="Calibri"/>
              </a:rPr>
              <a:t>Impact – are based on the general analyzation of the project team </a:t>
            </a:r>
          </a:p>
          <a:p>
            <a:endParaRPr lang="en-US" dirty="0">
              <a:cs typeface="Calibri"/>
            </a:endParaRPr>
          </a:p>
          <a:p>
            <a:r>
              <a:rPr lang="en-US" dirty="0">
                <a:cs typeface="Calibri"/>
              </a:rPr>
              <a:t>Unexpected suspensions such as, ASEAN Summit, Pope Visitation, Typhoons </a:t>
            </a:r>
          </a:p>
          <a:p>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Arial"/>
              </a:rPr>
              <a:t>Communicate with the client with regards his dissatisfaction towards the system.</a:t>
            </a:r>
            <a:endParaRPr lang="en-US" sz="1200" dirty="0">
              <a:solidFill>
                <a:srgbClr val="000000"/>
              </a:solidFill>
              <a:effectLst/>
              <a:latin typeface="Arial"/>
              <a:ea typeface="Calibri" panose="020F0502020204030204" pitchFamily="34" charset="0"/>
              <a:cs typeface="Arial"/>
            </a:endParaRPr>
          </a:p>
          <a:p>
            <a:endParaRPr lang="en-US" dirty="0"/>
          </a:p>
        </p:txBody>
      </p:sp>
      <p:sp>
        <p:nvSpPr>
          <p:cNvPr id="4" name="Slide Number Placeholder 3"/>
          <p:cNvSpPr>
            <a:spLocks noGrp="1"/>
          </p:cNvSpPr>
          <p:nvPr>
            <p:ph type="sldNum" sz="quarter" idx="10"/>
          </p:nvPr>
        </p:nvSpPr>
        <p:spPr/>
        <p:txBody>
          <a:bodyPr/>
          <a:lstStyle/>
          <a:p>
            <a:fld id="{BF4BABA8-98B0-4A9E-B0CB-84CBD264DEBB}" type="slidenum">
              <a:rPr lang="en-US" smtClean="0"/>
              <a:t>26</a:t>
            </a:fld>
            <a:endParaRPr lang="en-US"/>
          </a:p>
        </p:txBody>
      </p:sp>
    </p:spTree>
    <p:extLst>
      <p:ext uri="{BB962C8B-B14F-4D97-AF65-F5344CB8AC3E}">
        <p14:creationId xmlns:p14="http://schemas.microsoft.com/office/powerpoint/2010/main" val="485837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cs typeface="Calibri"/>
              </a:rPr>
              <a:t>Jobie</a:t>
            </a:r>
            <a:endParaRPr lang="en-US" dirty="0">
              <a:cs typeface="Calibri"/>
            </a:endParaRPr>
          </a:p>
          <a:p>
            <a:r>
              <a:rPr lang="en-US" dirty="0">
                <a:cs typeface="Calibri"/>
              </a:rPr>
              <a:t>Emergencies – Sickness, death of a relative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Arial"/>
              </a:rPr>
              <a:t>Inflation rate increases – shortage of budget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Arial"/>
                <a:ea typeface="Calibri" panose="020F0502020204030204" pitchFamily="34" charset="0"/>
                <a:cs typeface="Arial"/>
              </a:rPr>
              <a:t>	Happens when goods and services suddenly increase and affects the budget computation </a:t>
            </a:r>
          </a:p>
          <a:p>
            <a:endParaRPr lang="en-US" dirty="0"/>
          </a:p>
        </p:txBody>
      </p:sp>
      <p:sp>
        <p:nvSpPr>
          <p:cNvPr id="4" name="Slide Number Placeholder 3"/>
          <p:cNvSpPr>
            <a:spLocks noGrp="1"/>
          </p:cNvSpPr>
          <p:nvPr>
            <p:ph type="sldNum" sz="quarter" idx="10"/>
          </p:nvPr>
        </p:nvSpPr>
        <p:spPr/>
        <p:txBody>
          <a:bodyPr/>
          <a:lstStyle/>
          <a:p>
            <a:fld id="{BF4BABA8-98B0-4A9E-B0CB-84CBD264DEBB}" type="slidenum">
              <a:rPr lang="en-US" smtClean="0"/>
              <a:t>27</a:t>
            </a:fld>
            <a:endParaRPr lang="en-US"/>
          </a:p>
        </p:txBody>
      </p:sp>
    </p:spTree>
    <p:extLst>
      <p:ext uri="{BB962C8B-B14F-4D97-AF65-F5344CB8AC3E}">
        <p14:creationId xmlns:p14="http://schemas.microsoft.com/office/powerpoint/2010/main" val="725511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shen</a:t>
            </a:r>
            <a:endParaRPr lang="en-US" err="1"/>
          </a:p>
        </p:txBody>
      </p:sp>
      <p:sp>
        <p:nvSpPr>
          <p:cNvPr id="4" name="Slide Number Placeholder 3"/>
          <p:cNvSpPr>
            <a:spLocks noGrp="1"/>
          </p:cNvSpPr>
          <p:nvPr>
            <p:ph type="sldNum" sz="quarter" idx="10"/>
          </p:nvPr>
        </p:nvSpPr>
        <p:spPr/>
        <p:txBody>
          <a:bodyPr/>
          <a:lstStyle/>
          <a:p>
            <a:fld id="{BF4BABA8-98B0-4A9E-B0CB-84CBD264DEBB}" type="slidenum">
              <a:rPr lang="en-US" smtClean="0"/>
              <a:t>28</a:t>
            </a:fld>
            <a:endParaRPr lang="en-US"/>
          </a:p>
        </p:txBody>
      </p:sp>
    </p:spTree>
    <p:extLst>
      <p:ext uri="{BB962C8B-B14F-4D97-AF65-F5344CB8AC3E}">
        <p14:creationId xmlns:p14="http://schemas.microsoft.com/office/powerpoint/2010/main" val="39646798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cs typeface="Calibri"/>
              </a:rPr>
              <a:t>shen</a:t>
            </a:r>
            <a:r>
              <a:rPr lang="en-US" dirty="0">
                <a:cs typeface="Calibri"/>
              </a:rPr>
              <a:t>/</a:t>
            </a:r>
            <a:r>
              <a:rPr lang="en-US" dirty="0" err="1">
                <a:cs typeface="Calibri"/>
              </a:rPr>
              <a:t>marcla</a:t>
            </a:r>
            <a:endParaRPr lang="en-US" dirty="0">
              <a:cs typeface="Calibri"/>
            </a:endParaRPr>
          </a:p>
          <a:p>
            <a:endParaRPr lang="en-US" dirty="0">
              <a:cs typeface="Calibri"/>
            </a:endParaRPr>
          </a:p>
          <a:p>
            <a:r>
              <a:rPr lang="en-US" dirty="0">
                <a:cs typeface="Calibri"/>
              </a:rPr>
              <a:t>The illustration is the Quality Assurance Process suggested by the project team. This is to further increase the quality of the output.</a:t>
            </a:r>
            <a:endParaRPr lang="en-US" dirty="0"/>
          </a:p>
        </p:txBody>
      </p:sp>
      <p:sp>
        <p:nvSpPr>
          <p:cNvPr id="4" name="Slide Number Placeholder 3"/>
          <p:cNvSpPr>
            <a:spLocks noGrp="1"/>
          </p:cNvSpPr>
          <p:nvPr>
            <p:ph type="sldNum" sz="quarter" idx="10"/>
          </p:nvPr>
        </p:nvSpPr>
        <p:spPr/>
        <p:txBody>
          <a:bodyPr/>
          <a:lstStyle/>
          <a:p>
            <a:fld id="{BF4BABA8-98B0-4A9E-B0CB-84CBD264DEBB}" type="slidenum">
              <a:rPr lang="en-US" smtClean="0"/>
              <a:t>29</a:t>
            </a:fld>
            <a:endParaRPr lang="en-US"/>
          </a:p>
        </p:txBody>
      </p:sp>
    </p:spTree>
    <p:extLst>
      <p:ext uri="{BB962C8B-B14F-4D97-AF65-F5344CB8AC3E}">
        <p14:creationId xmlns:p14="http://schemas.microsoft.com/office/powerpoint/2010/main" val="3477373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shen</a:t>
            </a:r>
            <a:endParaRPr lang="en-US" err="1"/>
          </a:p>
        </p:txBody>
      </p:sp>
      <p:sp>
        <p:nvSpPr>
          <p:cNvPr id="4" name="Slide Number Placeholder 3"/>
          <p:cNvSpPr>
            <a:spLocks noGrp="1"/>
          </p:cNvSpPr>
          <p:nvPr>
            <p:ph type="sldNum" sz="quarter" idx="10"/>
          </p:nvPr>
        </p:nvSpPr>
        <p:spPr/>
        <p:txBody>
          <a:bodyPr/>
          <a:lstStyle/>
          <a:p>
            <a:fld id="{BF4BABA8-98B0-4A9E-B0CB-84CBD264DEBB}" type="slidenum">
              <a:rPr lang="en-US" smtClean="0"/>
              <a:t>30</a:t>
            </a:fld>
            <a:endParaRPr lang="en-US"/>
          </a:p>
        </p:txBody>
      </p:sp>
    </p:spTree>
    <p:extLst>
      <p:ext uri="{BB962C8B-B14F-4D97-AF65-F5344CB8AC3E}">
        <p14:creationId xmlns:p14="http://schemas.microsoft.com/office/powerpoint/2010/main" val="7465647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cs typeface="Calibri"/>
              </a:rPr>
              <a:t>Jobie</a:t>
            </a:r>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Configuration Management ensures that the descriptions of the project’s products are correct and complete. And each role are responsible when a change is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Proj</a:t>
            </a:r>
            <a:r>
              <a:rPr lang="en-US" sz="1200" kern="1200" dirty="0">
                <a:solidFill>
                  <a:schemeClr val="tx1"/>
                </a:solidFill>
                <a:effectLst/>
                <a:latin typeface="+mn-lt"/>
                <a:ea typeface="+mn-ea"/>
                <a:cs typeface="+mn-cs"/>
              </a:rPr>
              <a:t> Manager – Coordinate with the project team and client to discuss the changes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Software developer – Changes the system based on the requirement of the client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QA – ensures changes are updated, bugs are identified, and stored in the repository for version control </a:t>
            </a:r>
          </a:p>
          <a:p>
            <a:endParaRPr lang="en-US" dirty="0"/>
          </a:p>
        </p:txBody>
      </p:sp>
      <p:sp>
        <p:nvSpPr>
          <p:cNvPr id="4" name="Slide Number Placeholder 3"/>
          <p:cNvSpPr>
            <a:spLocks noGrp="1"/>
          </p:cNvSpPr>
          <p:nvPr>
            <p:ph type="sldNum" sz="quarter" idx="10"/>
          </p:nvPr>
        </p:nvSpPr>
        <p:spPr/>
        <p:txBody>
          <a:bodyPr/>
          <a:lstStyle/>
          <a:p>
            <a:fld id="{BF4BABA8-98B0-4A9E-B0CB-84CBD264DEBB}" type="slidenum">
              <a:rPr lang="en-US" smtClean="0"/>
              <a:t>31</a:t>
            </a:fld>
            <a:endParaRPr lang="en-US"/>
          </a:p>
        </p:txBody>
      </p:sp>
    </p:spTree>
    <p:extLst>
      <p:ext uri="{BB962C8B-B14F-4D97-AF65-F5344CB8AC3E}">
        <p14:creationId xmlns:p14="http://schemas.microsoft.com/office/powerpoint/2010/main" val="96409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All </a:t>
            </a:r>
            <a:r>
              <a:rPr lang="en-US" dirty="0" err="1">
                <a:cs typeface="Calibri"/>
              </a:rPr>
              <a:t>hehe</a:t>
            </a:r>
            <a:endParaRPr lang="en-US" dirty="0">
              <a:cs typeface="Calibri"/>
            </a:endParaRPr>
          </a:p>
          <a:p>
            <a:pPr lvl="2"/>
            <a:r>
              <a:rPr lang="en-US" sz="1200" kern="1200" dirty="0">
                <a:solidFill>
                  <a:schemeClr val="tx1"/>
                </a:solidFill>
                <a:effectLst/>
                <a:latin typeface="+mn-lt"/>
                <a:ea typeface="+mn-ea"/>
                <a:cs typeface="+mn-cs"/>
              </a:rPr>
              <a:t>A </a:t>
            </a:r>
            <a:r>
              <a:rPr lang="en-US" sz="1200" i="1" kern="1200" dirty="0" err="1">
                <a:solidFill>
                  <a:schemeClr val="tx1"/>
                </a:solidFill>
                <a:effectLst/>
                <a:latin typeface="+mn-lt"/>
                <a:ea typeface="+mn-ea"/>
                <a:cs typeface="+mn-cs"/>
              </a:rPr>
              <a:t>Reportico</a:t>
            </a:r>
            <a:r>
              <a:rPr lang="en-US" sz="1200" kern="1200" dirty="0">
                <a:solidFill>
                  <a:schemeClr val="tx1"/>
                </a:solidFill>
                <a:effectLst/>
                <a:latin typeface="+mn-lt"/>
                <a:ea typeface="+mn-ea"/>
                <a:cs typeface="+mn-cs"/>
              </a:rPr>
              <a:t> module wherein the system can instantly produce an inventory report using the data coming from the database</a:t>
            </a:r>
          </a:p>
          <a:p>
            <a:pPr lvl="2"/>
            <a:r>
              <a:rPr lang="en-US" sz="1200" kern="1200" dirty="0">
                <a:solidFill>
                  <a:schemeClr val="tx1"/>
                </a:solidFill>
                <a:effectLst/>
                <a:latin typeface="+mn-lt"/>
                <a:ea typeface="+mn-ea"/>
                <a:cs typeface="+mn-cs"/>
              </a:rPr>
              <a:t>Expansion of the system to the other platform (</a:t>
            </a:r>
            <a:r>
              <a:rPr lang="en-US" sz="1200" kern="1200" dirty="0" err="1">
                <a:solidFill>
                  <a:schemeClr val="tx1"/>
                </a:solidFill>
                <a:effectLst/>
                <a:latin typeface="+mn-lt"/>
                <a:ea typeface="+mn-ea"/>
                <a:cs typeface="+mn-cs"/>
              </a:rPr>
              <a:t>i.e</a:t>
            </a:r>
            <a:r>
              <a:rPr lang="en-US" sz="1200" kern="1200" dirty="0">
                <a:solidFill>
                  <a:schemeClr val="tx1"/>
                </a:solidFill>
                <a:effectLst/>
                <a:latin typeface="+mn-lt"/>
                <a:ea typeface="+mn-ea"/>
                <a:cs typeface="+mn-cs"/>
              </a:rPr>
              <a:t>, mobile application)</a:t>
            </a:r>
          </a:p>
          <a:p>
            <a:pPr lvl="2"/>
            <a:r>
              <a:rPr lang="en-US" sz="1200" kern="1200" dirty="0">
                <a:solidFill>
                  <a:schemeClr val="tx1"/>
                </a:solidFill>
                <a:effectLst/>
                <a:latin typeface="+mn-lt"/>
                <a:ea typeface="+mn-ea"/>
                <a:cs typeface="+mn-cs"/>
              </a:rPr>
              <a:t>A map routing algorithm that has higher reliability rate during disaster</a:t>
            </a:r>
          </a:p>
          <a:p>
            <a:pPr lvl="2"/>
            <a:r>
              <a:rPr lang="en-US" sz="1200" kern="1200" dirty="0">
                <a:solidFill>
                  <a:schemeClr val="tx1"/>
                </a:solidFill>
                <a:effectLst/>
                <a:latin typeface="+mn-lt"/>
                <a:ea typeface="+mn-ea"/>
                <a:cs typeface="+mn-cs"/>
              </a:rPr>
              <a:t>Customization of the user’s profile</a:t>
            </a:r>
          </a:p>
          <a:p>
            <a:pPr lvl="2"/>
            <a:r>
              <a:rPr lang="en-US" sz="1200" kern="1200" dirty="0">
                <a:solidFill>
                  <a:schemeClr val="tx1"/>
                </a:solidFill>
                <a:effectLst/>
                <a:latin typeface="+mn-lt"/>
                <a:ea typeface="+mn-ea"/>
                <a:cs typeface="+mn-cs"/>
              </a:rPr>
              <a:t>Integration of stand-alone NDRRMC cluster systems.</a:t>
            </a:r>
          </a:p>
          <a:p>
            <a:endParaRPr lang="en-US" dirty="0">
              <a:cs typeface="Calibri"/>
            </a:endParaRPr>
          </a:p>
        </p:txBody>
      </p:sp>
      <p:sp>
        <p:nvSpPr>
          <p:cNvPr id="4" name="Slide Number Placeholder 3"/>
          <p:cNvSpPr>
            <a:spLocks noGrp="1"/>
          </p:cNvSpPr>
          <p:nvPr>
            <p:ph type="sldNum" sz="quarter" idx="10"/>
          </p:nvPr>
        </p:nvSpPr>
        <p:spPr/>
        <p:txBody>
          <a:bodyPr/>
          <a:lstStyle/>
          <a:p>
            <a:fld id="{BF4BABA8-98B0-4A9E-B0CB-84CBD264DEBB}" type="slidenum">
              <a:rPr lang="en-US" smtClean="0"/>
              <a:t>32</a:t>
            </a:fld>
            <a:endParaRPr lang="en-US"/>
          </a:p>
        </p:txBody>
      </p:sp>
    </p:spTree>
    <p:extLst>
      <p:ext uri="{BB962C8B-B14F-4D97-AF65-F5344CB8AC3E}">
        <p14:creationId xmlns:p14="http://schemas.microsoft.com/office/powerpoint/2010/main" val="3124042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Shen</a:t>
            </a:r>
          </a:p>
        </p:txBody>
      </p:sp>
      <p:sp>
        <p:nvSpPr>
          <p:cNvPr id="4" name="Slide Number Placeholder 3"/>
          <p:cNvSpPr>
            <a:spLocks noGrp="1"/>
          </p:cNvSpPr>
          <p:nvPr>
            <p:ph type="sldNum" sz="quarter" idx="10"/>
          </p:nvPr>
        </p:nvSpPr>
        <p:spPr/>
        <p:txBody>
          <a:bodyPr/>
          <a:lstStyle/>
          <a:p>
            <a:fld id="{BF4BABA8-98B0-4A9E-B0CB-84CBD264DEBB}" type="slidenum">
              <a:rPr lang="en-US" smtClean="0"/>
              <a:t>9</a:t>
            </a:fld>
            <a:endParaRPr lang="en-US"/>
          </a:p>
        </p:txBody>
      </p:sp>
    </p:spTree>
    <p:extLst>
      <p:ext uri="{BB962C8B-B14F-4D97-AF65-F5344CB8AC3E}">
        <p14:creationId xmlns:p14="http://schemas.microsoft.com/office/powerpoint/2010/main" val="766125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Shen</a:t>
            </a:r>
            <a:endParaRPr lang="en-US">
              <a:cs typeface="Calibri"/>
            </a:endParaRPr>
          </a:p>
        </p:txBody>
      </p:sp>
      <p:sp>
        <p:nvSpPr>
          <p:cNvPr id="4" name="Slide Number Placeholder 3"/>
          <p:cNvSpPr>
            <a:spLocks noGrp="1"/>
          </p:cNvSpPr>
          <p:nvPr>
            <p:ph type="sldNum" sz="quarter" idx="10"/>
          </p:nvPr>
        </p:nvSpPr>
        <p:spPr/>
        <p:txBody>
          <a:bodyPr/>
          <a:lstStyle/>
          <a:p>
            <a:fld id="{BF4BABA8-98B0-4A9E-B0CB-84CBD264DEBB}" type="slidenum">
              <a:rPr lang="en-US" smtClean="0"/>
              <a:t>10</a:t>
            </a:fld>
            <a:endParaRPr lang="en-US"/>
          </a:p>
        </p:txBody>
      </p:sp>
    </p:spTree>
    <p:extLst>
      <p:ext uri="{BB962C8B-B14F-4D97-AF65-F5344CB8AC3E}">
        <p14:creationId xmlns:p14="http://schemas.microsoft.com/office/powerpoint/2010/main" val="118156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Jobie</a:t>
            </a:r>
            <a:r>
              <a:rPr lang="en-US" dirty="0"/>
              <a:t> – </a:t>
            </a:r>
          </a:p>
          <a:p>
            <a:r>
              <a:rPr lang="en-US" dirty="0"/>
              <a:t>&gt;Task - Divided into 4 major phases (Initiation, Planning, Execution, Closing) </a:t>
            </a:r>
          </a:p>
          <a:p>
            <a:r>
              <a:rPr lang="en-US" dirty="0"/>
              <a:t>&gt;Participants for each phases are: IT Project Manager, Web Designer and </a:t>
            </a:r>
            <a:r>
              <a:rPr lang="en-US" dirty="0" err="1"/>
              <a:t>Developen</a:t>
            </a:r>
            <a:r>
              <a:rPr lang="en-US" dirty="0"/>
              <a:t>, </a:t>
            </a:r>
            <a:r>
              <a:rPr lang="en-US" dirty="0" err="1"/>
              <a:t>Docu</a:t>
            </a:r>
            <a:r>
              <a:rPr lang="en-US" dirty="0"/>
              <a:t> Specialist, QA Analyst. </a:t>
            </a:r>
          </a:p>
          <a:p>
            <a:pPr marL="171450" indent="-171450">
              <a:buFont typeface="Wingdings" panose="05000000000000000000" pitchFamily="2" charset="2"/>
              <a:buChar char="Ø"/>
            </a:pPr>
            <a:r>
              <a:rPr lang="en-US" dirty="0"/>
              <a:t>The number of hours are based on the </a:t>
            </a:r>
            <a:r>
              <a:rPr lang="en-US" dirty="0" err="1"/>
              <a:t>gantt</a:t>
            </a:r>
            <a:r>
              <a:rPr lang="en-US" dirty="0"/>
              <a:t> Chart which will be show later</a:t>
            </a:r>
          </a:p>
          <a:p>
            <a:pPr marL="171450" indent="-171450">
              <a:buFont typeface="Wingdings" panose="05000000000000000000" pitchFamily="2" charset="2"/>
              <a:buChar char="Ø"/>
            </a:pPr>
            <a:r>
              <a:rPr lang="en-US" dirty="0"/>
              <a:t>Estimated cost – Multiplying the number of hours to the salary per hour of each role and getting the sum </a:t>
            </a:r>
          </a:p>
        </p:txBody>
      </p:sp>
      <p:sp>
        <p:nvSpPr>
          <p:cNvPr id="4" name="Slide Number Placeholder 3"/>
          <p:cNvSpPr>
            <a:spLocks noGrp="1"/>
          </p:cNvSpPr>
          <p:nvPr>
            <p:ph type="sldNum" sz="quarter" idx="10"/>
          </p:nvPr>
        </p:nvSpPr>
        <p:spPr/>
        <p:txBody>
          <a:bodyPr/>
          <a:lstStyle/>
          <a:p>
            <a:fld id="{BF4BABA8-98B0-4A9E-B0CB-84CBD264DEBB}" type="slidenum">
              <a:rPr lang="en-US" smtClean="0"/>
              <a:t>11</a:t>
            </a:fld>
            <a:endParaRPr lang="en-US"/>
          </a:p>
        </p:txBody>
      </p:sp>
    </p:spTree>
    <p:extLst>
      <p:ext uri="{BB962C8B-B14F-4D97-AF65-F5344CB8AC3E}">
        <p14:creationId xmlns:p14="http://schemas.microsoft.com/office/powerpoint/2010/main" val="3137304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Jobie</a:t>
            </a:r>
            <a:endParaRPr lang="en-US" dirty="0"/>
          </a:p>
          <a:p>
            <a:r>
              <a:rPr lang="en-US" dirty="0"/>
              <a:t>Working days – Monday – Friday, with 8 </a:t>
            </a:r>
            <a:r>
              <a:rPr lang="en-US" dirty="0" err="1"/>
              <a:t>hrs</a:t>
            </a:r>
            <a:r>
              <a:rPr lang="en-US" dirty="0"/>
              <a:t> per day</a:t>
            </a:r>
          </a:p>
          <a:p>
            <a:r>
              <a:rPr lang="en-US" dirty="0"/>
              <a:t>&gt;Each role must meet the required skills to be hired. </a:t>
            </a:r>
          </a:p>
          <a:p>
            <a:r>
              <a:rPr lang="en-US" dirty="0"/>
              <a:t>	IT Project Manager – Strong leadership skills, good communication skills, have time management </a:t>
            </a:r>
          </a:p>
          <a:p>
            <a:r>
              <a:rPr lang="en-US" dirty="0"/>
              <a:t>	Web Designer – Knowledge in Yii2, Good problem solving skills</a:t>
            </a:r>
          </a:p>
          <a:p>
            <a:r>
              <a:rPr lang="en-US" dirty="0"/>
              <a:t>	</a:t>
            </a:r>
            <a:r>
              <a:rPr lang="en-US" dirty="0" err="1"/>
              <a:t>Docu</a:t>
            </a:r>
            <a:r>
              <a:rPr lang="en-US" dirty="0"/>
              <a:t> – Strong vocabulary prowess, has basic knowledge in using MS Office Tools </a:t>
            </a:r>
          </a:p>
          <a:p>
            <a:r>
              <a:rPr lang="en-US" dirty="0"/>
              <a:t>	Quality – High Critical thinking skills, </a:t>
            </a:r>
            <a:r>
              <a:rPr lang="en-US"/>
              <a:t>Good in </a:t>
            </a:r>
            <a:r>
              <a:rPr lang="en-US" dirty="0"/>
              <a:t>understanding statistics</a:t>
            </a:r>
          </a:p>
          <a:p>
            <a:r>
              <a:rPr lang="en-US" dirty="0"/>
              <a:t>&gt;Duration – based </a:t>
            </a:r>
            <a:r>
              <a:rPr lang="en-US" dirty="0" err="1"/>
              <a:t>sa</a:t>
            </a:r>
            <a:r>
              <a:rPr lang="en-US" dirty="0"/>
              <a:t> </a:t>
            </a:r>
            <a:r>
              <a:rPr lang="en-US" dirty="0" err="1"/>
              <a:t>gantt</a:t>
            </a:r>
            <a:r>
              <a:rPr lang="en-US"/>
              <a:t> chart </a:t>
            </a:r>
          </a:p>
        </p:txBody>
      </p:sp>
      <p:sp>
        <p:nvSpPr>
          <p:cNvPr id="4" name="Slide Number Placeholder 3"/>
          <p:cNvSpPr>
            <a:spLocks noGrp="1"/>
          </p:cNvSpPr>
          <p:nvPr>
            <p:ph type="sldNum" sz="quarter" idx="10"/>
          </p:nvPr>
        </p:nvSpPr>
        <p:spPr/>
        <p:txBody>
          <a:bodyPr/>
          <a:lstStyle/>
          <a:p>
            <a:fld id="{BF4BABA8-98B0-4A9E-B0CB-84CBD264DEBB}" type="slidenum">
              <a:rPr lang="en-US" smtClean="0"/>
              <a:t>12</a:t>
            </a:fld>
            <a:endParaRPr lang="en-US"/>
          </a:p>
        </p:txBody>
      </p:sp>
    </p:spTree>
    <p:extLst>
      <p:ext uri="{BB962C8B-B14F-4D97-AF65-F5344CB8AC3E}">
        <p14:creationId xmlns:p14="http://schemas.microsoft.com/office/powerpoint/2010/main" val="739702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Jobie</a:t>
            </a:r>
            <a:endParaRPr lang="en-US" dirty="0"/>
          </a:p>
          <a:p>
            <a:r>
              <a:rPr lang="en-US"/>
              <a:t>4 Procurement</a:t>
            </a:r>
            <a:r>
              <a:rPr lang="en-US" dirty="0"/>
              <a:t> Human resource</a:t>
            </a:r>
            <a:r>
              <a:rPr lang="en-US"/>
              <a:t>, </a:t>
            </a:r>
            <a:r>
              <a:rPr lang="en-US" dirty="0"/>
              <a:t>Documentation, </a:t>
            </a:r>
            <a:r>
              <a:rPr lang="en-US"/>
              <a:t>Software development, Hardware</a:t>
            </a:r>
          </a:p>
          <a:p>
            <a:endParaRPr lang="en-US" dirty="0"/>
          </a:p>
          <a:p>
            <a:r>
              <a:rPr lang="en-US" dirty="0" err="1"/>
              <a:t>Proj</a:t>
            </a:r>
            <a:r>
              <a:rPr lang="en-US"/>
              <a:t> Manager </a:t>
            </a:r>
            <a:r>
              <a:rPr lang="en-US" dirty="0"/>
              <a:t>– Keeping track of </a:t>
            </a:r>
            <a:r>
              <a:rPr lang="en-US"/>
              <a:t>the progress of the team</a:t>
            </a:r>
            <a:r>
              <a:rPr lang="en-US" dirty="0"/>
              <a:t>. </a:t>
            </a:r>
            <a:r>
              <a:rPr lang="en-US" sz="1200" kern="1200">
                <a:solidFill>
                  <a:schemeClr val="tx1"/>
                </a:solidFill>
                <a:effectLst/>
                <a:latin typeface="+mn-lt"/>
                <a:ea typeface="+mn-ea"/>
                <a:cs typeface="+mn-cs"/>
              </a:rPr>
              <a:t>145,305.92 based on pay </a:t>
            </a:r>
            <a:r>
              <a:rPr lang="en-US" sz="1200" kern="1200" dirty="0">
                <a:solidFill>
                  <a:schemeClr val="tx1"/>
                </a:solidFill>
                <a:effectLst/>
                <a:latin typeface="+mn-lt"/>
                <a:ea typeface="+mn-ea"/>
                <a:cs typeface="+mn-cs"/>
              </a:rPr>
              <a:t>scale</a:t>
            </a:r>
          </a:p>
          <a:p>
            <a:r>
              <a:rPr lang="en-US" sz="1200" kern="1200">
                <a:solidFill>
                  <a:schemeClr val="tx1"/>
                </a:solidFill>
                <a:effectLst/>
                <a:latin typeface="+mn-lt"/>
                <a:ea typeface="+mn-ea"/>
                <a:cs typeface="+mn-cs"/>
              </a:rPr>
              <a:t>Web Designer </a:t>
            </a:r>
            <a:r>
              <a:rPr lang="en-US" sz="1200" kern="1200" dirty="0">
                <a:solidFill>
                  <a:schemeClr val="tx1"/>
                </a:solidFill>
                <a:effectLst/>
                <a:latin typeface="+mn-lt"/>
                <a:ea typeface="+mn-ea"/>
                <a:cs typeface="+mn-cs"/>
              </a:rPr>
              <a:t>– Need because this project is </a:t>
            </a:r>
            <a:r>
              <a:rPr lang="en-US" sz="1200" kern="1200">
                <a:solidFill>
                  <a:schemeClr val="tx1"/>
                </a:solidFill>
                <a:effectLst/>
                <a:latin typeface="+mn-lt"/>
                <a:ea typeface="+mn-ea"/>
                <a:cs typeface="+mn-cs"/>
              </a:rPr>
              <a:t>software implementation, </a:t>
            </a:r>
            <a:r>
              <a:rPr lang="en-US" sz="1200" kern="1200" dirty="0">
                <a:solidFill>
                  <a:schemeClr val="tx1"/>
                </a:solidFill>
                <a:effectLst/>
                <a:latin typeface="+mn-lt"/>
                <a:ea typeface="+mn-ea"/>
                <a:cs typeface="+mn-cs"/>
              </a:rPr>
              <a:t>system designer </a:t>
            </a:r>
            <a:r>
              <a:rPr lang="en-US" sz="1200" kern="1200">
                <a:solidFill>
                  <a:schemeClr val="tx1"/>
                </a:solidFill>
                <a:effectLst/>
                <a:latin typeface="+mn-lt"/>
                <a:ea typeface="+mn-ea"/>
                <a:cs typeface="+mn-cs"/>
              </a:rPr>
              <a:t>will satisfy the requirements the client</a:t>
            </a:r>
            <a:r>
              <a:rPr lang="en-US" sz="1200" kern="1200" dirty="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Docu</a:t>
            </a:r>
            <a:r>
              <a:rPr lang="en-US" sz="1200" kern="1200">
                <a:solidFill>
                  <a:schemeClr val="tx1"/>
                </a:solidFill>
                <a:effectLst/>
                <a:latin typeface="+mn-lt"/>
                <a:ea typeface="+mn-ea"/>
                <a:cs typeface="+mn-cs"/>
              </a:rPr>
              <a:t> – Compile all written materials </a:t>
            </a:r>
            <a:r>
              <a:rPr lang="en-US" sz="1200" kern="1200" dirty="0">
                <a:solidFill>
                  <a:schemeClr val="tx1"/>
                </a:solidFill>
                <a:effectLst/>
                <a:latin typeface="+mn-lt"/>
                <a:ea typeface="+mn-ea"/>
                <a:cs typeface="+mn-cs"/>
              </a:rPr>
              <a:t>that is essential to </a:t>
            </a:r>
            <a:r>
              <a:rPr lang="en-US" sz="1200" kern="1200">
                <a:solidFill>
                  <a:schemeClr val="tx1"/>
                </a:solidFill>
                <a:effectLst/>
                <a:latin typeface="+mn-lt"/>
                <a:ea typeface="+mn-ea"/>
                <a:cs typeface="+mn-cs"/>
              </a:rPr>
              <a:t>the </a:t>
            </a:r>
            <a:r>
              <a:rPr lang="en-US" sz="1200" kern="1200" dirty="0">
                <a:solidFill>
                  <a:schemeClr val="tx1"/>
                </a:solidFill>
                <a:effectLst/>
                <a:latin typeface="+mn-lt"/>
                <a:ea typeface="+mn-ea"/>
                <a:cs typeface="+mn-cs"/>
              </a:rPr>
              <a:t>project, hand to </a:t>
            </a:r>
            <a:r>
              <a:rPr lang="en-US" sz="1200" kern="1200">
                <a:solidFill>
                  <a:schemeClr val="tx1"/>
                </a:solidFill>
                <a:effectLst/>
                <a:latin typeface="+mn-lt"/>
                <a:ea typeface="+mn-ea"/>
                <a:cs typeface="+mn-cs"/>
              </a:rPr>
              <a:t>project sponsor</a:t>
            </a:r>
            <a:r>
              <a:rPr lang="en-US" sz="1200" kern="1200" dirty="0">
                <a:solidFill>
                  <a:schemeClr val="tx1"/>
                </a:solidFill>
                <a:effectLst/>
                <a:latin typeface="+mn-lt"/>
                <a:ea typeface="+mn-ea"/>
                <a:cs typeface="+mn-cs"/>
              </a:rPr>
              <a:t>. </a:t>
            </a:r>
          </a:p>
          <a:p>
            <a:r>
              <a:rPr lang="en-US" sz="1200" kern="1200">
                <a:solidFill>
                  <a:schemeClr val="tx1"/>
                </a:solidFill>
                <a:effectLst/>
                <a:latin typeface="+mn-lt"/>
                <a:ea typeface="+mn-ea"/>
                <a:cs typeface="+mn-cs"/>
              </a:rPr>
              <a:t>Quality – QA </a:t>
            </a:r>
            <a:r>
              <a:rPr lang="en-US" sz="1200" kern="1200" dirty="0">
                <a:solidFill>
                  <a:schemeClr val="tx1"/>
                </a:solidFill>
                <a:effectLst/>
                <a:latin typeface="+mn-lt"/>
                <a:ea typeface="+mn-ea"/>
                <a:cs typeface="+mn-cs"/>
              </a:rPr>
              <a:t>is needed because </a:t>
            </a:r>
            <a:r>
              <a:rPr lang="en-US" sz="1200" kern="1200">
                <a:solidFill>
                  <a:schemeClr val="tx1"/>
                </a:solidFill>
                <a:effectLst/>
                <a:latin typeface="+mn-lt"/>
                <a:ea typeface="+mn-ea"/>
                <a:cs typeface="+mn-cs"/>
              </a:rPr>
              <a:t>Outputs</a:t>
            </a:r>
            <a:r>
              <a:rPr lang="en-US" sz="1200" kern="1200" dirty="0">
                <a:solidFill>
                  <a:schemeClr val="tx1"/>
                </a:solidFill>
                <a:effectLst/>
                <a:latin typeface="+mn-lt"/>
                <a:ea typeface="+mn-ea"/>
                <a:cs typeface="+mn-cs"/>
              </a:rPr>
              <a:t> of </a:t>
            </a:r>
            <a:r>
              <a:rPr lang="en-US" sz="1200" kern="1200">
                <a:solidFill>
                  <a:schemeClr val="tx1"/>
                </a:solidFill>
                <a:effectLst/>
                <a:latin typeface="+mn-lt"/>
                <a:ea typeface="+mn-ea"/>
                <a:cs typeface="+mn-cs"/>
              </a:rPr>
              <a:t>the project needs </a:t>
            </a:r>
            <a:r>
              <a:rPr lang="en-US" sz="1200" kern="1200" dirty="0">
                <a:solidFill>
                  <a:schemeClr val="tx1"/>
                </a:solidFill>
                <a:effectLst/>
                <a:latin typeface="+mn-lt"/>
                <a:ea typeface="+mn-ea"/>
                <a:cs typeface="+mn-cs"/>
              </a:rPr>
              <a:t>to undergo </a:t>
            </a:r>
            <a:r>
              <a:rPr lang="en-US" sz="1200" kern="1200">
                <a:solidFill>
                  <a:schemeClr val="tx1"/>
                </a:solidFill>
                <a:effectLst/>
                <a:latin typeface="+mn-lt"/>
                <a:ea typeface="+mn-ea"/>
                <a:cs typeface="+mn-cs"/>
              </a:rPr>
              <a:t>quality control for avoid anomalies </a:t>
            </a:r>
            <a:endParaRPr lang="en-US"/>
          </a:p>
        </p:txBody>
      </p:sp>
      <p:sp>
        <p:nvSpPr>
          <p:cNvPr id="4" name="Slide Number Placeholder 3"/>
          <p:cNvSpPr>
            <a:spLocks noGrp="1"/>
          </p:cNvSpPr>
          <p:nvPr>
            <p:ph type="sldNum" sz="quarter" idx="10"/>
          </p:nvPr>
        </p:nvSpPr>
        <p:spPr/>
        <p:txBody>
          <a:bodyPr/>
          <a:lstStyle/>
          <a:p>
            <a:fld id="{BF4BABA8-98B0-4A9E-B0CB-84CBD264DEBB}" type="slidenum">
              <a:rPr lang="en-US" smtClean="0"/>
              <a:t>13</a:t>
            </a:fld>
            <a:endParaRPr lang="en-US"/>
          </a:p>
        </p:txBody>
      </p:sp>
    </p:spTree>
    <p:extLst>
      <p:ext uri="{BB962C8B-B14F-4D97-AF65-F5344CB8AC3E}">
        <p14:creationId xmlns:p14="http://schemas.microsoft.com/office/powerpoint/2010/main" val="2113360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Jobie</a:t>
            </a:r>
            <a:endParaRPr lang="en-US" dirty="0"/>
          </a:p>
          <a:p>
            <a:r>
              <a:rPr lang="en-US" dirty="0"/>
              <a:t>Office 365 – Used for communication of the client and project team, for documentation</a:t>
            </a:r>
          </a:p>
          <a:p>
            <a:r>
              <a:rPr lang="en-US" dirty="0" err="1"/>
              <a:t>yEd</a:t>
            </a:r>
            <a:r>
              <a:rPr lang="en-US" dirty="0"/>
              <a:t> – to illustrate diagrams needed for the project, such as Data flow Diagram</a:t>
            </a:r>
          </a:p>
          <a:p>
            <a:r>
              <a:rPr lang="en-US" dirty="0"/>
              <a:t>MySQL – Visualization of the database, production of SQL Script, Entity Relationship diagram (ERD)</a:t>
            </a:r>
          </a:p>
          <a:p>
            <a:r>
              <a:rPr lang="en-US" dirty="0"/>
              <a:t>MS Project – Gantt Chart </a:t>
            </a:r>
          </a:p>
        </p:txBody>
      </p:sp>
      <p:sp>
        <p:nvSpPr>
          <p:cNvPr id="4" name="Slide Number Placeholder 3"/>
          <p:cNvSpPr>
            <a:spLocks noGrp="1"/>
          </p:cNvSpPr>
          <p:nvPr>
            <p:ph type="sldNum" sz="quarter" idx="10"/>
          </p:nvPr>
        </p:nvSpPr>
        <p:spPr/>
        <p:txBody>
          <a:bodyPr/>
          <a:lstStyle/>
          <a:p>
            <a:fld id="{BF4BABA8-98B0-4A9E-B0CB-84CBD264DEBB}" type="slidenum">
              <a:rPr lang="en-US" smtClean="0"/>
              <a:t>14</a:t>
            </a:fld>
            <a:endParaRPr lang="en-US"/>
          </a:p>
        </p:txBody>
      </p:sp>
    </p:spTree>
    <p:extLst>
      <p:ext uri="{BB962C8B-B14F-4D97-AF65-F5344CB8AC3E}">
        <p14:creationId xmlns:p14="http://schemas.microsoft.com/office/powerpoint/2010/main" val="3967640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Jobie</a:t>
            </a:r>
            <a:endParaRPr lang="en-US" dirty="0"/>
          </a:p>
          <a:p>
            <a:r>
              <a:rPr lang="en-US" dirty="0"/>
              <a:t>XAMPP – HTTP Server MariaDB Database. Used to mimic client-server environment via localhost</a:t>
            </a:r>
          </a:p>
          <a:p>
            <a:r>
              <a:rPr lang="en-US" dirty="0" err="1"/>
              <a:t>MobaXterm</a:t>
            </a:r>
            <a:r>
              <a:rPr lang="en-US" dirty="0"/>
              <a:t> – Used as the SSH terminal connecting to the EC2 Instance when deploying the system to a cloud platform </a:t>
            </a:r>
          </a:p>
          <a:p>
            <a:r>
              <a:rPr lang="en-US" dirty="0" err="1"/>
              <a:t>PuTTYgen</a:t>
            </a:r>
            <a:r>
              <a:rPr lang="en-US" dirty="0"/>
              <a:t> – convert private keys to be used to connect to the EC2 Instance</a:t>
            </a:r>
          </a:p>
          <a:p>
            <a:r>
              <a:rPr lang="en-US" dirty="0"/>
              <a:t>Sublime Text – Help the project developer to easily navigate through the project folder and edit the source codes </a:t>
            </a:r>
          </a:p>
          <a:p>
            <a:r>
              <a:rPr lang="en-US" dirty="0"/>
              <a:t>Firefox – browser that will be used to in deploying the system as a web 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Github</a:t>
            </a:r>
            <a:r>
              <a:rPr lang="en-US" dirty="0"/>
              <a:t> Desktop - </a:t>
            </a:r>
            <a:r>
              <a:rPr lang="en-US"/>
              <a:t>centralized storage </a:t>
            </a:r>
            <a:r>
              <a:rPr lang="en-US" dirty="0"/>
              <a:t>or Repository of all the related files of the project</a:t>
            </a:r>
            <a:r>
              <a:rPr lang="en-US"/>
              <a:t>. </a:t>
            </a:r>
            <a:endParaRPr lang="en-US" dirty="0"/>
          </a:p>
          <a:p>
            <a:r>
              <a:rPr lang="en-US" dirty="0"/>
              <a:t>Amazon – Under this is the Elastic Compute Cloud or EC2, </a:t>
            </a:r>
            <a:r>
              <a:rPr lang="en-US"/>
              <a:t>which will be </a:t>
            </a:r>
            <a:r>
              <a:rPr lang="en-US" dirty="0"/>
              <a:t>used to host the system in cloud. </a:t>
            </a:r>
            <a:r>
              <a:rPr lang="en-US"/>
              <a:t>Includes t2.micro and 1TB </a:t>
            </a:r>
            <a:r>
              <a:rPr lang="en-US" dirty="0"/>
              <a:t>SSD Storage </a:t>
            </a:r>
          </a:p>
        </p:txBody>
      </p:sp>
      <p:sp>
        <p:nvSpPr>
          <p:cNvPr id="4" name="Slide Number Placeholder 3"/>
          <p:cNvSpPr>
            <a:spLocks noGrp="1"/>
          </p:cNvSpPr>
          <p:nvPr>
            <p:ph type="sldNum" sz="quarter" idx="10"/>
          </p:nvPr>
        </p:nvSpPr>
        <p:spPr/>
        <p:txBody>
          <a:bodyPr/>
          <a:lstStyle/>
          <a:p>
            <a:fld id="{BF4BABA8-98B0-4A9E-B0CB-84CBD264DEBB}" type="slidenum">
              <a:rPr lang="en-US" smtClean="0"/>
              <a:t>15</a:t>
            </a:fld>
            <a:endParaRPr lang="en-US"/>
          </a:p>
        </p:txBody>
      </p:sp>
    </p:spTree>
    <p:extLst>
      <p:ext uri="{BB962C8B-B14F-4D97-AF65-F5344CB8AC3E}">
        <p14:creationId xmlns:p14="http://schemas.microsoft.com/office/powerpoint/2010/main" val="31844579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8965" y="3487979"/>
            <a:ext cx="8398775" cy="76352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a:t>Click to edit Master title style</a:t>
            </a:r>
          </a:p>
        </p:txBody>
      </p:sp>
      <p:sp>
        <p:nvSpPr>
          <p:cNvPr id="3" name="Subtitle 2"/>
          <p:cNvSpPr>
            <a:spLocks noGrp="1"/>
          </p:cNvSpPr>
          <p:nvPr>
            <p:ph type="subTitle" idx="1"/>
          </p:nvPr>
        </p:nvSpPr>
        <p:spPr>
          <a:xfrm>
            <a:off x="448965" y="4251505"/>
            <a:ext cx="5191970" cy="610820"/>
          </a:xfrm>
        </p:spPr>
        <p:txBody>
          <a:bodyPr>
            <a:normAutofit/>
          </a:bodyPr>
          <a:lstStyle>
            <a:lvl1pPr marL="0" indent="0" algn="l">
              <a:buNone/>
              <a:defRPr sz="2800" b="0" i="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F844298B-2829-4886-8DA1-BD6757E82F4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891995"/>
            <a:ext cx="8246070" cy="763525"/>
          </a:xfrm>
        </p:spPr>
        <p:txBody>
          <a:bodyPr>
            <a:normAutofit/>
          </a:bodyPr>
          <a:lstStyle>
            <a:lvl1pPr algn="l">
              <a:defRPr sz="3600" baseline="0">
                <a:solidFill>
                  <a:schemeClr val="tx2">
                    <a:lumMod val="60000"/>
                    <a:lumOff val="40000"/>
                  </a:schemeClr>
                </a:solidFill>
                <a:effectLst>
                  <a:outerShdw blurRad="50800" dist="38100" dir="2700000" algn="tl" rotWithShape="0">
                    <a:prstClr val="black">
                      <a:alpha val="40000"/>
                    </a:prstClr>
                  </a:outerShdw>
                </a:effectLst>
              </a:defRPr>
            </a:lvl1pPr>
          </a:lstStyle>
          <a:p>
            <a:r>
              <a:rPr lang="en-US"/>
              <a:t>Click to edit Master title style</a:t>
            </a:r>
          </a:p>
        </p:txBody>
      </p:sp>
      <p:sp>
        <p:nvSpPr>
          <p:cNvPr id="3" name="Content Placeholder 2"/>
          <p:cNvSpPr>
            <a:spLocks noGrp="1"/>
          </p:cNvSpPr>
          <p:nvPr>
            <p:ph idx="1"/>
          </p:nvPr>
        </p:nvSpPr>
        <p:spPr>
          <a:xfrm>
            <a:off x="448966" y="1808225"/>
            <a:ext cx="8246070" cy="3054098"/>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86835" y="586585"/>
            <a:ext cx="6108200" cy="572644"/>
          </a:xfrm>
        </p:spPr>
        <p:txBody>
          <a:bodyPr>
            <a:normAutofit/>
          </a:bodyPr>
          <a:lstStyle>
            <a:lvl1pPr algn="l">
              <a:defRPr sz="3600">
                <a:solidFill>
                  <a:schemeClr val="tx2">
                    <a:lumMod val="60000"/>
                    <a:lumOff val="40000"/>
                  </a:schemeClr>
                </a:solidFill>
                <a:effectLst>
                  <a:outerShdw blurRad="50800" dist="38100" dir="2700000" algn="tl" rotWithShape="0">
                    <a:prstClr val="black">
                      <a:alpha val="40000"/>
                    </a:prstClr>
                  </a:outerShdw>
                </a:effectLst>
              </a:defRPr>
            </a:lvl1pPr>
          </a:lstStyle>
          <a:p>
            <a:r>
              <a:rPr lang="en-US"/>
              <a:t>Click to edit Master title style</a:t>
            </a:r>
          </a:p>
        </p:txBody>
      </p:sp>
      <p:sp>
        <p:nvSpPr>
          <p:cNvPr id="3" name="Content Placeholder 2"/>
          <p:cNvSpPr>
            <a:spLocks noGrp="1"/>
          </p:cNvSpPr>
          <p:nvPr>
            <p:ph idx="1"/>
          </p:nvPr>
        </p:nvSpPr>
        <p:spPr>
          <a:xfrm>
            <a:off x="2586835" y="1502815"/>
            <a:ext cx="6108200" cy="3359509"/>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739290"/>
            <a:ext cx="7940659" cy="763525"/>
          </a:xfrm>
        </p:spPr>
        <p:txBody>
          <a:bodyPr>
            <a:normAutofit/>
          </a:bodyPr>
          <a:lstStyle>
            <a:lvl1pPr algn="l">
              <a:defRPr sz="3600" baseline="0">
                <a:solidFill>
                  <a:schemeClr val="tx2">
                    <a:lumMod val="60000"/>
                    <a:lumOff val="40000"/>
                  </a:schemeClr>
                </a:solidFill>
                <a:effectLst>
                  <a:outerShdw blurRad="50800" dist="38100" dir="2700000" algn="tl" rotWithShape="0">
                    <a:prstClr val="black">
                      <a:alpha val="40000"/>
                    </a:prstClr>
                  </a:outerShdw>
                </a:effectLst>
              </a:defRPr>
            </a:lvl1pPr>
          </a:lstStyle>
          <a:p>
            <a:r>
              <a:rPr lang="en-US"/>
              <a:t>Click to edit Master title style</a:t>
            </a:r>
          </a:p>
        </p:txBody>
      </p:sp>
      <p:sp>
        <p:nvSpPr>
          <p:cNvPr id="3" name="Text Placeholder 2"/>
          <p:cNvSpPr>
            <a:spLocks noGrp="1"/>
          </p:cNvSpPr>
          <p:nvPr>
            <p:ph type="body" idx="1"/>
          </p:nvPr>
        </p:nvSpPr>
        <p:spPr>
          <a:xfrm>
            <a:off x="536879" y="1502815"/>
            <a:ext cx="4040188" cy="582641"/>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113635"/>
            <a:ext cx="4040188" cy="2595985"/>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572000" y="1502815"/>
            <a:ext cx="4041775" cy="582641"/>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113635"/>
            <a:ext cx="4041775" cy="2595985"/>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4/22/2018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87FAD04F-A9F5-48F2-A624-416A8B461F41}"/>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_msoanchor_1"/><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8.png"/><Relationship Id="rId7" Type="http://schemas.openxmlformats.org/officeDocument/2006/relationships/diagramQuickStyle" Target="../diagrams/quickStyle1.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_msoanchor_1"/><Relationship Id="rId9" Type="http://schemas.microsoft.com/office/2007/relationships/diagramDrawing" Target="../diagrams/drawing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hyperlink" Target="#_msoanchor_1"/><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hyperlink" Target="#_msoanchor_1"/></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hyperlink" Target="#_msoanchor_1"/></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1617" y="3477197"/>
            <a:ext cx="9143999" cy="916229"/>
          </a:xfrm>
        </p:spPr>
        <p:txBody>
          <a:bodyPr>
            <a:noAutofit/>
          </a:bodyPr>
          <a:lstStyle/>
          <a:p>
            <a:pPr algn="ctr"/>
            <a:r>
              <a:rPr lang="en-US" sz="3800"/>
              <a:t>NDRRMC</a:t>
            </a:r>
            <a:r>
              <a:rPr lang="en-US" sz="3800">
                <a:cs typeface="Calibri"/>
              </a:rPr>
              <a:t> – LOGISTICS SYSTEM</a:t>
            </a:r>
          </a:p>
        </p:txBody>
      </p:sp>
      <p:sp>
        <p:nvSpPr>
          <p:cNvPr id="3" name="Subtitle 2"/>
          <p:cNvSpPr>
            <a:spLocks noGrp="1"/>
          </p:cNvSpPr>
          <p:nvPr>
            <p:ph type="subTitle" idx="1"/>
          </p:nvPr>
        </p:nvSpPr>
        <p:spPr>
          <a:xfrm>
            <a:off x="393307" y="4350815"/>
            <a:ext cx="8221995" cy="459335"/>
          </a:xfrm>
        </p:spPr>
        <p:txBody>
          <a:bodyPr vert="horz" lIns="91440" tIns="45720" rIns="91440" bIns="45720" rtlCol="0" anchor="t">
            <a:noAutofit/>
          </a:bodyPr>
          <a:lstStyle/>
          <a:p>
            <a:pPr algn="ctr"/>
            <a:r>
              <a:rPr lang="en-US" sz="2500" err="1"/>
              <a:t>Sherine</a:t>
            </a:r>
            <a:r>
              <a:rPr lang="en-US" sz="2500"/>
              <a:t> Jane Coronel | Joey Dela Cruz | Marc Adrian Jimenez</a:t>
            </a:r>
            <a:endParaRPr lang="en-US" sz="2500">
              <a:cs typeface="Calibri"/>
            </a:endParaRPr>
          </a:p>
        </p:txBody>
      </p:sp>
      <p:pic>
        <p:nvPicPr>
          <p:cNvPr id="1026" name="Picture 2" descr="Image result for NDRRMC logo">
            <a:extLst>
              <a:ext uri="{FF2B5EF4-FFF2-40B4-BE49-F238E27FC236}">
                <a16:creationId xmlns:a16="http://schemas.microsoft.com/office/drawing/2014/main" id="{1E415830-8DF4-430D-8C21-A275E8BA342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9872" y="3328477"/>
            <a:ext cx="2257314" cy="893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35" y="739290"/>
            <a:ext cx="6108200" cy="572644"/>
          </a:xfrm>
        </p:spPr>
        <p:txBody>
          <a:bodyPr>
            <a:noAutofit/>
          </a:bodyPr>
          <a:lstStyle/>
          <a:p>
            <a:r>
              <a:rPr lang="en-US" sz="4000"/>
              <a:t>Internal Structure</a:t>
            </a:r>
          </a:p>
        </p:txBody>
      </p:sp>
      <p:pic>
        <p:nvPicPr>
          <p:cNvPr id="6" name="Picture 2" descr="Image result for NDRRMC logo">
            <a:extLst>
              <a:ext uri="{FF2B5EF4-FFF2-40B4-BE49-F238E27FC236}">
                <a16:creationId xmlns:a16="http://schemas.microsoft.com/office/drawing/2014/main" id="{96A17C71-22B3-4C50-B91D-D020A5BB89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2574" y="4240781"/>
            <a:ext cx="2104609" cy="83307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descr="C:\Users\asus\AppData\Local\Microsoft\Windows\INetCache\Content.Word\1.jpg">
            <a:extLst>
              <a:ext uri="{FF2B5EF4-FFF2-40B4-BE49-F238E27FC236}">
                <a16:creationId xmlns:a16="http://schemas.microsoft.com/office/drawing/2014/main" id="{4630CC89-5A50-4949-8A2F-046F3B7FCD4A}"/>
              </a:ext>
            </a:extLst>
          </p:cNvPr>
          <p:cNvPicPr/>
          <p:nvPr/>
        </p:nvPicPr>
        <p:blipFill>
          <a:blip r:embed="rId4">
            <a:extLst>
              <a:ext uri="{28A0092B-C50C-407E-A947-70E740481C1C}">
                <a14:useLocalDpi xmlns:a14="http://schemas.microsoft.com/office/drawing/2010/main" val="0"/>
              </a:ext>
            </a:extLst>
          </a:blip>
          <a:stretch>
            <a:fillRect/>
          </a:stretch>
        </p:blipFill>
        <p:spPr>
          <a:xfrm>
            <a:off x="2739540" y="1655520"/>
            <a:ext cx="6147435" cy="2044700"/>
          </a:xfrm>
          <a:prstGeom prst="rect">
            <a:avLst/>
          </a:prstGeom>
        </p:spPr>
      </p:pic>
    </p:spTree>
    <p:extLst>
      <p:ext uri="{BB962C8B-B14F-4D97-AF65-F5344CB8AC3E}">
        <p14:creationId xmlns:p14="http://schemas.microsoft.com/office/powerpoint/2010/main" val="2464252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50360" y="124907"/>
            <a:ext cx="2043707" cy="572644"/>
          </a:xfrm>
        </p:spPr>
        <p:txBody>
          <a:bodyPr>
            <a:noAutofit/>
          </a:bodyPr>
          <a:lstStyle/>
          <a:p>
            <a:r>
              <a:rPr lang="en-US" sz="3500"/>
              <a:t>Estimates</a:t>
            </a:r>
          </a:p>
        </p:txBody>
      </p:sp>
      <p:sp>
        <p:nvSpPr>
          <p:cNvPr id="5" name="Rectangle 1">
            <a:extLst>
              <a:ext uri="{FF2B5EF4-FFF2-40B4-BE49-F238E27FC236}">
                <a16:creationId xmlns:a16="http://schemas.microsoft.com/office/drawing/2014/main" id="{0AFF3094-BBBB-4EE5-8731-46AE0C3864EF}"/>
              </a:ext>
            </a:extLst>
          </p:cNvPr>
          <p:cNvSpPr>
            <a:spLocks noChangeArrowheads="1"/>
          </p:cNvSpPr>
          <p:nvPr/>
        </p:nvSpPr>
        <p:spPr bwMode="auto">
          <a:xfrm>
            <a:off x="4778375" y="1395413"/>
            <a:ext cx="3017838" cy="4762"/>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e 2">
            <a:extLst>
              <a:ext uri="{FF2B5EF4-FFF2-40B4-BE49-F238E27FC236}">
                <a16:creationId xmlns:a16="http://schemas.microsoft.com/office/drawing/2014/main" id="{9CBC9B19-1C87-46DB-9B7B-C186E381A128}"/>
              </a:ext>
            </a:extLst>
          </p:cNvPr>
          <p:cNvGraphicFramePr>
            <a:graphicFrameLocks noGrp="1"/>
          </p:cNvGraphicFramePr>
          <p:nvPr>
            <p:extLst>
              <p:ext uri="{D42A27DB-BD31-4B8C-83A1-F6EECF244321}">
                <p14:modId xmlns:p14="http://schemas.microsoft.com/office/powerpoint/2010/main" val="1221773161"/>
              </p:ext>
            </p:extLst>
          </p:nvPr>
        </p:nvGraphicFramePr>
        <p:xfrm>
          <a:off x="1059785" y="739290"/>
          <a:ext cx="7060053" cy="4054469"/>
        </p:xfrm>
        <a:graphic>
          <a:graphicData uri="http://schemas.openxmlformats.org/drawingml/2006/table">
            <a:tbl>
              <a:tblPr firstRow="1" firstCol="1" bandRow="1">
                <a:tableStyleId>{5C22544A-7EE6-4342-B048-85BDC9FD1C3A}</a:tableStyleId>
              </a:tblPr>
              <a:tblGrid>
                <a:gridCol w="763525">
                  <a:extLst>
                    <a:ext uri="{9D8B030D-6E8A-4147-A177-3AD203B41FA5}">
                      <a16:colId xmlns:a16="http://schemas.microsoft.com/office/drawing/2014/main" val="3187695808"/>
                    </a:ext>
                  </a:extLst>
                </a:gridCol>
                <a:gridCol w="1221640">
                  <a:extLst>
                    <a:ext uri="{9D8B030D-6E8A-4147-A177-3AD203B41FA5}">
                      <a16:colId xmlns:a16="http://schemas.microsoft.com/office/drawing/2014/main" val="48460156"/>
                    </a:ext>
                  </a:extLst>
                </a:gridCol>
                <a:gridCol w="916230">
                  <a:extLst>
                    <a:ext uri="{9D8B030D-6E8A-4147-A177-3AD203B41FA5}">
                      <a16:colId xmlns:a16="http://schemas.microsoft.com/office/drawing/2014/main" val="2511940504"/>
                    </a:ext>
                  </a:extLst>
                </a:gridCol>
                <a:gridCol w="2711638">
                  <a:extLst>
                    <a:ext uri="{9D8B030D-6E8A-4147-A177-3AD203B41FA5}">
                      <a16:colId xmlns:a16="http://schemas.microsoft.com/office/drawing/2014/main" val="3938674571"/>
                    </a:ext>
                  </a:extLst>
                </a:gridCol>
                <a:gridCol w="1447020">
                  <a:extLst>
                    <a:ext uri="{9D8B030D-6E8A-4147-A177-3AD203B41FA5}">
                      <a16:colId xmlns:a16="http://schemas.microsoft.com/office/drawing/2014/main" val="2672638893"/>
                    </a:ext>
                  </a:extLst>
                </a:gridCol>
              </a:tblGrid>
              <a:tr h="440941">
                <a:tc>
                  <a:txBody>
                    <a:bodyPr/>
                    <a:lstStyle/>
                    <a:p>
                      <a:pPr marL="0" marR="0" algn="ctr">
                        <a:lnSpc>
                          <a:spcPct val="107000"/>
                        </a:lnSpc>
                        <a:spcBef>
                          <a:spcPts val="0"/>
                        </a:spcBef>
                        <a:spcAft>
                          <a:spcPts val="0"/>
                        </a:spcAft>
                      </a:pPr>
                      <a:r>
                        <a:rPr lang="en-US" sz="900">
                          <a:effectLst/>
                          <a:latin typeface="Arial" panose="020B0604020202020204" pitchFamily="34" charset="0"/>
                          <a:cs typeface="Arial" panose="020B0604020202020204" pitchFamily="34" charset="0"/>
                        </a:rPr>
                        <a:t>WBS</a:t>
                      </a:r>
                      <a:endParaRPr lang="en-US" sz="900">
                        <a:effectLst/>
                        <a:latin typeface="Arial" panose="020B0604020202020204" pitchFamily="34" charset="0"/>
                        <a:ea typeface="Calibri" panose="020F0502020204030204" pitchFamily="34" charset="0"/>
                        <a:cs typeface="Arial" panose="020B0604020202020204" pitchFamily="34" charset="0"/>
                      </a:endParaRPr>
                    </a:p>
                  </a:txBody>
                  <a:tcPr marL="40406" marR="40406" marT="0" marB="0" anchor="ctr">
                    <a:solidFill>
                      <a:schemeClr val="tx2">
                        <a:lumMod val="75000"/>
                      </a:schemeClr>
                    </a:solidFill>
                  </a:tcPr>
                </a:tc>
                <a:tc>
                  <a:txBody>
                    <a:bodyPr/>
                    <a:lstStyle/>
                    <a:p>
                      <a:pPr marL="0" marR="0" algn="ctr">
                        <a:lnSpc>
                          <a:spcPct val="107000"/>
                        </a:lnSpc>
                        <a:spcBef>
                          <a:spcPts val="0"/>
                        </a:spcBef>
                        <a:spcAft>
                          <a:spcPts val="0"/>
                        </a:spcAft>
                      </a:pPr>
                      <a:r>
                        <a:rPr lang="en-US" sz="900">
                          <a:effectLst/>
                          <a:latin typeface="Arial" panose="020B0604020202020204" pitchFamily="34" charset="0"/>
                          <a:cs typeface="Arial" panose="020B0604020202020204" pitchFamily="34" charset="0"/>
                        </a:rPr>
                        <a:t>TASK</a:t>
                      </a:r>
                      <a:endParaRPr lang="en-US" sz="900">
                        <a:effectLst/>
                        <a:latin typeface="Arial" panose="020B0604020202020204" pitchFamily="34" charset="0"/>
                        <a:ea typeface="Calibri" panose="020F0502020204030204" pitchFamily="34" charset="0"/>
                        <a:cs typeface="Arial" panose="020B0604020202020204" pitchFamily="34" charset="0"/>
                      </a:endParaRPr>
                    </a:p>
                  </a:txBody>
                  <a:tcPr marL="40406" marR="40406" marT="0" marB="0" anchor="ctr">
                    <a:solidFill>
                      <a:schemeClr val="tx2">
                        <a:lumMod val="75000"/>
                      </a:schemeClr>
                    </a:solidFill>
                  </a:tcPr>
                </a:tc>
                <a:tc>
                  <a:txBody>
                    <a:bodyPr/>
                    <a:lstStyle/>
                    <a:p>
                      <a:pPr marL="0" marR="0" algn="ctr">
                        <a:lnSpc>
                          <a:spcPct val="107000"/>
                        </a:lnSpc>
                        <a:spcBef>
                          <a:spcPts val="0"/>
                        </a:spcBef>
                        <a:spcAft>
                          <a:spcPts val="0"/>
                        </a:spcAft>
                      </a:pPr>
                      <a:r>
                        <a:rPr lang="en-US" sz="900">
                          <a:effectLst/>
                          <a:latin typeface="Arial" panose="020B0604020202020204" pitchFamily="34" charset="0"/>
                          <a:cs typeface="Arial" panose="020B0604020202020204" pitchFamily="34" charset="0"/>
                        </a:rPr>
                        <a:t>HOURS</a:t>
                      </a:r>
                      <a:endParaRPr lang="en-US" sz="900">
                        <a:effectLst/>
                        <a:latin typeface="Arial" panose="020B0604020202020204" pitchFamily="34" charset="0"/>
                        <a:ea typeface="Calibri" panose="020F0502020204030204" pitchFamily="34" charset="0"/>
                        <a:cs typeface="Arial" panose="020B0604020202020204" pitchFamily="34" charset="0"/>
                      </a:endParaRPr>
                    </a:p>
                  </a:txBody>
                  <a:tcPr marL="40406" marR="40406" marT="0" marB="0" anchor="ctr">
                    <a:solidFill>
                      <a:schemeClr val="tx2">
                        <a:lumMod val="75000"/>
                      </a:schemeClr>
                    </a:solidFill>
                  </a:tcPr>
                </a:tc>
                <a:tc>
                  <a:txBody>
                    <a:bodyPr/>
                    <a:lstStyle/>
                    <a:p>
                      <a:pPr marL="0" marR="0" algn="ctr">
                        <a:lnSpc>
                          <a:spcPct val="107000"/>
                        </a:lnSpc>
                        <a:spcBef>
                          <a:spcPts val="0"/>
                        </a:spcBef>
                        <a:spcAft>
                          <a:spcPts val="0"/>
                        </a:spcAft>
                      </a:pPr>
                      <a:r>
                        <a:rPr lang="en-US" sz="900">
                          <a:effectLst/>
                          <a:latin typeface="Arial" panose="020B0604020202020204" pitchFamily="34" charset="0"/>
                          <a:cs typeface="Arial" panose="020B0604020202020204" pitchFamily="34" charset="0"/>
                        </a:rPr>
                        <a:t>PARTICIPANTS</a:t>
                      </a:r>
                      <a:endParaRPr lang="en-US" sz="900">
                        <a:effectLst/>
                        <a:latin typeface="Arial" panose="020B0604020202020204" pitchFamily="34" charset="0"/>
                        <a:ea typeface="Calibri" panose="020F0502020204030204" pitchFamily="34" charset="0"/>
                        <a:cs typeface="Arial" panose="020B0604020202020204" pitchFamily="34" charset="0"/>
                      </a:endParaRPr>
                    </a:p>
                  </a:txBody>
                  <a:tcPr marL="40406" marR="40406" marT="0" marB="0" anchor="ctr">
                    <a:solidFill>
                      <a:schemeClr val="tx2">
                        <a:lumMod val="75000"/>
                      </a:schemeClr>
                    </a:solidFill>
                  </a:tcPr>
                </a:tc>
                <a:tc>
                  <a:txBody>
                    <a:bodyPr/>
                    <a:lstStyle/>
                    <a:p>
                      <a:pPr marL="0" marR="0" algn="ctr">
                        <a:lnSpc>
                          <a:spcPct val="107000"/>
                        </a:lnSpc>
                        <a:spcBef>
                          <a:spcPts val="0"/>
                        </a:spcBef>
                        <a:spcAft>
                          <a:spcPts val="0"/>
                        </a:spcAft>
                      </a:pPr>
                      <a:r>
                        <a:rPr lang="en-US" sz="900">
                          <a:effectLst/>
                          <a:latin typeface="Arial" panose="020B0604020202020204" pitchFamily="34" charset="0"/>
                          <a:cs typeface="Arial" panose="020B0604020202020204" pitchFamily="34" charset="0"/>
                        </a:rPr>
                        <a:t>ESTIMATED COST</a:t>
                      </a:r>
                      <a:endParaRPr lang="en-US" sz="900">
                        <a:effectLst/>
                        <a:latin typeface="Arial" panose="020B0604020202020204" pitchFamily="34" charset="0"/>
                        <a:ea typeface="Calibri" panose="020F0502020204030204" pitchFamily="34" charset="0"/>
                        <a:cs typeface="Arial" panose="020B0604020202020204" pitchFamily="34" charset="0"/>
                      </a:endParaRPr>
                    </a:p>
                  </a:txBody>
                  <a:tcPr marL="40406" marR="40406" marT="0" marB="0" anchor="ctr">
                    <a:solidFill>
                      <a:schemeClr val="tx2">
                        <a:lumMod val="75000"/>
                      </a:schemeClr>
                    </a:solidFill>
                  </a:tcPr>
                </a:tc>
                <a:extLst>
                  <a:ext uri="{0D108BD9-81ED-4DB2-BD59-A6C34878D82A}">
                    <a16:rowId xmlns:a16="http://schemas.microsoft.com/office/drawing/2014/main" val="4224122027"/>
                  </a:ext>
                </a:extLst>
              </a:tr>
              <a:tr h="855700">
                <a:tc>
                  <a:txBody>
                    <a:bodyPr/>
                    <a:lstStyle/>
                    <a:p>
                      <a:pPr marL="0" marR="0" algn="ctr">
                        <a:lnSpc>
                          <a:spcPct val="107000"/>
                        </a:lnSpc>
                        <a:spcBef>
                          <a:spcPts val="0"/>
                        </a:spcBef>
                        <a:spcAft>
                          <a:spcPts val="0"/>
                        </a:spcAft>
                      </a:pPr>
                      <a:r>
                        <a:rPr lang="en-US" sz="900" b="1">
                          <a:solidFill>
                            <a:schemeClr val="tx1"/>
                          </a:solidFill>
                          <a:effectLst/>
                          <a:latin typeface="Arial" panose="020B0604020202020204" pitchFamily="34" charset="0"/>
                          <a:cs typeface="Arial" panose="020B0604020202020204" pitchFamily="34" charset="0"/>
                        </a:rPr>
                        <a:t>1</a:t>
                      </a:r>
                      <a:endParaRPr lang="en-US" sz="900" b="1">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40406" marR="40406" marT="0" marB="0" anchor="ctr">
                    <a:solidFill>
                      <a:schemeClr val="bg1">
                        <a:lumMod val="95000"/>
                      </a:schemeClr>
                    </a:solidFill>
                  </a:tcPr>
                </a:tc>
                <a:tc>
                  <a:txBody>
                    <a:bodyPr/>
                    <a:lstStyle/>
                    <a:p>
                      <a:pPr marL="0" marR="0" algn="ctr">
                        <a:lnSpc>
                          <a:spcPct val="107000"/>
                        </a:lnSpc>
                        <a:spcBef>
                          <a:spcPts val="0"/>
                        </a:spcBef>
                        <a:spcAft>
                          <a:spcPts val="0"/>
                        </a:spcAft>
                      </a:pPr>
                      <a:r>
                        <a:rPr lang="en-US" sz="900" b="1">
                          <a:solidFill>
                            <a:schemeClr val="tx1"/>
                          </a:solidFill>
                          <a:effectLst/>
                          <a:latin typeface="Arial" panose="020B0604020202020204" pitchFamily="34" charset="0"/>
                          <a:cs typeface="Arial" panose="020B0604020202020204" pitchFamily="34" charset="0"/>
                        </a:rPr>
                        <a:t>INITIATION</a:t>
                      </a:r>
                      <a:endParaRPr lang="en-US" sz="900" b="1">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40406" marR="40406" marT="0" marB="0" anchor="ctr">
                    <a:solidFill>
                      <a:schemeClr val="bg1">
                        <a:lumMod val="95000"/>
                      </a:schemeClr>
                    </a:solidFill>
                  </a:tcPr>
                </a:tc>
                <a:tc>
                  <a:txBody>
                    <a:bodyPr/>
                    <a:lstStyle/>
                    <a:p>
                      <a:pPr marL="0" marR="0" algn="ctr">
                        <a:lnSpc>
                          <a:spcPct val="107000"/>
                        </a:lnSpc>
                        <a:spcBef>
                          <a:spcPts val="0"/>
                        </a:spcBef>
                        <a:spcAft>
                          <a:spcPts val="0"/>
                        </a:spcAft>
                      </a:pPr>
                      <a:r>
                        <a:rPr lang="en-US" sz="900">
                          <a:solidFill>
                            <a:schemeClr val="tx1"/>
                          </a:solidFill>
                          <a:effectLst/>
                          <a:latin typeface="Arial" panose="020B0604020202020204" pitchFamily="34" charset="0"/>
                          <a:cs typeface="Arial" panose="020B0604020202020204" pitchFamily="34" charset="0"/>
                        </a:rPr>
                        <a:t>32</a:t>
                      </a:r>
                      <a:endParaRPr lang="en-US" sz="9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40406" marR="40406" marT="0" marB="0" anchor="ctr">
                    <a:solidFill>
                      <a:schemeClr val="bg1">
                        <a:lumMod val="95000"/>
                      </a:schemeClr>
                    </a:solidFill>
                  </a:tcPr>
                </a:tc>
                <a:tc>
                  <a:txBody>
                    <a:bodyPr/>
                    <a:lstStyle/>
                    <a:p>
                      <a:pPr marL="342900" marR="0" lvl="0" indent="-342900" algn="just">
                        <a:lnSpc>
                          <a:spcPct val="150000"/>
                        </a:lnSpc>
                        <a:spcBef>
                          <a:spcPts val="0"/>
                        </a:spcBef>
                        <a:spcAft>
                          <a:spcPts val="0"/>
                        </a:spcAft>
                        <a:buFont typeface="Symbol" panose="05050102010706020507" pitchFamily="18" charset="2"/>
                        <a:buChar char=""/>
                      </a:pPr>
                      <a:r>
                        <a:rPr lang="en-US" sz="900">
                          <a:solidFill>
                            <a:schemeClr val="tx1"/>
                          </a:solidFill>
                          <a:effectLst/>
                          <a:latin typeface="Arial" panose="020B0604020202020204" pitchFamily="34" charset="0"/>
                          <a:cs typeface="Arial" panose="020B0604020202020204" pitchFamily="34" charset="0"/>
                        </a:rPr>
                        <a:t>IT Project Manager</a:t>
                      </a:r>
                    </a:p>
                    <a:p>
                      <a:pPr marL="342900" marR="0" lvl="0" indent="-342900" algn="just">
                        <a:lnSpc>
                          <a:spcPct val="150000"/>
                        </a:lnSpc>
                        <a:spcBef>
                          <a:spcPts val="0"/>
                        </a:spcBef>
                        <a:spcAft>
                          <a:spcPts val="0"/>
                        </a:spcAft>
                        <a:buFont typeface="Symbol" panose="05050102010706020507" pitchFamily="18" charset="2"/>
                        <a:buChar char=""/>
                      </a:pPr>
                      <a:r>
                        <a:rPr lang="en-US" sz="900">
                          <a:solidFill>
                            <a:schemeClr val="tx1"/>
                          </a:solidFill>
                          <a:effectLst/>
                          <a:latin typeface="Arial" panose="020B0604020202020204" pitchFamily="34" charset="0"/>
                          <a:cs typeface="Arial" panose="020B0604020202020204" pitchFamily="34" charset="0"/>
                        </a:rPr>
                        <a:t>Web Designer and Developer with PHP skills</a:t>
                      </a:r>
                    </a:p>
                    <a:p>
                      <a:pPr marL="342900" marR="0" lvl="0" indent="-342900" algn="just">
                        <a:lnSpc>
                          <a:spcPct val="150000"/>
                        </a:lnSpc>
                        <a:spcBef>
                          <a:spcPts val="0"/>
                        </a:spcBef>
                        <a:spcAft>
                          <a:spcPts val="0"/>
                        </a:spcAft>
                        <a:buFont typeface="Symbol" panose="05050102010706020507" pitchFamily="18" charset="2"/>
                        <a:buChar char=""/>
                      </a:pPr>
                      <a:r>
                        <a:rPr lang="en-US" sz="900">
                          <a:solidFill>
                            <a:schemeClr val="tx1"/>
                          </a:solidFill>
                          <a:effectLst/>
                          <a:latin typeface="Arial" panose="020B0604020202020204" pitchFamily="34" charset="0"/>
                          <a:cs typeface="Arial" panose="020B0604020202020204" pitchFamily="34" charset="0"/>
                        </a:rPr>
                        <a:t>Documentation Specialist</a:t>
                      </a:r>
                    </a:p>
                    <a:p>
                      <a:pPr marL="342900" marR="0" lvl="0" indent="-342900" algn="just">
                        <a:lnSpc>
                          <a:spcPct val="150000"/>
                        </a:lnSpc>
                        <a:spcBef>
                          <a:spcPts val="0"/>
                        </a:spcBef>
                        <a:spcAft>
                          <a:spcPts val="0"/>
                        </a:spcAft>
                        <a:buFont typeface="Symbol" panose="05050102010706020507" pitchFamily="18" charset="2"/>
                        <a:buChar char=""/>
                      </a:pPr>
                      <a:r>
                        <a:rPr lang="en-US" sz="900">
                          <a:solidFill>
                            <a:schemeClr val="tx1"/>
                          </a:solidFill>
                          <a:effectLst/>
                          <a:latin typeface="Arial" panose="020B0604020202020204" pitchFamily="34" charset="0"/>
                          <a:cs typeface="Arial" panose="020B0604020202020204" pitchFamily="34" charset="0"/>
                        </a:rPr>
                        <a:t>Quality Assurance Analyst</a:t>
                      </a:r>
                      <a:endParaRPr lang="en-US" sz="9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40406" marR="40406" marT="0" marB="0" anchor="ctr">
                    <a:solidFill>
                      <a:schemeClr val="bg1">
                        <a:lumMod val="95000"/>
                      </a:schemeClr>
                    </a:solidFill>
                  </a:tcPr>
                </a:tc>
                <a:tc>
                  <a:txBody>
                    <a:bodyPr/>
                    <a:lstStyle/>
                    <a:p>
                      <a:pPr marL="0" marR="0" algn="r">
                        <a:lnSpc>
                          <a:spcPct val="150000"/>
                        </a:lnSpc>
                        <a:spcBef>
                          <a:spcPts val="0"/>
                        </a:spcBef>
                        <a:spcAft>
                          <a:spcPts val="0"/>
                        </a:spcAft>
                      </a:pPr>
                      <a:r>
                        <a:rPr lang="en-US" sz="900">
                          <a:solidFill>
                            <a:schemeClr val="tx1"/>
                          </a:solidFill>
                          <a:effectLst/>
                          <a:latin typeface="Arial" panose="020B0604020202020204" pitchFamily="34" charset="0"/>
                          <a:cs typeface="Arial" panose="020B0604020202020204" pitchFamily="34" charset="0"/>
                        </a:rPr>
                        <a:t>₱   18,225.28</a:t>
                      </a:r>
                      <a:endParaRPr lang="en-US" sz="9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40406" marR="40406" marT="0" marB="0" anchor="ctr">
                    <a:solidFill>
                      <a:schemeClr val="bg1">
                        <a:lumMod val="95000"/>
                      </a:schemeClr>
                    </a:solidFill>
                  </a:tcPr>
                </a:tc>
                <a:extLst>
                  <a:ext uri="{0D108BD9-81ED-4DB2-BD59-A6C34878D82A}">
                    <a16:rowId xmlns:a16="http://schemas.microsoft.com/office/drawing/2014/main" val="3856544436"/>
                  </a:ext>
                </a:extLst>
              </a:tr>
              <a:tr h="855700">
                <a:tc>
                  <a:txBody>
                    <a:bodyPr/>
                    <a:lstStyle/>
                    <a:p>
                      <a:pPr marL="0" marR="0" algn="ctr">
                        <a:lnSpc>
                          <a:spcPct val="107000"/>
                        </a:lnSpc>
                        <a:spcBef>
                          <a:spcPts val="0"/>
                        </a:spcBef>
                        <a:spcAft>
                          <a:spcPts val="0"/>
                        </a:spcAft>
                      </a:pPr>
                      <a:r>
                        <a:rPr lang="en-US" sz="900" b="1">
                          <a:solidFill>
                            <a:schemeClr val="tx1"/>
                          </a:solidFill>
                          <a:effectLst/>
                          <a:latin typeface="Arial" panose="020B0604020202020204" pitchFamily="34" charset="0"/>
                          <a:cs typeface="Arial" panose="020B0604020202020204" pitchFamily="34" charset="0"/>
                        </a:rPr>
                        <a:t>2</a:t>
                      </a:r>
                      <a:endParaRPr lang="en-US" sz="900" b="1">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40406" marR="40406" marT="0" marB="0" anchor="ctr">
                    <a:solidFill>
                      <a:schemeClr val="bg1">
                        <a:lumMod val="95000"/>
                      </a:schemeClr>
                    </a:solidFill>
                  </a:tcPr>
                </a:tc>
                <a:tc>
                  <a:txBody>
                    <a:bodyPr/>
                    <a:lstStyle/>
                    <a:p>
                      <a:pPr marL="0" marR="0" algn="ctr">
                        <a:lnSpc>
                          <a:spcPct val="107000"/>
                        </a:lnSpc>
                        <a:spcBef>
                          <a:spcPts val="0"/>
                        </a:spcBef>
                        <a:spcAft>
                          <a:spcPts val="0"/>
                        </a:spcAft>
                      </a:pPr>
                      <a:r>
                        <a:rPr lang="en-US" sz="900" b="1">
                          <a:solidFill>
                            <a:schemeClr val="tx1"/>
                          </a:solidFill>
                          <a:effectLst/>
                          <a:latin typeface="Arial" panose="020B0604020202020204" pitchFamily="34" charset="0"/>
                          <a:cs typeface="Arial" panose="020B0604020202020204" pitchFamily="34" charset="0"/>
                        </a:rPr>
                        <a:t>PLANNING</a:t>
                      </a:r>
                      <a:endParaRPr lang="en-US" sz="900" b="1">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40406" marR="40406" marT="0" marB="0" anchor="ctr">
                    <a:solidFill>
                      <a:schemeClr val="bg1">
                        <a:lumMod val="95000"/>
                      </a:schemeClr>
                    </a:solidFill>
                  </a:tcPr>
                </a:tc>
                <a:tc>
                  <a:txBody>
                    <a:bodyPr/>
                    <a:lstStyle/>
                    <a:p>
                      <a:pPr marL="0" marR="0" algn="ctr">
                        <a:lnSpc>
                          <a:spcPct val="107000"/>
                        </a:lnSpc>
                        <a:spcBef>
                          <a:spcPts val="0"/>
                        </a:spcBef>
                        <a:spcAft>
                          <a:spcPts val="0"/>
                        </a:spcAft>
                      </a:pPr>
                      <a:r>
                        <a:rPr lang="en-US" sz="900">
                          <a:solidFill>
                            <a:schemeClr val="tx1"/>
                          </a:solidFill>
                          <a:effectLst/>
                          <a:latin typeface="Arial" panose="020B0604020202020204" pitchFamily="34" charset="0"/>
                          <a:cs typeface="Arial" panose="020B0604020202020204" pitchFamily="34" charset="0"/>
                        </a:rPr>
                        <a:t>108</a:t>
                      </a:r>
                      <a:endParaRPr lang="en-US" sz="9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40406" marR="40406" marT="0" marB="0" anchor="ctr">
                    <a:solidFill>
                      <a:schemeClr val="bg1">
                        <a:lumMod val="95000"/>
                      </a:schemeClr>
                    </a:solidFill>
                  </a:tcPr>
                </a:tc>
                <a:tc>
                  <a:txBody>
                    <a:bodyPr/>
                    <a:lstStyle/>
                    <a:p>
                      <a:pPr marL="342900" marR="0" lvl="0" indent="-342900" algn="just">
                        <a:lnSpc>
                          <a:spcPct val="150000"/>
                        </a:lnSpc>
                        <a:spcBef>
                          <a:spcPts val="0"/>
                        </a:spcBef>
                        <a:spcAft>
                          <a:spcPts val="0"/>
                        </a:spcAft>
                        <a:buFont typeface="Symbol" panose="05050102010706020507" pitchFamily="18" charset="2"/>
                        <a:buChar char=""/>
                      </a:pPr>
                      <a:r>
                        <a:rPr lang="en-US" sz="900">
                          <a:solidFill>
                            <a:schemeClr val="tx1"/>
                          </a:solidFill>
                          <a:effectLst/>
                          <a:latin typeface="Arial" panose="020B0604020202020204" pitchFamily="34" charset="0"/>
                          <a:cs typeface="Arial" panose="020B0604020202020204" pitchFamily="34" charset="0"/>
                        </a:rPr>
                        <a:t>IT Project Manager</a:t>
                      </a:r>
                    </a:p>
                    <a:p>
                      <a:pPr marL="342900" marR="0" lvl="0" indent="-342900" algn="just">
                        <a:lnSpc>
                          <a:spcPct val="150000"/>
                        </a:lnSpc>
                        <a:spcBef>
                          <a:spcPts val="0"/>
                        </a:spcBef>
                        <a:spcAft>
                          <a:spcPts val="0"/>
                        </a:spcAft>
                        <a:buFont typeface="Symbol" panose="05050102010706020507" pitchFamily="18" charset="2"/>
                        <a:buChar char=""/>
                      </a:pPr>
                      <a:r>
                        <a:rPr lang="en-US" sz="900">
                          <a:solidFill>
                            <a:schemeClr val="tx1"/>
                          </a:solidFill>
                          <a:effectLst/>
                          <a:latin typeface="Arial" panose="020B0604020202020204" pitchFamily="34" charset="0"/>
                          <a:cs typeface="Arial" panose="020B0604020202020204" pitchFamily="34" charset="0"/>
                        </a:rPr>
                        <a:t>Web Designer and Developer with PHP skills</a:t>
                      </a:r>
                    </a:p>
                    <a:p>
                      <a:pPr marL="342900" marR="0" lvl="0" indent="-342900" algn="just">
                        <a:lnSpc>
                          <a:spcPct val="150000"/>
                        </a:lnSpc>
                        <a:spcBef>
                          <a:spcPts val="0"/>
                        </a:spcBef>
                        <a:spcAft>
                          <a:spcPts val="0"/>
                        </a:spcAft>
                        <a:buFont typeface="Symbol" panose="05050102010706020507" pitchFamily="18" charset="2"/>
                        <a:buChar char=""/>
                      </a:pPr>
                      <a:r>
                        <a:rPr lang="en-US" sz="900">
                          <a:solidFill>
                            <a:schemeClr val="tx1"/>
                          </a:solidFill>
                          <a:effectLst/>
                          <a:latin typeface="Arial" panose="020B0604020202020204" pitchFamily="34" charset="0"/>
                          <a:cs typeface="Arial" panose="020B0604020202020204" pitchFamily="34" charset="0"/>
                        </a:rPr>
                        <a:t>Documentation Specialist</a:t>
                      </a:r>
                    </a:p>
                    <a:p>
                      <a:pPr marL="342900" marR="0" lvl="0" indent="-342900" algn="just">
                        <a:lnSpc>
                          <a:spcPct val="150000"/>
                        </a:lnSpc>
                        <a:spcBef>
                          <a:spcPts val="0"/>
                        </a:spcBef>
                        <a:spcAft>
                          <a:spcPts val="0"/>
                        </a:spcAft>
                        <a:buFont typeface="Symbol" panose="05050102010706020507" pitchFamily="18" charset="2"/>
                        <a:buChar char=""/>
                      </a:pPr>
                      <a:r>
                        <a:rPr lang="en-US" sz="900">
                          <a:solidFill>
                            <a:schemeClr val="tx1"/>
                          </a:solidFill>
                          <a:effectLst/>
                          <a:latin typeface="Arial" panose="020B0604020202020204" pitchFamily="34" charset="0"/>
                          <a:cs typeface="Arial" panose="020B0604020202020204" pitchFamily="34" charset="0"/>
                        </a:rPr>
                        <a:t>Quality Assurance Analyst</a:t>
                      </a:r>
                      <a:endParaRPr lang="en-US" sz="9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40406" marR="40406" marT="0" marB="0" anchor="ctr">
                    <a:solidFill>
                      <a:schemeClr val="bg1">
                        <a:lumMod val="95000"/>
                      </a:schemeClr>
                    </a:solidFill>
                  </a:tcPr>
                </a:tc>
                <a:tc>
                  <a:txBody>
                    <a:bodyPr/>
                    <a:lstStyle/>
                    <a:p>
                      <a:pPr marL="0" marR="0" algn="r">
                        <a:lnSpc>
                          <a:spcPct val="150000"/>
                        </a:lnSpc>
                        <a:spcBef>
                          <a:spcPts val="0"/>
                        </a:spcBef>
                        <a:spcAft>
                          <a:spcPts val="0"/>
                        </a:spcAft>
                      </a:pPr>
                      <a:r>
                        <a:rPr lang="en-US" sz="900">
                          <a:solidFill>
                            <a:schemeClr val="tx1"/>
                          </a:solidFill>
                          <a:effectLst/>
                          <a:latin typeface="Arial" panose="020B0604020202020204" pitchFamily="34" charset="0"/>
                          <a:cs typeface="Arial" panose="020B0604020202020204" pitchFamily="34" charset="0"/>
                        </a:rPr>
                        <a:t>₱   75,920.12</a:t>
                      </a:r>
                      <a:endParaRPr lang="en-US" sz="9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40406" marR="40406" marT="0" marB="0" anchor="ctr">
                    <a:solidFill>
                      <a:schemeClr val="bg1">
                        <a:lumMod val="95000"/>
                      </a:schemeClr>
                    </a:solidFill>
                  </a:tcPr>
                </a:tc>
                <a:extLst>
                  <a:ext uri="{0D108BD9-81ED-4DB2-BD59-A6C34878D82A}">
                    <a16:rowId xmlns:a16="http://schemas.microsoft.com/office/drawing/2014/main" val="2442465846"/>
                  </a:ext>
                </a:extLst>
              </a:tr>
              <a:tr h="855700">
                <a:tc>
                  <a:txBody>
                    <a:bodyPr/>
                    <a:lstStyle/>
                    <a:p>
                      <a:pPr marL="0" marR="0" algn="ctr">
                        <a:lnSpc>
                          <a:spcPct val="107000"/>
                        </a:lnSpc>
                        <a:spcBef>
                          <a:spcPts val="0"/>
                        </a:spcBef>
                        <a:spcAft>
                          <a:spcPts val="0"/>
                        </a:spcAft>
                      </a:pPr>
                      <a:r>
                        <a:rPr lang="en-US" sz="900" b="1">
                          <a:solidFill>
                            <a:schemeClr val="tx1"/>
                          </a:solidFill>
                          <a:effectLst/>
                          <a:latin typeface="Arial" panose="020B0604020202020204" pitchFamily="34" charset="0"/>
                          <a:cs typeface="Arial" panose="020B0604020202020204" pitchFamily="34" charset="0"/>
                        </a:rPr>
                        <a:t>3</a:t>
                      </a:r>
                      <a:endParaRPr lang="en-US" sz="900" b="1">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40406" marR="40406" marT="0" marB="0" anchor="ctr">
                    <a:solidFill>
                      <a:schemeClr val="bg1">
                        <a:lumMod val="95000"/>
                      </a:schemeClr>
                    </a:solidFill>
                  </a:tcPr>
                </a:tc>
                <a:tc>
                  <a:txBody>
                    <a:bodyPr/>
                    <a:lstStyle/>
                    <a:p>
                      <a:pPr marL="0" marR="0" algn="ctr">
                        <a:lnSpc>
                          <a:spcPct val="107000"/>
                        </a:lnSpc>
                        <a:spcBef>
                          <a:spcPts val="0"/>
                        </a:spcBef>
                        <a:spcAft>
                          <a:spcPts val="0"/>
                        </a:spcAft>
                      </a:pPr>
                      <a:r>
                        <a:rPr lang="en-US" sz="900" b="1">
                          <a:solidFill>
                            <a:schemeClr val="tx1"/>
                          </a:solidFill>
                          <a:effectLst/>
                          <a:latin typeface="Arial" panose="020B0604020202020204" pitchFamily="34" charset="0"/>
                          <a:cs typeface="Arial" panose="020B0604020202020204" pitchFamily="34" charset="0"/>
                        </a:rPr>
                        <a:t>EXECUTION</a:t>
                      </a:r>
                      <a:endParaRPr lang="en-US" sz="900" b="1">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40406" marR="40406" marT="0" marB="0" anchor="ctr">
                    <a:solidFill>
                      <a:schemeClr val="bg1">
                        <a:lumMod val="95000"/>
                      </a:schemeClr>
                    </a:solidFill>
                  </a:tcPr>
                </a:tc>
                <a:tc>
                  <a:txBody>
                    <a:bodyPr/>
                    <a:lstStyle/>
                    <a:p>
                      <a:pPr marL="0" marR="0" algn="ctr">
                        <a:lnSpc>
                          <a:spcPct val="107000"/>
                        </a:lnSpc>
                        <a:spcBef>
                          <a:spcPts val="0"/>
                        </a:spcBef>
                        <a:spcAft>
                          <a:spcPts val="0"/>
                        </a:spcAft>
                      </a:pPr>
                      <a:r>
                        <a:rPr lang="en-US" sz="900" dirty="0">
                          <a:solidFill>
                            <a:schemeClr val="tx1"/>
                          </a:solidFill>
                          <a:effectLst/>
                          <a:latin typeface="Arial" panose="020B0604020202020204" pitchFamily="34" charset="0"/>
                          <a:cs typeface="Arial" panose="020B0604020202020204" pitchFamily="34" charset="0"/>
                        </a:rPr>
                        <a:t>344</a:t>
                      </a:r>
                      <a:endParaRPr lang="en-US" sz="9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40406" marR="40406" marT="0" marB="0" anchor="ctr">
                    <a:solidFill>
                      <a:schemeClr val="bg1">
                        <a:lumMod val="95000"/>
                      </a:schemeClr>
                    </a:solidFill>
                  </a:tcPr>
                </a:tc>
                <a:tc>
                  <a:txBody>
                    <a:bodyPr/>
                    <a:lstStyle/>
                    <a:p>
                      <a:pPr marL="342900" marR="0" lvl="0" indent="-342900" algn="just">
                        <a:lnSpc>
                          <a:spcPct val="150000"/>
                        </a:lnSpc>
                        <a:spcBef>
                          <a:spcPts val="0"/>
                        </a:spcBef>
                        <a:spcAft>
                          <a:spcPts val="0"/>
                        </a:spcAft>
                        <a:buFont typeface="Symbol" panose="05050102010706020507" pitchFamily="18" charset="2"/>
                        <a:buChar char=""/>
                      </a:pPr>
                      <a:r>
                        <a:rPr lang="en-US" sz="900">
                          <a:solidFill>
                            <a:schemeClr val="tx1"/>
                          </a:solidFill>
                          <a:effectLst/>
                          <a:latin typeface="Arial" panose="020B0604020202020204" pitchFamily="34" charset="0"/>
                          <a:cs typeface="Arial" panose="020B0604020202020204" pitchFamily="34" charset="0"/>
                        </a:rPr>
                        <a:t>IT Project Manager</a:t>
                      </a:r>
                    </a:p>
                    <a:p>
                      <a:pPr marL="342900" marR="0" lvl="0" indent="-342900" algn="just">
                        <a:lnSpc>
                          <a:spcPct val="150000"/>
                        </a:lnSpc>
                        <a:spcBef>
                          <a:spcPts val="0"/>
                        </a:spcBef>
                        <a:spcAft>
                          <a:spcPts val="0"/>
                        </a:spcAft>
                        <a:buFont typeface="Symbol" panose="05050102010706020507" pitchFamily="18" charset="2"/>
                        <a:buChar char=""/>
                      </a:pPr>
                      <a:r>
                        <a:rPr lang="en-US" sz="900">
                          <a:solidFill>
                            <a:schemeClr val="tx1"/>
                          </a:solidFill>
                          <a:effectLst/>
                          <a:latin typeface="Arial" panose="020B0604020202020204" pitchFamily="34" charset="0"/>
                          <a:cs typeface="Arial" panose="020B0604020202020204" pitchFamily="34" charset="0"/>
                        </a:rPr>
                        <a:t>Web Designer and Developer with PHP skills</a:t>
                      </a:r>
                    </a:p>
                    <a:p>
                      <a:pPr marL="342900" marR="0" lvl="0" indent="-342900" algn="just">
                        <a:lnSpc>
                          <a:spcPct val="150000"/>
                        </a:lnSpc>
                        <a:spcBef>
                          <a:spcPts val="0"/>
                        </a:spcBef>
                        <a:spcAft>
                          <a:spcPts val="0"/>
                        </a:spcAft>
                        <a:buFont typeface="Symbol" panose="05050102010706020507" pitchFamily="18" charset="2"/>
                        <a:buChar char=""/>
                      </a:pPr>
                      <a:r>
                        <a:rPr lang="en-US" sz="900">
                          <a:solidFill>
                            <a:schemeClr val="tx1"/>
                          </a:solidFill>
                          <a:effectLst/>
                          <a:latin typeface="Arial" panose="020B0604020202020204" pitchFamily="34" charset="0"/>
                          <a:cs typeface="Arial" panose="020B0604020202020204" pitchFamily="34" charset="0"/>
                        </a:rPr>
                        <a:t>Documentation Specialist</a:t>
                      </a:r>
                    </a:p>
                    <a:p>
                      <a:pPr marL="342900" marR="0" lvl="0" indent="-342900" algn="just">
                        <a:lnSpc>
                          <a:spcPct val="150000"/>
                        </a:lnSpc>
                        <a:spcBef>
                          <a:spcPts val="0"/>
                        </a:spcBef>
                        <a:spcAft>
                          <a:spcPts val="0"/>
                        </a:spcAft>
                        <a:buFont typeface="Symbol" panose="05050102010706020507" pitchFamily="18" charset="2"/>
                        <a:buChar char=""/>
                      </a:pPr>
                      <a:r>
                        <a:rPr lang="en-US" sz="900">
                          <a:solidFill>
                            <a:schemeClr val="tx1"/>
                          </a:solidFill>
                          <a:effectLst/>
                          <a:latin typeface="Arial" panose="020B0604020202020204" pitchFamily="34" charset="0"/>
                          <a:cs typeface="Arial" panose="020B0604020202020204" pitchFamily="34" charset="0"/>
                        </a:rPr>
                        <a:t>Quality Assurance Analyst</a:t>
                      </a:r>
                      <a:endParaRPr lang="en-US" sz="9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40406" marR="40406" marT="0" marB="0" anchor="ctr">
                    <a:solidFill>
                      <a:schemeClr val="bg1">
                        <a:lumMod val="95000"/>
                      </a:schemeClr>
                    </a:solidFill>
                  </a:tcPr>
                </a:tc>
                <a:tc>
                  <a:txBody>
                    <a:bodyPr/>
                    <a:lstStyle/>
                    <a:p>
                      <a:pPr marL="0" marR="0" algn="r">
                        <a:lnSpc>
                          <a:spcPct val="150000"/>
                        </a:lnSpc>
                        <a:spcBef>
                          <a:spcPts val="0"/>
                        </a:spcBef>
                        <a:spcAft>
                          <a:spcPts val="0"/>
                        </a:spcAft>
                      </a:pPr>
                      <a:r>
                        <a:rPr lang="en-US" sz="900">
                          <a:solidFill>
                            <a:schemeClr val="tx1"/>
                          </a:solidFill>
                          <a:effectLst/>
                          <a:latin typeface="Arial" panose="020B0604020202020204" pitchFamily="34" charset="0"/>
                          <a:cs typeface="Arial" panose="020B0604020202020204" pitchFamily="34" charset="0"/>
                        </a:rPr>
                        <a:t>₱ 141,566.96</a:t>
                      </a:r>
                      <a:endParaRPr lang="en-US" sz="9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40406" marR="40406" marT="0" marB="0" anchor="ctr">
                    <a:solidFill>
                      <a:schemeClr val="bg1">
                        <a:lumMod val="95000"/>
                      </a:schemeClr>
                    </a:solidFill>
                  </a:tcPr>
                </a:tc>
                <a:extLst>
                  <a:ext uri="{0D108BD9-81ED-4DB2-BD59-A6C34878D82A}">
                    <a16:rowId xmlns:a16="http://schemas.microsoft.com/office/drawing/2014/main" val="707902981"/>
                  </a:ext>
                </a:extLst>
              </a:tr>
              <a:tr h="727489">
                <a:tc>
                  <a:txBody>
                    <a:bodyPr/>
                    <a:lstStyle/>
                    <a:p>
                      <a:pPr marL="457200" marR="0" indent="-457200" algn="ctr">
                        <a:lnSpc>
                          <a:spcPct val="107000"/>
                        </a:lnSpc>
                        <a:spcBef>
                          <a:spcPts val="0"/>
                        </a:spcBef>
                        <a:spcAft>
                          <a:spcPts val="0"/>
                        </a:spcAft>
                      </a:pPr>
                      <a:r>
                        <a:rPr lang="en-US" sz="900" b="1">
                          <a:solidFill>
                            <a:schemeClr val="tx1"/>
                          </a:solidFill>
                          <a:effectLst/>
                          <a:latin typeface="Arial" panose="020B0604020202020204" pitchFamily="34" charset="0"/>
                          <a:cs typeface="Arial" panose="020B0604020202020204" pitchFamily="34" charset="0"/>
                        </a:rPr>
                        <a:t>4</a:t>
                      </a:r>
                      <a:endParaRPr lang="en-US" sz="900" b="1">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40406" marR="40406" marT="0" marB="0" anchor="ctr">
                    <a:solidFill>
                      <a:schemeClr val="bg1">
                        <a:lumMod val="95000"/>
                      </a:schemeClr>
                    </a:solidFill>
                  </a:tcPr>
                </a:tc>
                <a:tc>
                  <a:txBody>
                    <a:bodyPr/>
                    <a:lstStyle/>
                    <a:p>
                      <a:pPr marL="457200" marR="0" indent="-457200" algn="ctr">
                        <a:lnSpc>
                          <a:spcPct val="107000"/>
                        </a:lnSpc>
                        <a:spcBef>
                          <a:spcPts val="0"/>
                        </a:spcBef>
                        <a:spcAft>
                          <a:spcPts val="0"/>
                        </a:spcAft>
                      </a:pPr>
                      <a:r>
                        <a:rPr lang="en-US" sz="900" b="1">
                          <a:solidFill>
                            <a:schemeClr val="tx1"/>
                          </a:solidFill>
                          <a:effectLst/>
                          <a:latin typeface="Arial" panose="020B0604020202020204" pitchFamily="34" charset="0"/>
                          <a:cs typeface="Arial" panose="020B0604020202020204" pitchFamily="34" charset="0"/>
                        </a:rPr>
                        <a:t>CLOSING</a:t>
                      </a:r>
                      <a:endParaRPr lang="en-US" sz="900" b="1">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40406" marR="40406" marT="0" marB="0" anchor="ctr">
                    <a:solidFill>
                      <a:schemeClr val="bg1">
                        <a:lumMod val="95000"/>
                      </a:schemeClr>
                    </a:solidFill>
                  </a:tcPr>
                </a:tc>
                <a:tc>
                  <a:txBody>
                    <a:bodyPr/>
                    <a:lstStyle/>
                    <a:p>
                      <a:pPr marL="457200" marR="0" indent="-457200" algn="ctr">
                        <a:lnSpc>
                          <a:spcPct val="107000"/>
                        </a:lnSpc>
                        <a:spcBef>
                          <a:spcPts val="0"/>
                        </a:spcBef>
                        <a:spcAft>
                          <a:spcPts val="0"/>
                        </a:spcAft>
                      </a:pPr>
                      <a:r>
                        <a:rPr lang="en-US" sz="900">
                          <a:solidFill>
                            <a:schemeClr val="tx1"/>
                          </a:solidFill>
                          <a:effectLst/>
                          <a:latin typeface="Arial" panose="020B0604020202020204" pitchFamily="34" charset="0"/>
                          <a:cs typeface="Arial" panose="020B0604020202020204" pitchFamily="34" charset="0"/>
                        </a:rPr>
                        <a:t>32</a:t>
                      </a:r>
                      <a:endParaRPr lang="en-US" sz="9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40406" marR="40406" marT="0" marB="0" anchor="ctr">
                    <a:solidFill>
                      <a:schemeClr val="bg1">
                        <a:lumMod val="95000"/>
                      </a:schemeClr>
                    </a:solidFill>
                  </a:tcPr>
                </a:tc>
                <a:tc>
                  <a:txBody>
                    <a:bodyPr/>
                    <a:lstStyle/>
                    <a:p>
                      <a:pPr marL="342900" marR="0" lvl="0" indent="-342900" algn="just">
                        <a:lnSpc>
                          <a:spcPct val="150000"/>
                        </a:lnSpc>
                        <a:spcBef>
                          <a:spcPts val="0"/>
                        </a:spcBef>
                        <a:spcAft>
                          <a:spcPts val="0"/>
                        </a:spcAft>
                        <a:buFont typeface="Symbol" panose="05050102010706020507" pitchFamily="18" charset="2"/>
                        <a:buChar char=""/>
                      </a:pPr>
                      <a:r>
                        <a:rPr lang="en-US" sz="900">
                          <a:solidFill>
                            <a:schemeClr val="tx1"/>
                          </a:solidFill>
                          <a:effectLst/>
                          <a:latin typeface="Arial" panose="020B0604020202020204" pitchFamily="34" charset="0"/>
                          <a:cs typeface="Arial" panose="020B0604020202020204" pitchFamily="34" charset="0"/>
                        </a:rPr>
                        <a:t>IT Project Manager</a:t>
                      </a:r>
                    </a:p>
                    <a:p>
                      <a:pPr marL="342900" marR="0" lvl="0" indent="-342900" algn="just">
                        <a:lnSpc>
                          <a:spcPct val="150000"/>
                        </a:lnSpc>
                        <a:spcBef>
                          <a:spcPts val="0"/>
                        </a:spcBef>
                        <a:spcAft>
                          <a:spcPts val="0"/>
                        </a:spcAft>
                        <a:buFont typeface="Symbol" panose="05050102010706020507" pitchFamily="18" charset="2"/>
                        <a:buChar char=""/>
                      </a:pPr>
                      <a:r>
                        <a:rPr lang="en-US" sz="900">
                          <a:solidFill>
                            <a:schemeClr val="tx1"/>
                          </a:solidFill>
                          <a:effectLst/>
                          <a:latin typeface="Arial" panose="020B0604020202020204" pitchFamily="34" charset="0"/>
                          <a:cs typeface="Arial" panose="020B0604020202020204" pitchFamily="34" charset="0"/>
                        </a:rPr>
                        <a:t>Web Designer and Developer with PHP skills</a:t>
                      </a:r>
                    </a:p>
                    <a:p>
                      <a:pPr marL="342900" marR="0" lvl="0" indent="-342900" algn="just">
                        <a:lnSpc>
                          <a:spcPct val="150000"/>
                        </a:lnSpc>
                        <a:spcBef>
                          <a:spcPts val="0"/>
                        </a:spcBef>
                        <a:spcAft>
                          <a:spcPts val="0"/>
                        </a:spcAft>
                        <a:buFont typeface="Symbol" panose="05050102010706020507" pitchFamily="18" charset="2"/>
                        <a:buChar char=""/>
                      </a:pPr>
                      <a:r>
                        <a:rPr lang="en-US" sz="900">
                          <a:solidFill>
                            <a:schemeClr val="tx1"/>
                          </a:solidFill>
                          <a:effectLst/>
                          <a:latin typeface="Arial" panose="020B0604020202020204" pitchFamily="34" charset="0"/>
                          <a:cs typeface="Arial" panose="020B0604020202020204" pitchFamily="34" charset="0"/>
                        </a:rPr>
                        <a:t>Documentation Specialist</a:t>
                      </a:r>
                    </a:p>
                    <a:p>
                      <a:pPr marL="342900" marR="0" lvl="0" indent="-342900" algn="just">
                        <a:lnSpc>
                          <a:spcPct val="150000"/>
                        </a:lnSpc>
                        <a:spcBef>
                          <a:spcPts val="0"/>
                        </a:spcBef>
                        <a:spcAft>
                          <a:spcPts val="0"/>
                        </a:spcAft>
                        <a:buFont typeface="Symbol" panose="05050102010706020507" pitchFamily="18" charset="2"/>
                        <a:buChar char=""/>
                      </a:pPr>
                      <a:r>
                        <a:rPr lang="en-US" sz="900">
                          <a:solidFill>
                            <a:schemeClr val="tx1"/>
                          </a:solidFill>
                          <a:effectLst/>
                          <a:latin typeface="Arial" panose="020B0604020202020204" pitchFamily="34" charset="0"/>
                          <a:cs typeface="Arial" panose="020B0604020202020204" pitchFamily="34" charset="0"/>
                        </a:rPr>
                        <a:t>Quality Assurance Analyst</a:t>
                      </a:r>
                      <a:endParaRPr lang="en-US" sz="9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40406" marR="40406" marT="0" marB="0" anchor="ctr">
                    <a:solidFill>
                      <a:schemeClr val="bg1">
                        <a:lumMod val="95000"/>
                      </a:schemeClr>
                    </a:solidFill>
                  </a:tcPr>
                </a:tc>
                <a:tc>
                  <a:txBody>
                    <a:bodyPr/>
                    <a:lstStyle/>
                    <a:p>
                      <a:pPr marL="457200" marR="0" indent="-457200" algn="r">
                        <a:lnSpc>
                          <a:spcPct val="150000"/>
                        </a:lnSpc>
                        <a:spcBef>
                          <a:spcPts val="0"/>
                        </a:spcBef>
                        <a:spcAft>
                          <a:spcPts val="0"/>
                        </a:spcAft>
                      </a:pPr>
                      <a:r>
                        <a:rPr lang="en-US" sz="900">
                          <a:solidFill>
                            <a:schemeClr val="tx1"/>
                          </a:solidFill>
                          <a:effectLst/>
                          <a:latin typeface="Arial" panose="020B0604020202020204" pitchFamily="34" charset="0"/>
                          <a:cs typeface="Arial" panose="020B0604020202020204" pitchFamily="34" charset="0"/>
                        </a:rPr>
                        <a:t>₱   10,577.60</a:t>
                      </a:r>
                      <a:endParaRPr lang="en-US" sz="9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40406" marR="40406" marT="0" marB="0" anchor="ctr">
                    <a:solidFill>
                      <a:schemeClr val="bg1">
                        <a:lumMod val="95000"/>
                      </a:schemeClr>
                    </a:solidFill>
                  </a:tcPr>
                </a:tc>
                <a:extLst>
                  <a:ext uri="{0D108BD9-81ED-4DB2-BD59-A6C34878D82A}">
                    <a16:rowId xmlns:a16="http://schemas.microsoft.com/office/drawing/2014/main" val="569811371"/>
                  </a:ext>
                </a:extLst>
              </a:tr>
              <a:tr h="248931">
                <a:tc gridSpan="4">
                  <a:txBody>
                    <a:bodyPr/>
                    <a:lstStyle/>
                    <a:p>
                      <a:pPr marL="457200" marR="0" indent="-457200" algn="r">
                        <a:lnSpc>
                          <a:spcPct val="107000"/>
                        </a:lnSpc>
                        <a:spcBef>
                          <a:spcPts val="0"/>
                        </a:spcBef>
                        <a:spcAft>
                          <a:spcPts val="0"/>
                        </a:spcAft>
                      </a:pPr>
                      <a:r>
                        <a:rPr lang="en-US" sz="900">
                          <a:solidFill>
                            <a:schemeClr val="tx1"/>
                          </a:solidFill>
                          <a:effectLst/>
                          <a:latin typeface="Arial" panose="020B0604020202020204" pitchFamily="34" charset="0"/>
                          <a:cs typeface="Arial" panose="020B0604020202020204" pitchFamily="34" charset="0"/>
                        </a:rPr>
                        <a:t>ESTIMATED TOTAL</a:t>
                      </a:r>
                      <a:endParaRPr lang="en-US" sz="9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40406" marR="40406" marT="0" marB="0" anchor="ctr">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457200" marR="0" indent="-457200" algn="r">
                        <a:lnSpc>
                          <a:spcPct val="107000"/>
                        </a:lnSpc>
                        <a:spcBef>
                          <a:spcPts val="0"/>
                        </a:spcBef>
                        <a:spcAft>
                          <a:spcPts val="0"/>
                        </a:spcAft>
                      </a:pPr>
                      <a:r>
                        <a:rPr lang="en-US" sz="900" dirty="0">
                          <a:solidFill>
                            <a:schemeClr val="tx1"/>
                          </a:solidFill>
                          <a:effectLst/>
                          <a:latin typeface="Arial" panose="020B0604020202020204" pitchFamily="34" charset="0"/>
                          <a:cs typeface="Arial" panose="020B0604020202020204" pitchFamily="34" charset="0"/>
                        </a:rPr>
                        <a:t>₱ 246,289.96</a:t>
                      </a:r>
                      <a:endParaRPr lang="en-US" sz="9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40406" marR="40406" marT="0" marB="0" anchor="ctr">
                    <a:solidFill>
                      <a:schemeClr val="bg1">
                        <a:lumMod val="95000"/>
                      </a:schemeClr>
                    </a:solidFill>
                  </a:tcPr>
                </a:tc>
                <a:extLst>
                  <a:ext uri="{0D108BD9-81ED-4DB2-BD59-A6C34878D82A}">
                    <a16:rowId xmlns:a16="http://schemas.microsoft.com/office/drawing/2014/main" val="1157447993"/>
                  </a:ext>
                </a:extLst>
              </a:tr>
            </a:tbl>
          </a:graphicData>
        </a:graphic>
      </p:graphicFrame>
    </p:spTree>
    <p:extLst>
      <p:ext uri="{BB962C8B-B14F-4D97-AF65-F5344CB8AC3E}">
        <p14:creationId xmlns:p14="http://schemas.microsoft.com/office/powerpoint/2010/main" val="3744562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7655" y="319351"/>
            <a:ext cx="1832460" cy="572644"/>
          </a:xfrm>
        </p:spPr>
        <p:txBody>
          <a:bodyPr>
            <a:noAutofit/>
          </a:bodyPr>
          <a:lstStyle/>
          <a:p>
            <a:r>
              <a:rPr lang="en-US" sz="3500"/>
              <a:t>Staffing</a:t>
            </a:r>
          </a:p>
        </p:txBody>
      </p:sp>
      <p:graphicFrame>
        <p:nvGraphicFramePr>
          <p:cNvPr id="2" name="Table 1">
            <a:extLst>
              <a:ext uri="{FF2B5EF4-FFF2-40B4-BE49-F238E27FC236}">
                <a16:creationId xmlns:a16="http://schemas.microsoft.com/office/drawing/2014/main" id="{FD282A0B-650F-4C76-89A1-CF06E203DDBC}"/>
              </a:ext>
            </a:extLst>
          </p:cNvPr>
          <p:cNvGraphicFramePr>
            <a:graphicFrameLocks noGrp="1"/>
          </p:cNvGraphicFramePr>
          <p:nvPr>
            <p:extLst>
              <p:ext uri="{D42A27DB-BD31-4B8C-83A1-F6EECF244321}">
                <p14:modId xmlns:p14="http://schemas.microsoft.com/office/powerpoint/2010/main" val="3715959197"/>
              </p:ext>
            </p:extLst>
          </p:nvPr>
        </p:nvGraphicFramePr>
        <p:xfrm>
          <a:off x="3197655" y="1044700"/>
          <a:ext cx="5085566" cy="3445807"/>
        </p:xfrm>
        <a:graphic>
          <a:graphicData uri="http://schemas.openxmlformats.org/drawingml/2006/table">
            <a:tbl>
              <a:tblPr firstRow="1" firstCol="1" bandRow="1">
                <a:tableStyleId>{5C22544A-7EE6-4342-B048-85BDC9FD1C3A}</a:tableStyleId>
              </a:tblPr>
              <a:tblGrid>
                <a:gridCol w="2887760">
                  <a:extLst>
                    <a:ext uri="{9D8B030D-6E8A-4147-A177-3AD203B41FA5}">
                      <a16:colId xmlns:a16="http://schemas.microsoft.com/office/drawing/2014/main" val="1652175175"/>
                    </a:ext>
                  </a:extLst>
                </a:gridCol>
                <a:gridCol w="2197806">
                  <a:extLst>
                    <a:ext uri="{9D8B030D-6E8A-4147-A177-3AD203B41FA5}">
                      <a16:colId xmlns:a16="http://schemas.microsoft.com/office/drawing/2014/main" val="3371402981"/>
                    </a:ext>
                  </a:extLst>
                </a:gridCol>
              </a:tblGrid>
              <a:tr h="319497">
                <a:tc>
                  <a:txBody>
                    <a:bodyPr/>
                    <a:lstStyle/>
                    <a:p>
                      <a:pPr marL="0" marR="0" algn="ctr">
                        <a:lnSpc>
                          <a:spcPct val="150000"/>
                        </a:lnSpc>
                        <a:spcBef>
                          <a:spcPts val="0"/>
                        </a:spcBef>
                        <a:spcAft>
                          <a:spcPts val="0"/>
                        </a:spcAft>
                      </a:pPr>
                      <a:r>
                        <a:rPr lang="en-US" sz="1200">
                          <a:effectLst/>
                          <a:latin typeface="Arial" panose="020B0604020202020204" pitchFamily="34" charset="0"/>
                          <a:cs typeface="Arial" panose="020B0604020202020204" pitchFamily="34" charset="0"/>
                        </a:rPr>
                        <a:t>ROLE</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25018" marR="25018" marT="0" marB="0" anchor="ctr">
                    <a:solidFill>
                      <a:schemeClr val="tx2">
                        <a:lumMod val="75000"/>
                      </a:schemeClr>
                    </a:solidFill>
                  </a:tcPr>
                </a:tc>
                <a:tc>
                  <a:txBody>
                    <a:bodyPr/>
                    <a:lstStyle/>
                    <a:p>
                      <a:pPr marL="0" marR="0" algn="ctr">
                        <a:lnSpc>
                          <a:spcPct val="150000"/>
                        </a:lnSpc>
                        <a:spcBef>
                          <a:spcPts val="0"/>
                        </a:spcBef>
                        <a:spcAft>
                          <a:spcPts val="0"/>
                        </a:spcAft>
                      </a:pPr>
                      <a:r>
                        <a:rPr lang="en-US" sz="1200">
                          <a:effectLst/>
                          <a:latin typeface="Arial" panose="020B0604020202020204" pitchFamily="34" charset="0"/>
                          <a:cs typeface="Arial" panose="020B0604020202020204" pitchFamily="34" charset="0"/>
                        </a:rPr>
                        <a:t>DURATION</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25018" marR="25018" marT="0" marB="0" anchor="ctr">
                    <a:solidFill>
                      <a:schemeClr val="tx2">
                        <a:lumMod val="75000"/>
                      </a:schemeClr>
                    </a:solidFill>
                  </a:tcPr>
                </a:tc>
                <a:extLst>
                  <a:ext uri="{0D108BD9-81ED-4DB2-BD59-A6C34878D82A}">
                    <a16:rowId xmlns:a16="http://schemas.microsoft.com/office/drawing/2014/main" val="1847775237"/>
                  </a:ext>
                </a:extLst>
              </a:tr>
              <a:tr h="747872">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IT Project Manager</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25018" marR="25018" marT="0" marB="0" anchor="c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300 hours</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25018" marR="25018" marT="0" marB="0" anchor="ctr">
                    <a:solidFill>
                      <a:schemeClr val="bg1">
                        <a:lumMod val="95000"/>
                      </a:schemeClr>
                    </a:solidFill>
                  </a:tcPr>
                </a:tc>
                <a:extLst>
                  <a:ext uri="{0D108BD9-81ED-4DB2-BD59-A6C34878D82A}">
                    <a16:rowId xmlns:a16="http://schemas.microsoft.com/office/drawing/2014/main" val="863136663"/>
                  </a:ext>
                </a:extLst>
              </a:tr>
              <a:tr h="989532">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Web Designer and Developer with PHP skills</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25018" marR="25018" marT="0" marB="0" anchor="c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376 hours</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25018" marR="25018" marT="0" marB="0" anchor="ctr">
                    <a:solidFill>
                      <a:schemeClr val="bg1">
                        <a:lumMod val="95000"/>
                      </a:schemeClr>
                    </a:solidFill>
                  </a:tcPr>
                </a:tc>
                <a:extLst>
                  <a:ext uri="{0D108BD9-81ED-4DB2-BD59-A6C34878D82A}">
                    <a16:rowId xmlns:a16="http://schemas.microsoft.com/office/drawing/2014/main" val="2037430663"/>
                  </a:ext>
                </a:extLst>
              </a:tr>
              <a:tr h="534195">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Documentation Specialist</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25018" marR="25018" marT="0" marB="0" anchor="c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156 hours</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25018" marR="25018" marT="0" marB="0" anchor="ctr">
                    <a:solidFill>
                      <a:schemeClr val="bg1">
                        <a:lumMod val="95000"/>
                      </a:schemeClr>
                    </a:solidFill>
                  </a:tcPr>
                </a:tc>
                <a:extLst>
                  <a:ext uri="{0D108BD9-81ED-4DB2-BD59-A6C34878D82A}">
                    <a16:rowId xmlns:a16="http://schemas.microsoft.com/office/drawing/2014/main" val="2765870536"/>
                  </a:ext>
                </a:extLst>
              </a:tr>
              <a:tr h="854711">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Quality Assurance Analyst</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25018" marR="25018" marT="0" marB="0" anchor="c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260 hours</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25018" marR="25018" marT="0" marB="0" anchor="ctr">
                    <a:solidFill>
                      <a:schemeClr val="bg1">
                        <a:lumMod val="95000"/>
                      </a:schemeClr>
                    </a:solidFill>
                  </a:tcPr>
                </a:tc>
                <a:extLst>
                  <a:ext uri="{0D108BD9-81ED-4DB2-BD59-A6C34878D82A}">
                    <a16:rowId xmlns:a16="http://schemas.microsoft.com/office/drawing/2014/main" val="2417429272"/>
                  </a:ext>
                </a:extLst>
              </a:tr>
            </a:tbl>
          </a:graphicData>
        </a:graphic>
      </p:graphicFrame>
    </p:spTree>
    <p:extLst>
      <p:ext uri="{BB962C8B-B14F-4D97-AF65-F5344CB8AC3E}">
        <p14:creationId xmlns:p14="http://schemas.microsoft.com/office/powerpoint/2010/main" val="4013527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35" y="128470"/>
            <a:ext cx="6566315" cy="572644"/>
          </a:xfrm>
        </p:spPr>
        <p:txBody>
          <a:bodyPr>
            <a:noAutofit/>
          </a:bodyPr>
          <a:lstStyle/>
          <a:p>
            <a:r>
              <a:rPr lang="en-US" sz="3500"/>
              <a:t>Procurement (Human Resources)</a:t>
            </a:r>
          </a:p>
        </p:txBody>
      </p:sp>
      <p:pic>
        <p:nvPicPr>
          <p:cNvPr id="6" name="Picture 2" descr="Image result for NDRRMC logo">
            <a:extLst>
              <a:ext uri="{FF2B5EF4-FFF2-40B4-BE49-F238E27FC236}">
                <a16:creationId xmlns:a16="http://schemas.microsoft.com/office/drawing/2014/main" id="{96A17C71-22B3-4C50-B91D-D020A5BB89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5280" y="4241112"/>
            <a:ext cx="2105313" cy="833353"/>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4">
            <a:extLst>
              <a:ext uri="{FF2B5EF4-FFF2-40B4-BE49-F238E27FC236}">
                <a16:creationId xmlns:a16="http://schemas.microsoft.com/office/drawing/2014/main" id="{677BBFBD-7DA1-4B1A-B660-A63DFE0A4480}"/>
              </a:ext>
            </a:extLst>
          </p:cNvPr>
          <p:cNvSpPr>
            <a:spLocks noGrp="1"/>
          </p:cNvSpPr>
          <p:nvPr>
            <p:ph idx="1"/>
          </p:nvPr>
        </p:nvSpPr>
        <p:spPr>
          <a:xfrm>
            <a:off x="2892245" y="891994"/>
            <a:ext cx="6108200" cy="3206805"/>
          </a:xfrm>
        </p:spPr>
        <p:txBody>
          <a:bodyPr vert="horz" lIns="91440" tIns="45720" rIns="91440" bIns="45720" rtlCol="0" anchor="t">
            <a:normAutofit fontScale="85000" lnSpcReduction="10000"/>
          </a:bodyPr>
          <a:lstStyle/>
          <a:p>
            <a:pPr>
              <a:lnSpc>
                <a:spcPct val="170000"/>
              </a:lnSpc>
            </a:pPr>
            <a:r>
              <a:rPr lang="en-US">
                <a:latin typeface="Arial" panose="020B0604020202020204" pitchFamily="34" charset="0"/>
                <a:cs typeface="Arial" panose="020B0604020202020204" pitchFamily="34" charset="0"/>
              </a:rPr>
              <a:t>IT Project Manager</a:t>
            </a:r>
          </a:p>
          <a:p>
            <a:pPr>
              <a:lnSpc>
                <a:spcPct val="170000"/>
              </a:lnSpc>
            </a:pPr>
            <a:r>
              <a:rPr lang="en-US">
                <a:latin typeface="Arial" panose="020B0604020202020204" pitchFamily="34" charset="0"/>
                <a:cs typeface="Arial" panose="020B0604020202020204" pitchFamily="34" charset="0"/>
              </a:rPr>
              <a:t>Web Designer and Developer with PHP skills</a:t>
            </a:r>
          </a:p>
          <a:p>
            <a:pPr>
              <a:lnSpc>
                <a:spcPct val="170000"/>
              </a:lnSpc>
            </a:pPr>
            <a:r>
              <a:rPr lang="en-US">
                <a:latin typeface="Arial" panose="020B0604020202020204" pitchFamily="34" charset="0"/>
                <a:cs typeface="Arial" panose="020B0604020202020204" pitchFamily="34" charset="0"/>
              </a:rPr>
              <a:t>Documentation Specialist</a:t>
            </a:r>
          </a:p>
          <a:p>
            <a:pPr>
              <a:lnSpc>
                <a:spcPct val="170000"/>
              </a:lnSpc>
            </a:pPr>
            <a:r>
              <a:rPr lang="en-US">
                <a:latin typeface="Arial" panose="020B0604020202020204" pitchFamily="34" charset="0"/>
                <a:cs typeface="Arial" panose="020B0604020202020204" pitchFamily="34" charset="0"/>
              </a:rPr>
              <a:t>Quality Assurance Analyst</a:t>
            </a:r>
          </a:p>
        </p:txBody>
      </p:sp>
    </p:spTree>
    <p:extLst>
      <p:ext uri="{BB962C8B-B14F-4D97-AF65-F5344CB8AC3E}">
        <p14:creationId xmlns:p14="http://schemas.microsoft.com/office/powerpoint/2010/main" val="20559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248194"/>
            <a:ext cx="6566315" cy="572644"/>
          </a:xfrm>
        </p:spPr>
        <p:txBody>
          <a:bodyPr>
            <a:noAutofit/>
          </a:bodyPr>
          <a:lstStyle/>
          <a:p>
            <a:r>
              <a:rPr lang="en-US" sz="3500" dirty="0"/>
              <a:t>Procurement – Documentation</a:t>
            </a:r>
          </a:p>
        </p:txBody>
      </p:sp>
      <p:pic>
        <p:nvPicPr>
          <p:cNvPr id="6" name="Picture 2" descr="Image result for NDRRMC logo">
            <a:extLst>
              <a:ext uri="{FF2B5EF4-FFF2-40B4-BE49-F238E27FC236}">
                <a16:creationId xmlns:a16="http://schemas.microsoft.com/office/drawing/2014/main" id="{96A17C71-22B3-4C50-B91D-D020A5BB89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5280" y="4241112"/>
            <a:ext cx="2105313" cy="833353"/>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4">
            <a:extLst>
              <a:ext uri="{FF2B5EF4-FFF2-40B4-BE49-F238E27FC236}">
                <a16:creationId xmlns:a16="http://schemas.microsoft.com/office/drawing/2014/main" id="{9498386A-A4B7-4E47-8884-FA0AFBAA9EF2}"/>
              </a:ext>
            </a:extLst>
          </p:cNvPr>
          <p:cNvSpPr>
            <a:spLocks noGrp="1"/>
          </p:cNvSpPr>
          <p:nvPr>
            <p:ph idx="1"/>
          </p:nvPr>
        </p:nvSpPr>
        <p:spPr>
          <a:xfrm>
            <a:off x="2892245" y="891994"/>
            <a:ext cx="6108200" cy="3664921"/>
          </a:xfrm>
        </p:spPr>
        <p:txBody>
          <a:bodyPr vert="horz" lIns="91440" tIns="45720" rIns="91440" bIns="45720" rtlCol="0" anchor="t">
            <a:normAutofit/>
          </a:bodyPr>
          <a:lstStyle/>
          <a:p>
            <a:pPr>
              <a:lnSpc>
                <a:spcPct val="170000"/>
              </a:lnSpc>
            </a:pPr>
            <a:r>
              <a:rPr lang="en-US" dirty="0">
                <a:latin typeface="Arial" panose="020B0604020202020204" pitchFamily="34" charset="0"/>
                <a:cs typeface="Arial" panose="020B0604020202020204" pitchFamily="34" charset="0"/>
              </a:rPr>
              <a:t>Office 365 Business</a:t>
            </a:r>
          </a:p>
          <a:p>
            <a:pPr>
              <a:lnSpc>
                <a:spcPct val="170000"/>
              </a:lnSpc>
            </a:pPr>
            <a:r>
              <a:rPr lang="en-US" dirty="0" err="1">
                <a:latin typeface="Arial" panose="020B0604020202020204" pitchFamily="34" charset="0"/>
                <a:cs typeface="Arial" panose="020B0604020202020204" pitchFamily="34" charset="0"/>
              </a:rPr>
              <a:t>yEd</a:t>
            </a:r>
            <a:r>
              <a:rPr lang="en-US" dirty="0">
                <a:latin typeface="Arial" panose="020B0604020202020204" pitchFamily="34" charset="0"/>
                <a:cs typeface="Arial" panose="020B0604020202020204" pitchFamily="34" charset="0"/>
              </a:rPr>
              <a:t> Graph editor</a:t>
            </a:r>
          </a:p>
          <a:p>
            <a:pPr>
              <a:lnSpc>
                <a:spcPct val="170000"/>
              </a:lnSpc>
            </a:pPr>
            <a:r>
              <a:rPr lang="en-US" dirty="0">
                <a:latin typeface="Arial" panose="020B0604020202020204" pitchFamily="34" charset="0"/>
                <a:cs typeface="Arial" panose="020B0604020202020204" pitchFamily="34" charset="0"/>
              </a:rPr>
              <a:t>MySQL Workbench</a:t>
            </a:r>
          </a:p>
          <a:p>
            <a:pPr>
              <a:lnSpc>
                <a:spcPct val="170000"/>
              </a:lnSpc>
            </a:pPr>
            <a:r>
              <a:rPr lang="en-US" dirty="0">
                <a:latin typeface="Arial" panose="020B0604020202020204" pitchFamily="34" charset="0"/>
                <a:cs typeface="Arial" panose="020B0604020202020204" pitchFamily="34" charset="0"/>
              </a:rPr>
              <a:t>MS Project</a:t>
            </a:r>
          </a:p>
        </p:txBody>
      </p:sp>
    </p:spTree>
    <p:extLst>
      <p:ext uri="{BB962C8B-B14F-4D97-AF65-F5344CB8AC3E}">
        <p14:creationId xmlns:p14="http://schemas.microsoft.com/office/powerpoint/2010/main" val="61128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94628" y="51961"/>
            <a:ext cx="7167985" cy="572644"/>
          </a:xfrm>
        </p:spPr>
        <p:txBody>
          <a:bodyPr>
            <a:noAutofit/>
          </a:bodyPr>
          <a:lstStyle/>
          <a:p>
            <a:r>
              <a:rPr lang="en-US" sz="3500" dirty="0"/>
              <a:t>Procurement – Software Development</a:t>
            </a:r>
          </a:p>
        </p:txBody>
      </p:sp>
      <p:pic>
        <p:nvPicPr>
          <p:cNvPr id="6" name="Picture 2" descr="Image result for NDRRMC logo">
            <a:extLst>
              <a:ext uri="{FF2B5EF4-FFF2-40B4-BE49-F238E27FC236}">
                <a16:creationId xmlns:a16="http://schemas.microsoft.com/office/drawing/2014/main" id="{96A17C71-22B3-4C50-B91D-D020A5BB89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5280" y="4241112"/>
            <a:ext cx="2105313" cy="83335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342E34D5-CA5F-424B-B0B8-032BFE69A2A9}"/>
              </a:ext>
            </a:extLst>
          </p:cNvPr>
          <p:cNvSpPr>
            <a:spLocks noGrp="1"/>
          </p:cNvSpPr>
          <p:nvPr>
            <p:ph idx="1"/>
          </p:nvPr>
        </p:nvSpPr>
        <p:spPr>
          <a:xfrm>
            <a:off x="2892245" y="668642"/>
            <a:ext cx="6108200" cy="3817626"/>
          </a:xfrm>
        </p:spPr>
        <p:txBody>
          <a:bodyPr vert="horz" lIns="91440" tIns="45720" rIns="91440" bIns="45720" rtlCol="0" anchor="t">
            <a:normAutofit fontScale="70000" lnSpcReduction="20000"/>
          </a:bodyPr>
          <a:lstStyle/>
          <a:p>
            <a:pPr>
              <a:lnSpc>
                <a:spcPct val="170000"/>
              </a:lnSpc>
            </a:pPr>
            <a:r>
              <a:rPr lang="en-US" dirty="0">
                <a:latin typeface="Arial" panose="020B0604020202020204" pitchFamily="34" charset="0"/>
                <a:cs typeface="Arial" panose="020B0604020202020204" pitchFamily="34" charset="0"/>
              </a:rPr>
              <a:t>XAMPP</a:t>
            </a:r>
          </a:p>
          <a:p>
            <a:pPr>
              <a:lnSpc>
                <a:spcPct val="170000"/>
              </a:lnSpc>
            </a:pPr>
            <a:r>
              <a:rPr lang="en-US" dirty="0" err="1">
                <a:latin typeface="Arial" panose="020B0604020202020204" pitchFamily="34" charset="0"/>
                <a:cs typeface="Arial" panose="020B0604020202020204" pitchFamily="34" charset="0"/>
              </a:rPr>
              <a:t>MobaXterm</a:t>
            </a:r>
            <a:endParaRPr lang="en-US" dirty="0">
              <a:latin typeface="Arial" panose="020B0604020202020204" pitchFamily="34" charset="0"/>
              <a:cs typeface="Arial" panose="020B0604020202020204" pitchFamily="34" charset="0"/>
            </a:endParaRPr>
          </a:p>
          <a:p>
            <a:pPr>
              <a:lnSpc>
                <a:spcPct val="170000"/>
              </a:lnSpc>
            </a:pPr>
            <a:r>
              <a:rPr lang="en-US" dirty="0" err="1">
                <a:latin typeface="Arial" panose="020B0604020202020204" pitchFamily="34" charset="0"/>
                <a:cs typeface="Arial" panose="020B0604020202020204" pitchFamily="34" charset="0"/>
              </a:rPr>
              <a:t>PuTTYgen</a:t>
            </a:r>
            <a:endParaRPr lang="en-US" dirty="0">
              <a:latin typeface="Arial" panose="020B0604020202020204" pitchFamily="34" charset="0"/>
              <a:cs typeface="Arial" panose="020B0604020202020204" pitchFamily="34" charset="0"/>
            </a:endParaRPr>
          </a:p>
          <a:p>
            <a:pPr>
              <a:lnSpc>
                <a:spcPct val="170000"/>
              </a:lnSpc>
            </a:pPr>
            <a:r>
              <a:rPr lang="en-US" dirty="0">
                <a:latin typeface="Arial" panose="020B0604020202020204" pitchFamily="34" charset="0"/>
                <a:cs typeface="Arial" panose="020B0604020202020204" pitchFamily="34" charset="0"/>
              </a:rPr>
              <a:t>Sublime Text</a:t>
            </a:r>
          </a:p>
          <a:p>
            <a:pPr>
              <a:lnSpc>
                <a:spcPct val="170000"/>
              </a:lnSpc>
            </a:pPr>
            <a:r>
              <a:rPr lang="en-US" dirty="0">
                <a:latin typeface="Arial" panose="020B0604020202020204" pitchFamily="34" charset="0"/>
                <a:cs typeface="Arial" panose="020B0604020202020204" pitchFamily="34" charset="0"/>
              </a:rPr>
              <a:t>Firefox Quantum</a:t>
            </a:r>
          </a:p>
          <a:p>
            <a:pPr>
              <a:lnSpc>
                <a:spcPct val="170000"/>
              </a:lnSpc>
            </a:pPr>
            <a:r>
              <a:rPr lang="en-US" dirty="0" err="1">
                <a:latin typeface="Arial" panose="020B0604020202020204" pitchFamily="34" charset="0"/>
                <a:cs typeface="Arial" panose="020B0604020202020204" pitchFamily="34" charset="0"/>
              </a:rPr>
              <a:t>Github</a:t>
            </a:r>
            <a:r>
              <a:rPr lang="en-US" dirty="0">
                <a:latin typeface="Arial" panose="020B0604020202020204" pitchFamily="34" charset="0"/>
                <a:cs typeface="Arial" panose="020B0604020202020204" pitchFamily="34" charset="0"/>
              </a:rPr>
              <a:t> Desktop</a:t>
            </a:r>
          </a:p>
          <a:p>
            <a:pPr>
              <a:lnSpc>
                <a:spcPct val="170000"/>
              </a:lnSpc>
            </a:pPr>
            <a:r>
              <a:rPr lang="en-US" dirty="0">
                <a:latin typeface="Arial" panose="020B0604020202020204" pitchFamily="34" charset="0"/>
                <a:cs typeface="Arial" panose="020B0604020202020204" pitchFamily="34" charset="0"/>
              </a:rPr>
              <a:t>Amazon Web Services</a:t>
            </a:r>
          </a:p>
        </p:txBody>
      </p:sp>
    </p:spTree>
    <p:extLst>
      <p:ext uri="{BB962C8B-B14F-4D97-AF65-F5344CB8AC3E}">
        <p14:creationId xmlns:p14="http://schemas.microsoft.com/office/powerpoint/2010/main" val="256175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94628" y="51961"/>
            <a:ext cx="7167985" cy="572644"/>
          </a:xfrm>
        </p:spPr>
        <p:txBody>
          <a:bodyPr>
            <a:noAutofit/>
          </a:bodyPr>
          <a:lstStyle/>
          <a:p>
            <a:r>
              <a:rPr lang="en-US" sz="3500" dirty="0"/>
              <a:t>Procurement – Hardware </a:t>
            </a:r>
          </a:p>
        </p:txBody>
      </p:sp>
      <p:pic>
        <p:nvPicPr>
          <p:cNvPr id="6" name="Picture 2" descr="Image result for NDRRMC logo">
            <a:extLst>
              <a:ext uri="{FF2B5EF4-FFF2-40B4-BE49-F238E27FC236}">
                <a16:creationId xmlns:a16="http://schemas.microsoft.com/office/drawing/2014/main" id="{96A17C71-22B3-4C50-B91D-D020A5BB89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5280" y="4241112"/>
            <a:ext cx="2105313" cy="83335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342E34D5-CA5F-424B-B0B8-032BFE69A2A9}"/>
              </a:ext>
            </a:extLst>
          </p:cNvPr>
          <p:cNvSpPr>
            <a:spLocks noGrp="1"/>
          </p:cNvSpPr>
          <p:nvPr>
            <p:ph idx="1"/>
          </p:nvPr>
        </p:nvSpPr>
        <p:spPr>
          <a:xfrm>
            <a:off x="2892245" y="668642"/>
            <a:ext cx="6108200" cy="3817626"/>
          </a:xfrm>
        </p:spPr>
        <p:txBody>
          <a:bodyPr vert="horz" lIns="91440" tIns="45720" rIns="91440" bIns="45720" rtlCol="0" anchor="t">
            <a:normAutofit/>
          </a:bodyPr>
          <a:lstStyle/>
          <a:p>
            <a:pPr>
              <a:lnSpc>
                <a:spcPct val="170000"/>
              </a:lnSpc>
            </a:pPr>
            <a:r>
              <a:rPr lang="en-US" sz="4000" dirty="0"/>
              <a:t>Lenovo </a:t>
            </a:r>
            <a:r>
              <a:rPr lang="en-US" sz="4000" dirty="0" err="1"/>
              <a:t>IdeaPad</a:t>
            </a:r>
            <a:r>
              <a:rPr lang="en-US" sz="4000" dirty="0"/>
              <a:t> 510s</a:t>
            </a:r>
            <a:endParaRPr 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385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30" y="249618"/>
            <a:ext cx="6862575" cy="572644"/>
          </a:xfrm>
        </p:spPr>
        <p:txBody>
          <a:bodyPr>
            <a:noAutofit/>
          </a:bodyPr>
          <a:lstStyle/>
          <a:p>
            <a:r>
              <a:rPr lang="en-US" sz="3500"/>
              <a:t>Project Staff Training</a:t>
            </a:r>
          </a:p>
        </p:txBody>
      </p:sp>
      <p:pic>
        <p:nvPicPr>
          <p:cNvPr id="6" name="Picture 2" descr="Image result for NDRRMC logo">
            <a:extLst>
              <a:ext uri="{FF2B5EF4-FFF2-40B4-BE49-F238E27FC236}">
                <a16:creationId xmlns:a16="http://schemas.microsoft.com/office/drawing/2014/main" id="{96A17C71-22B3-4C50-B91D-D020A5BB89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5280" y="4241112"/>
            <a:ext cx="2105313" cy="8333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8D4E8E77-980C-4F38-AF01-A4D29AC6913A}"/>
              </a:ext>
            </a:extLst>
          </p:cNvPr>
          <p:cNvGraphicFramePr>
            <a:graphicFrameLocks noGrp="1"/>
          </p:cNvGraphicFramePr>
          <p:nvPr>
            <p:extLst>
              <p:ext uri="{D42A27DB-BD31-4B8C-83A1-F6EECF244321}">
                <p14:modId xmlns:p14="http://schemas.microsoft.com/office/powerpoint/2010/main" val="1900345745"/>
              </p:ext>
            </p:extLst>
          </p:nvPr>
        </p:nvGraphicFramePr>
        <p:xfrm>
          <a:off x="3197655" y="1097191"/>
          <a:ext cx="5039266" cy="2594063"/>
        </p:xfrm>
        <a:graphic>
          <a:graphicData uri="http://schemas.openxmlformats.org/drawingml/2006/table">
            <a:tbl>
              <a:tblPr firstRow="1" firstCol="1" bandRow="1">
                <a:tableStyleId>{5C22544A-7EE6-4342-B048-85BDC9FD1C3A}</a:tableStyleId>
              </a:tblPr>
              <a:tblGrid>
                <a:gridCol w="2519633">
                  <a:extLst>
                    <a:ext uri="{9D8B030D-6E8A-4147-A177-3AD203B41FA5}">
                      <a16:colId xmlns:a16="http://schemas.microsoft.com/office/drawing/2014/main" val="2478015817"/>
                    </a:ext>
                  </a:extLst>
                </a:gridCol>
                <a:gridCol w="2519633">
                  <a:extLst>
                    <a:ext uri="{9D8B030D-6E8A-4147-A177-3AD203B41FA5}">
                      <a16:colId xmlns:a16="http://schemas.microsoft.com/office/drawing/2014/main" val="599636965"/>
                    </a:ext>
                  </a:extLst>
                </a:gridCol>
              </a:tblGrid>
              <a:tr h="442706">
                <a:tc>
                  <a:txBody>
                    <a:bodyPr/>
                    <a:lstStyle/>
                    <a:p>
                      <a:pPr marL="0" marR="0" algn="ctr">
                        <a:lnSpc>
                          <a:spcPct val="107000"/>
                        </a:lnSpc>
                        <a:spcBef>
                          <a:spcPts val="0"/>
                        </a:spcBef>
                        <a:spcAft>
                          <a:spcPts val="0"/>
                        </a:spcAft>
                      </a:pPr>
                      <a:r>
                        <a:rPr lang="en-US" sz="1200" u="none">
                          <a:effectLst/>
                          <a:latin typeface="Arial" panose="020B0604020202020204" pitchFamily="34" charset="0"/>
                          <a:cs typeface="Arial" panose="020B0604020202020204" pitchFamily="34" charset="0"/>
                        </a:rPr>
                        <a:t>TRAINING</a:t>
                      </a:r>
                      <a:endParaRPr lang="en-US" sz="1200" u="none">
                        <a:effectLst/>
                        <a:latin typeface="Arial" panose="020B0604020202020204" pitchFamily="34" charset="0"/>
                        <a:ea typeface="Calibri" panose="020F0502020204030204" pitchFamily="34" charset="0"/>
                        <a:cs typeface="Arial" panose="020B0604020202020204" pitchFamily="34" charset="0"/>
                      </a:endParaRPr>
                    </a:p>
                  </a:txBody>
                  <a:tcPr marL="56416" marR="56416" marT="0" marB="0" anchor="ctr">
                    <a:solidFill>
                      <a:schemeClr val="tx2"/>
                    </a:solidFill>
                  </a:tcPr>
                </a:tc>
                <a:tc>
                  <a:txBody>
                    <a:bodyPr/>
                    <a:lstStyle/>
                    <a:p>
                      <a:pPr marL="0" marR="0" algn="ctr">
                        <a:lnSpc>
                          <a:spcPct val="107000"/>
                        </a:lnSpc>
                        <a:spcBef>
                          <a:spcPts val="0"/>
                        </a:spcBef>
                        <a:spcAft>
                          <a:spcPts val="0"/>
                        </a:spcAft>
                      </a:pPr>
                      <a:r>
                        <a:rPr lang="en-US" sz="1200" u="none">
                          <a:effectLst/>
                          <a:latin typeface="Arial" panose="020B0604020202020204" pitchFamily="34" charset="0"/>
                          <a:cs typeface="Arial" panose="020B0604020202020204" pitchFamily="34" charset="0"/>
                        </a:rPr>
                        <a:t>TAKING THE TRAINING</a:t>
                      </a:r>
                      <a:endParaRPr lang="en-US" sz="1200" u="none">
                        <a:effectLst/>
                        <a:latin typeface="Arial" panose="020B0604020202020204" pitchFamily="34" charset="0"/>
                        <a:ea typeface="Calibri" panose="020F0502020204030204" pitchFamily="34" charset="0"/>
                        <a:cs typeface="Arial" panose="020B0604020202020204" pitchFamily="34" charset="0"/>
                      </a:endParaRPr>
                    </a:p>
                  </a:txBody>
                  <a:tcPr marL="56416" marR="56416" marT="0" marB="0" anchor="ctr">
                    <a:solidFill>
                      <a:schemeClr val="tx2"/>
                    </a:solidFill>
                  </a:tcPr>
                </a:tc>
                <a:extLst>
                  <a:ext uri="{0D108BD9-81ED-4DB2-BD59-A6C34878D82A}">
                    <a16:rowId xmlns:a16="http://schemas.microsoft.com/office/drawing/2014/main" val="2254323264"/>
                  </a:ext>
                </a:extLst>
              </a:tr>
              <a:tr h="1082422">
                <a:tc>
                  <a:txBody>
                    <a:bodyPr/>
                    <a:lstStyle/>
                    <a:p>
                      <a:pPr marL="0" marR="0" algn="ctr">
                        <a:lnSpc>
                          <a:spcPct val="107000"/>
                        </a:lnSpc>
                        <a:spcBef>
                          <a:spcPts val="0"/>
                        </a:spcBef>
                        <a:spcAft>
                          <a:spcPts val="0"/>
                        </a:spcAft>
                      </a:pPr>
                      <a:r>
                        <a:rPr lang="en-US" sz="1200" b="1" u="none">
                          <a:solidFill>
                            <a:schemeClr val="tx1"/>
                          </a:solidFill>
                          <a:effectLst/>
                          <a:latin typeface="Arial" panose="020B0604020202020204" pitchFamily="34" charset="0"/>
                          <a:cs typeface="Arial" panose="020B0604020202020204" pitchFamily="34" charset="0"/>
                        </a:rPr>
                        <a:t>PHP Training </a:t>
                      </a:r>
                      <a:endParaRPr lang="en-US" sz="1200" b="1" u="none">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56416" marR="56416" marT="0" marB="0" anchor="ctr">
                    <a:solidFill>
                      <a:schemeClr val="bg1">
                        <a:lumMod val="95000"/>
                      </a:schemeClr>
                    </a:solidFill>
                  </a:tcPr>
                </a:tc>
                <a:tc>
                  <a:txBody>
                    <a:bodyPr/>
                    <a:lstStyle/>
                    <a:p>
                      <a:pPr marL="0" marR="0" algn="ctr">
                        <a:lnSpc>
                          <a:spcPct val="107000"/>
                        </a:lnSpc>
                        <a:spcBef>
                          <a:spcPts val="0"/>
                        </a:spcBef>
                        <a:spcAft>
                          <a:spcPts val="0"/>
                        </a:spcAft>
                      </a:pPr>
                      <a:r>
                        <a:rPr lang="en-US" sz="1200" u="none">
                          <a:effectLst/>
                          <a:latin typeface="Arial" panose="020B0604020202020204" pitchFamily="34" charset="0"/>
                          <a:cs typeface="Arial" panose="020B0604020202020204" pitchFamily="34" charset="0"/>
                        </a:rPr>
                        <a:t>Web Designer and Developer</a:t>
                      </a:r>
                      <a:endParaRPr lang="en-US" sz="1200" u="none">
                        <a:effectLst/>
                        <a:latin typeface="Arial" panose="020B0604020202020204" pitchFamily="34" charset="0"/>
                        <a:ea typeface="Calibri" panose="020F0502020204030204" pitchFamily="34" charset="0"/>
                        <a:cs typeface="Arial" panose="020B0604020202020204" pitchFamily="34" charset="0"/>
                      </a:endParaRPr>
                    </a:p>
                  </a:txBody>
                  <a:tcPr marL="56416" marR="56416" marT="0" marB="0" anchor="ctr">
                    <a:solidFill>
                      <a:schemeClr val="bg1">
                        <a:lumMod val="95000"/>
                      </a:schemeClr>
                    </a:solidFill>
                  </a:tcPr>
                </a:tc>
                <a:extLst>
                  <a:ext uri="{0D108BD9-81ED-4DB2-BD59-A6C34878D82A}">
                    <a16:rowId xmlns:a16="http://schemas.microsoft.com/office/drawing/2014/main" val="1576540522"/>
                  </a:ext>
                </a:extLst>
              </a:tr>
              <a:tr h="1068935">
                <a:tc>
                  <a:txBody>
                    <a:bodyPr/>
                    <a:lstStyle/>
                    <a:p>
                      <a:pPr marL="0" marR="0" algn="ctr">
                        <a:lnSpc>
                          <a:spcPct val="107000"/>
                        </a:lnSpc>
                        <a:spcBef>
                          <a:spcPts val="0"/>
                        </a:spcBef>
                        <a:spcAft>
                          <a:spcPts val="0"/>
                        </a:spcAft>
                      </a:pPr>
                      <a:r>
                        <a:rPr lang="en-US" sz="1200" b="1" u="none">
                          <a:solidFill>
                            <a:schemeClr val="tx1"/>
                          </a:solidFill>
                          <a:effectLst/>
                          <a:latin typeface="Arial" panose="020B0604020202020204" pitchFamily="34" charset="0"/>
                          <a:cs typeface="Arial" panose="020B0604020202020204" pitchFamily="34" charset="0"/>
                        </a:rPr>
                        <a:t>Amazon Training Course </a:t>
                      </a:r>
                      <a:endParaRPr lang="en-US" sz="1200" b="1" u="none">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56416" marR="56416" marT="0" marB="0" anchor="ctr">
                    <a:solidFill>
                      <a:schemeClr val="bg1">
                        <a:lumMod val="95000"/>
                      </a:schemeClr>
                    </a:solidFill>
                  </a:tcPr>
                </a:tc>
                <a:tc>
                  <a:txBody>
                    <a:bodyPr/>
                    <a:lstStyle/>
                    <a:p>
                      <a:pPr marL="0" marR="0" algn="ctr">
                        <a:lnSpc>
                          <a:spcPct val="107000"/>
                        </a:lnSpc>
                        <a:spcBef>
                          <a:spcPts val="0"/>
                        </a:spcBef>
                        <a:spcAft>
                          <a:spcPts val="0"/>
                        </a:spcAft>
                      </a:pPr>
                      <a:r>
                        <a:rPr lang="en-US" sz="1200" u="none">
                          <a:effectLst/>
                          <a:latin typeface="Arial" panose="020B0604020202020204" pitchFamily="34" charset="0"/>
                          <a:cs typeface="Arial" panose="020B0604020202020204" pitchFamily="34" charset="0"/>
                        </a:rPr>
                        <a:t>Web Designer and Developer</a:t>
                      </a:r>
                      <a:endParaRPr lang="en-US" sz="1200" u="none">
                        <a:effectLst/>
                        <a:latin typeface="Arial" panose="020B0604020202020204" pitchFamily="34" charset="0"/>
                        <a:ea typeface="Calibri" panose="020F0502020204030204" pitchFamily="34" charset="0"/>
                        <a:cs typeface="Arial" panose="020B0604020202020204" pitchFamily="34" charset="0"/>
                      </a:endParaRPr>
                    </a:p>
                  </a:txBody>
                  <a:tcPr marL="56416" marR="56416" marT="0" marB="0" anchor="ctr">
                    <a:solidFill>
                      <a:schemeClr val="bg1">
                        <a:lumMod val="95000"/>
                      </a:schemeClr>
                    </a:solidFill>
                  </a:tcPr>
                </a:tc>
                <a:extLst>
                  <a:ext uri="{0D108BD9-81ED-4DB2-BD59-A6C34878D82A}">
                    <a16:rowId xmlns:a16="http://schemas.microsoft.com/office/drawing/2014/main" val="3819408931"/>
                  </a:ext>
                </a:extLst>
              </a:tr>
            </a:tbl>
          </a:graphicData>
        </a:graphic>
      </p:graphicFrame>
      <p:sp>
        <p:nvSpPr>
          <p:cNvPr id="5" name="Rectangle 2">
            <a:extLst>
              <a:ext uri="{FF2B5EF4-FFF2-40B4-BE49-F238E27FC236}">
                <a16:creationId xmlns:a16="http://schemas.microsoft.com/office/drawing/2014/main" id="{FAB77DDD-0717-4904-BEC4-15E0F10D2011}"/>
              </a:ext>
            </a:extLst>
          </p:cNvPr>
          <p:cNvSpPr>
            <a:spLocks noChangeArrowheads="1"/>
          </p:cNvSpPr>
          <p:nvPr/>
        </p:nvSpPr>
        <p:spPr bwMode="auto">
          <a:xfrm>
            <a:off x="7151290" y="1097191"/>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7612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11663" y="261011"/>
            <a:ext cx="6862575" cy="572644"/>
          </a:xfrm>
        </p:spPr>
        <p:txBody>
          <a:bodyPr>
            <a:noAutofit/>
          </a:bodyPr>
          <a:lstStyle/>
          <a:p>
            <a:r>
              <a:rPr lang="en-US" sz="3500"/>
              <a:t>Resource Allocation</a:t>
            </a:r>
          </a:p>
        </p:txBody>
      </p:sp>
      <p:pic>
        <p:nvPicPr>
          <p:cNvPr id="6" name="Picture 2" descr="Image result for NDRRMC logo">
            <a:extLst>
              <a:ext uri="{FF2B5EF4-FFF2-40B4-BE49-F238E27FC236}">
                <a16:creationId xmlns:a16="http://schemas.microsoft.com/office/drawing/2014/main" id="{96A17C71-22B3-4C50-B91D-D020A5BB89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5280" y="4241112"/>
            <a:ext cx="2105313" cy="8333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FAB77DDD-0717-4904-BEC4-15E0F10D2011}"/>
              </a:ext>
            </a:extLst>
          </p:cNvPr>
          <p:cNvSpPr>
            <a:spLocks noChangeArrowheads="1"/>
          </p:cNvSpPr>
          <p:nvPr/>
        </p:nvSpPr>
        <p:spPr bwMode="auto">
          <a:xfrm>
            <a:off x="7151290" y="1097191"/>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 name="Picture 1">
            <a:extLst>
              <a:ext uri="{FF2B5EF4-FFF2-40B4-BE49-F238E27FC236}">
                <a16:creationId xmlns:a16="http://schemas.microsoft.com/office/drawing/2014/main" id="{D00B80D0-1AF6-4988-A6CD-1544293CAEB7}"/>
              </a:ext>
            </a:extLst>
          </p:cNvPr>
          <p:cNvPicPr>
            <a:picLocks noChangeAspect="1"/>
          </p:cNvPicPr>
          <p:nvPr/>
        </p:nvPicPr>
        <p:blipFill>
          <a:blip r:embed="rId4"/>
          <a:stretch>
            <a:fillRect/>
          </a:stretch>
        </p:blipFill>
        <p:spPr>
          <a:xfrm>
            <a:off x="3169272" y="1175160"/>
            <a:ext cx="4650142" cy="2793180"/>
          </a:xfrm>
          <a:prstGeom prst="rect">
            <a:avLst/>
          </a:prstGeom>
        </p:spPr>
      </p:pic>
    </p:spTree>
    <p:extLst>
      <p:ext uri="{BB962C8B-B14F-4D97-AF65-F5344CB8AC3E}">
        <p14:creationId xmlns:p14="http://schemas.microsoft.com/office/powerpoint/2010/main" val="2939893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8DFCF9-ADAB-4F70-BA67-DD84DE572AB0}"/>
              </a:ext>
            </a:extLst>
          </p:cNvPr>
          <p:cNvSpPr/>
          <p:nvPr/>
        </p:nvSpPr>
        <p:spPr>
          <a:xfrm>
            <a:off x="3410433" y="128468"/>
            <a:ext cx="4624425" cy="47795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20853" y="128468"/>
            <a:ext cx="6862575" cy="572644"/>
          </a:xfrm>
        </p:spPr>
        <p:txBody>
          <a:bodyPr>
            <a:noAutofit/>
          </a:bodyPr>
          <a:lstStyle/>
          <a:p>
            <a:r>
              <a:rPr lang="en-US" sz="3500"/>
              <a:t>Schedule Control</a:t>
            </a:r>
          </a:p>
        </p:txBody>
      </p:sp>
      <p:pic>
        <p:nvPicPr>
          <p:cNvPr id="6" name="Picture 2" descr="Image result for NDRRMC logo">
            <a:extLst>
              <a:ext uri="{FF2B5EF4-FFF2-40B4-BE49-F238E27FC236}">
                <a16:creationId xmlns:a16="http://schemas.microsoft.com/office/drawing/2014/main" id="{96A17C71-22B3-4C50-B91D-D020A5BB89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555" y="4251505"/>
            <a:ext cx="2105313" cy="8333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FAB77DDD-0717-4904-BEC4-15E0F10D2011}"/>
              </a:ext>
            </a:extLst>
          </p:cNvPr>
          <p:cNvSpPr>
            <a:spLocks noChangeArrowheads="1"/>
          </p:cNvSpPr>
          <p:nvPr/>
        </p:nvSpPr>
        <p:spPr bwMode="auto">
          <a:xfrm>
            <a:off x="7151290" y="1097191"/>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40AEE933-B788-4A4F-B19F-8132E3904B90}"/>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3410432" y="121801"/>
            <a:ext cx="4624425" cy="4779563"/>
          </a:xfrm>
          <a:prstGeom prst="rect">
            <a:avLst/>
          </a:prstGeom>
          <a:noFill/>
        </p:spPr>
      </p:pic>
    </p:spTree>
    <p:extLst>
      <p:ext uri="{BB962C8B-B14F-4D97-AF65-F5344CB8AC3E}">
        <p14:creationId xmlns:p14="http://schemas.microsoft.com/office/powerpoint/2010/main" val="4102637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7AAAF91-2474-43A8-914C-71D21C084CFD}"/>
              </a:ext>
            </a:extLst>
          </p:cNvPr>
          <p:cNvSpPr>
            <a:spLocks noGrp="1"/>
          </p:cNvSpPr>
          <p:nvPr>
            <p:ph idx="1"/>
          </p:nvPr>
        </p:nvSpPr>
        <p:spPr>
          <a:xfrm>
            <a:off x="448966" y="1808225"/>
            <a:ext cx="8246070" cy="2290575"/>
          </a:xfrm>
        </p:spPr>
        <p:txBody>
          <a:bodyPr vert="horz" lIns="91440" tIns="45720" rIns="91440" bIns="45720" rtlCol="0" anchor="t">
            <a:normAutofit lnSpcReduction="10000"/>
          </a:bodyPr>
          <a:lstStyle/>
          <a:p>
            <a:pPr>
              <a:lnSpc>
                <a:spcPct val="120000"/>
              </a:lnSpc>
            </a:pPr>
            <a:r>
              <a:rPr lang="en-US">
                <a:cs typeface="Calibri"/>
              </a:rPr>
              <a:t>NDRRMC</a:t>
            </a:r>
          </a:p>
          <a:p>
            <a:pPr>
              <a:lnSpc>
                <a:spcPct val="120000"/>
              </a:lnSpc>
            </a:pPr>
            <a:r>
              <a:rPr lang="en-US">
                <a:cs typeface="Calibri"/>
              </a:rPr>
              <a:t>Working Group</a:t>
            </a:r>
          </a:p>
          <a:p>
            <a:pPr>
              <a:lnSpc>
                <a:spcPct val="120000"/>
              </a:lnSpc>
            </a:pPr>
            <a:r>
              <a:rPr lang="en-US"/>
              <a:t>12 Clusters</a:t>
            </a:r>
            <a:endParaRPr lang="en-US">
              <a:cs typeface="Calibri"/>
            </a:endParaRPr>
          </a:p>
          <a:p>
            <a:pPr>
              <a:lnSpc>
                <a:spcPct val="120000"/>
              </a:lnSpc>
            </a:pPr>
            <a:r>
              <a:rPr lang="en-US">
                <a:cs typeface="Calibri"/>
              </a:rPr>
              <a:t>Objective</a:t>
            </a:r>
            <a:endParaRPr lang="en-US">
              <a:solidFill>
                <a:schemeClr val="tx1"/>
              </a:solidFill>
            </a:endParaRPr>
          </a:p>
          <a:p>
            <a:pPr>
              <a:lnSpc>
                <a:spcPct val="120000"/>
              </a:lnSpc>
            </a:pPr>
            <a:endParaRPr lang="en-US">
              <a:cs typeface="Calibri"/>
            </a:endParaRPr>
          </a:p>
        </p:txBody>
      </p:sp>
      <p:sp>
        <p:nvSpPr>
          <p:cNvPr id="7" name="Title 6">
            <a:extLst>
              <a:ext uri="{FF2B5EF4-FFF2-40B4-BE49-F238E27FC236}">
                <a16:creationId xmlns:a16="http://schemas.microsoft.com/office/drawing/2014/main" id="{67DB70B8-B535-4B18-891B-5C852075B9A6}"/>
              </a:ext>
            </a:extLst>
          </p:cNvPr>
          <p:cNvSpPr>
            <a:spLocks noGrp="1"/>
          </p:cNvSpPr>
          <p:nvPr>
            <p:ph type="title"/>
          </p:nvPr>
        </p:nvSpPr>
        <p:spPr>
          <a:xfrm>
            <a:off x="446526" y="1138578"/>
            <a:ext cx="8246070" cy="916230"/>
          </a:xfrm>
        </p:spPr>
        <p:txBody>
          <a:bodyPr>
            <a:normAutofit/>
          </a:bodyPr>
          <a:lstStyle/>
          <a:p>
            <a:r>
              <a:rPr lang="en-US"/>
              <a:t>Overview</a:t>
            </a:r>
          </a:p>
        </p:txBody>
      </p:sp>
      <p:pic>
        <p:nvPicPr>
          <p:cNvPr id="10" name="Picture 2" descr="Image result for NDRRMC logo">
            <a:extLst>
              <a:ext uri="{FF2B5EF4-FFF2-40B4-BE49-F238E27FC236}">
                <a16:creationId xmlns:a16="http://schemas.microsoft.com/office/drawing/2014/main" id="{58B433B8-939E-48B8-A9AE-E942FF1BA6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9870" y="4180335"/>
            <a:ext cx="2257314" cy="893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11663" y="261011"/>
            <a:ext cx="6862575" cy="572644"/>
          </a:xfrm>
        </p:spPr>
        <p:txBody>
          <a:bodyPr>
            <a:noAutofit/>
          </a:bodyPr>
          <a:lstStyle/>
          <a:p>
            <a:r>
              <a:rPr lang="en-US" sz="3500"/>
              <a:t>Budget Plan - Human Resource</a:t>
            </a:r>
          </a:p>
        </p:txBody>
      </p:sp>
      <p:pic>
        <p:nvPicPr>
          <p:cNvPr id="6" name="Picture 2" descr="Image result for NDRRMC logo">
            <a:extLst>
              <a:ext uri="{FF2B5EF4-FFF2-40B4-BE49-F238E27FC236}">
                <a16:creationId xmlns:a16="http://schemas.microsoft.com/office/drawing/2014/main" id="{96A17C71-22B3-4C50-B91D-D020A5BB89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5280" y="4241112"/>
            <a:ext cx="2105313" cy="8333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FAB77DDD-0717-4904-BEC4-15E0F10D2011}"/>
              </a:ext>
            </a:extLst>
          </p:cNvPr>
          <p:cNvSpPr>
            <a:spLocks noChangeArrowheads="1"/>
          </p:cNvSpPr>
          <p:nvPr/>
        </p:nvSpPr>
        <p:spPr bwMode="auto">
          <a:xfrm>
            <a:off x="7151290" y="1097191"/>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51CC3479-4F40-46AA-A9F3-DA2581AB129C}"/>
              </a:ext>
            </a:extLst>
          </p:cNvPr>
          <p:cNvGraphicFramePr>
            <a:graphicFrameLocks noGrp="1"/>
          </p:cNvGraphicFramePr>
          <p:nvPr>
            <p:extLst>
              <p:ext uri="{D42A27DB-BD31-4B8C-83A1-F6EECF244321}">
                <p14:modId xmlns:p14="http://schemas.microsoft.com/office/powerpoint/2010/main" val="4019387799"/>
              </p:ext>
            </p:extLst>
          </p:nvPr>
        </p:nvGraphicFramePr>
        <p:xfrm>
          <a:off x="2917907" y="1061039"/>
          <a:ext cx="5650085" cy="2952689"/>
        </p:xfrm>
        <a:graphic>
          <a:graphicData uri="http://schemas.openxmlformats.org/drawingml/2006/table">
            <a:tbl>
              <a:tblPr firstRow="1" firstCol="1" bandRow="1">
                <a:tableStyleId>{5C22544A-7EE6-4342-B048-85BDC9FD1C3A}</a:tableStyleId>
              </a:tblPr>
              <a:tblGrid>
                <a:gridCol w="1309595">
                  <a:extLst>
                    <a:ext uri="{9D8B030D-6E8A-4147-A177-3AD203B41FA5}">
                      <a16:colId xmlns:a16="http://schemas.microsoft.com/office/drawing/2014/main" val="2150158060"/>
                    </a:ext>
                  </a:extLst>
                </a:gridCol>
                <a:gridCol w="1309595">
                  <a:extLst>
                    <a:ext uri="{9D8B030D-6E8A-4147-A177-3AD203B41FA5}">
                      <a16:colId xmlns:a16="http://schemas.microsoft.com/office/drawing/2014/main" val="738634386"/>
                    </a:ext>
                  </a:extLst>
                </a:gridCol>
                <a:gridCol w="1309009">
                  <a:extLst>
                    <a:ext uri="{9D8B030D-6E8A-4147-A177-3AD203B41FA5}">
                      <a16:colId xmlns:a16="http://schemas.microsoft.com/office/drawing/2014/main" val="114019072"/>
                    </a:ext>
                  </a:extLst>
                </a:gridCol>
                <a:gridCol w="1721886">
                  <a:extLst>
                    <a:ext uri="{9D8B030D-6E8A-4147-A177-3AD203B41FA5}">
                      <a16:colId xmlns:a16="http://schemas.microsoft.com/office/drawing/2014/main" val="2694529480"/>
                    </a:ext>
                  </a:extLst>
                </a:gridCol>
              </a:tblGrid>
              <a:tr h="441386">
                <a:tc>
                  <a:txBody>
                    <a:bodyPr/>
                    <a:lstStyle/>
                    <a:p>
                      <a:pPr algn="ctr">
                        <a:lnSpc>
                          <a:spcPct val="107000"/>
                        </a:lnSpc>
                        <a:spcAft>
                          <a:spcPts val="0"/>
                        </a:spcAft>
                      </a:pPr>
                      <a:r>
                        <a:rPr lang="en-US" sz="1100">
                          <a:solidFill>
                            <a:schemeClr val="bg1"/>
                          </a:solidFill>
                          <a:effectLst/>
                        </a:rPr>
                        <a:t>ROLE</a:t>
                      </a:r>
                      <a:endParaRPr lang="en-PH" sz="12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6208" marR="66208" marT="0" marB="0" anchor="ctr">
                    <a:solidFill>
                      <a:schemeClr val="tx2"/>
                    </a:solidFill>
                  </a:tcPr>
                </a:tc>
                <a:tc>
                  <a:txBody>
                    <a:bodyPr/>
                    <a:lstStyle/>
                    <a:p>
                      <a:pPr algn="ctr">
                        <a:lnSpc>
                          <a:spcPct val="107000"/>
                        </a:lnSpc>
                        <a:spcAft>
                          <a:spcPts val="0"/>
                        </a:spcAft>
                      </a:pPr>
                      <a:r>
                        <a:rPr lang="en-US" sz="1100">
                          <a:solidFill>
                            <a:schemeClr val="bg1"/>
                          </a:solidFill>
                          <a:effectLst/>
                        </a:rPr>
                        <a:t>HOURLY SALARY </a:t>
                      </a:r>
                      <a:endParaRPr lang="en-PH" sz="12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6208" marR="66208" marT="0" marB="0" anchor="ctr">
                    <a:solidFill>
                      <a:schemeClr val="tx2"/>
                    </a:solidFill>
                  </a:tcPr>
                </a:tc>
                <a:tc>
                  <a:txBody>
                    <a:bodyPr/>
                    <a:lstStyle/>
                    <a:p>
                      <a:pPr algn="ctr">
                        <a:lnSpc>
                          <a:spcPct val="107000"/>
                        </a:lnSpc>
                        <a:spcAft>
                          <a:spcPts val="0"/>
                        </a:spcAft>
                      </a:pPr>
                      <a:r>
                        <a:rPr lang="en-US" sz="1100">
                          <a:solidFill>
                            <a:schemeClr val="bg1"/>
                          </a:solidFill>
                          <a:effectLst/>
                        </a:rPr>
                        <a:t>NO. OF HOURS</a:t>
                      </a:r>
                      <a:endParaRPr lang="en-PH" sz="12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6208" marR="66208" marT="0" marB="0" anchor="ctr">
                    <a:solidFill>
                      <a:schemeClr val="tx2"/>
                    </a:solidFill>
                  </a:tcPr>
                </a:tc>
                <a:tc>
                  <a:txBody>
                    <a:bodyPr/>
                    <a:lstStyle/>
                    <a:p>
                      <a:pPr algn="ctr">
                        <a:lnSpc>
                          <a:spcPct val="107000"/>
                        </a:lnSpc>
                        <a:spcAft>
                          <a:spcPts val="0"/>
                        </a:spcAft>
                      </a:pPr>
                      <a:r>
                        <a:rPr lang="en-US" sz="1100">
                          <a:solidFill>
                            <a:schemeClr val="bg1"/>
                          </a:solidFill>
                          <a:effectLst/>
                        </a:rPr>
                        <a:t>TOTAL</a:t>
                      </a:r>
                      <a:br>
                        <a:rPr lang="en-US" sz="1100">
                          <a:solidFill>
                            <a:schemeClr val="bg1"/>
                          </a:solidFill>
                          <a:effectLst/>
                        </a:rPr>
                      </a:br>
                      <a:r>
                        <a:rPr lang="en-US" sz="700">
                          <a:solidFill>
                            <a:schemeClr val="bg1"/>
                          </a:solidFill>
                          <a:effectLst/>
                        </a:rPr>
                        <a:t>(HOURLY SALARY * NO. OF HOURS)</a:t>
                      </a:r>
                      <a:endParaRPr lang="en-PH" sz="12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6208" marR="66208" marT="0" marB="0" anchor="ctr">
                    <a:solidFill>
                      <a:schemeClr val="tx2"/>
                    </a:solidFill>
                  </a:tcPr>
                </a:tc>
                <a:extLst>
                  <a:ext uri="{0D108BD9-81ED-4DB2-BD59-A6C34878D82A}">
                    <a16:rowId xmlns:a16="http://schemas.microsoft.com/office/drawing/2014/main" val="4105952960"/>
                  </a:ext>
                </a:extLst>
              </a:tr>
              <a:tr h="441386">
                <a:tc>
                  <a:txBody>
                    <a:bodyPr/>
                    <a:lstStyle/>
                    <a:p>
                      <a:pPr algn="ctr">
                        <a:lnSpc>
                          <a:spcPct val="107000"/>
                        </a:lnSpc>
                        <a:spcAft>
                          <a:spcPts val="0"/>
                        </a:spcAft>
                      </a:pPr>
                      <a:r>
                        <a:rPr lang="en-US" sz="1100">
                          <a:solidFill>
                            <a:schemeClr val="tx1"/>
                          </a:solidFill>
                          <a:effectLst/>
                        </a:rPr>
                        <a:t>IT Project Manager</a:t>
                      </a:r>
                      <a:endParaRPr lang="en-PH"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6208" marR="66208" marT="0" marB="0" anchor="ctr">
                    <a:solidFill>
                      <a:schemeClr val="bg1">
                        <a:lumMod val="95000"/>
                      </a:schemeClr>
                    </a:solidFill>
                  </a:tcPr>
                </a:tc>
                <a:tc>
                  <a:txBody>
                    <a:bodyPr/>
                    <a:lstStyle/>
                    <a:p>
                      <a:pPr algn="ctr">
                        <a:lnSpc>
                          <a:spcPct val="107000"/>
                        </a:lnSpc>
                        <a:spcAft>
                          <a:spcPts val="0"/>
                        </a:spcAft>
                      </a:pPr>
                      <a:r>
                        <a:rPr lang="en-US" sz="1100">
                          <a:solidFill>
                            <a:schemeClr val="tx1"/>
                          </a:solidFill>
                          <a:effectLst/>
                        </a:rPr>
                        <a:t>₱ 477.98</a:t>
                      </a:r>
                      <a:endParaRPr lang="en-PH"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6208" marR="66208" marT="0" marB="0" anchor="ctr">
                    <a:solidFill>
                      <a:schemeClr val="bg1">
                        <a:lumMod val="95000"/>
                      </a:schemeClr>
                    </a:solidFill>
                  </a:tcPr>
                </a:tc>
                <a:tc>
                  <a:txBody>
                    <a:bodyPr/>
                    <a:lstStyle/>
                    <a:p>
                      <a:pPr algn="ctr">
                        <a:lnSpc>
                          <a:spcPct val="107000"/>
                        </a:lnSpc>
                        <a:spcAft>
                          <a:spcPts val="0"/>
                        </a:spcAft>
                      </a:pPr>
                      <a:r>
                        <a:rPr lang="en-US" sz="1100">
                          <a:solidFill>
                            <a:schemeClr val="tx1"/>
                          </a:solidFill>
                          <a:effectLst/>
                        </a:rPr>
                        <a:t>300 hours</a:t>
                      </a:r>
                      <a:endParaRPr lang="en-PH"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6208" marR="66208" marT="0" marB="0" anchor="ctr">
                    <a:solidFill>
                      <a:schemeClr val="bg1">
                        <a:lumMod val="95000"/>
                      </a:schemeClr>
                    </a:solidFill>
                  </a:tcPr>
                </a:tc>
                <a:tc>
                  <a:txBody>
                    <a:bodyPr/>
                    <a:lstStyle/>
                    <a:p>
                      <a:pPr algn="r">
                        <a:lnSpc>
                          <a:spcPct val="107000"/>
                        </a:lnSpc>
                        <a:spcAft>
                          <a:spcPts val="0"/>
                        </a:spcAft>
                      </a:pPr>
                      <a:r>
                        <a:rPr lang="en-US" sz="1100">
                          <a:effectLst/>
                        </a:rPr>
                        <a:t>₱   145,305.92</a:t>
                      </a:r>
                      <a:endParaRPr lang="en-PH" sz="1200">
                        <a:effectLst/>
                        <a:latin typeface="Arial" panose="020B0604020202020204" pitchFamily="34" charset="0"/>
                        <a:ea typeface="Calibri" panose="020F0502020204030204" pitchFamily="34" charset="0"/>
                        <a:cs typeface="Arial" panose="020B0604020202020204" pitchFamily="34" charset="0"/>
                      </a:endParaRPr>
                    </a:p>
                  </a:txBody>
                  <a:tcPr marL="66208" marR="66208" marT="0" marB="0" anchor="ctr">
                    <a:solidFill>
                      <a:schemeClr val="bg1">
                        <a:lumMod val="95000"/>
                      </a:schemeClr>
                    </a:solidFill>
                  </a:tcPr>
                </a:tc>
                <a:extLst>
                  <a:ext uri="{0D108BD9-81ED-4DB2-BD59-A6C34878D82A}">
                    <a16:rowId xmlns:a16="http://schemas.microsoft.com/office/drawing/2014/main" val="3283568958"/>
                  </a:ext>
                </a:extLst>
              </a:tr>
              <a:tr h="680164">
                <a:tc>
                  <a:txBody>
                    <a:bodyPr/>
                    <a:lstStyle/>
                    <a:p>
                      <a:pPr algn="ctr">
                        <a:lnSpc>
                          <a:spcPct val="107000"/>
                        </a:lnSpc>
                        <a:spcAft>
                          <a:spcPts val="0"/>
                        </a:spcAft>
                      </a:pPr>
                      <a:r>
                        <a:rPr lang="en-US" sz="1100">
                          <a:solidFill>
                            <a:schemeClr val="tx1"/>
                          </a:solidFill>
                          <a:effectLst/>
                        </a:rPr>
                        <a:t>Web Designer and Developer with PHP Skills</a:t>
                      </a:r>
                      <a:endParaRPr lang="en-PH"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6208" marR="66208" marT="0" marB="0" anchor="ctr">
                    <a:solidFill>
                      <a:schemeClr val="bg1">
                        <a:lumMod val="95000"/>
                      </a:schemeClr>
                    </a:solidFill>
                  </a:tcPr>
                </a:tc>
                <a:tc>
                  <a:txBody>
                    <a:bodyPr/>
                    <a:lstStyle/>
                    <a:p>
                      <a:pPr algn="ctr">
                        <a:lnSpc>
                          <a:spcPct val="107000"/>
                        </a:lnSpc>
                        <a:spcAft>
                          <a:spcPts val="0"/>
                        </a:spcAft>
                      </a:pPr>
                      <a:r>
                        <a:rPr lang="en-US" sz="1100">
                          <a:solidFill>
                            <a:schemeClr val="tx1"/>
                          </a:solidFill>
                          <a:effectLst/>
                        </a:rPr>
                        <a:t>₱ 128.13</a:t>
                      </a:r>
                      <a:endParaRPr lang="en-PH"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6208" marR="66208" marT="0" marB="0" anchor="ctr">
                    <a:solidFill>
                      <a:schemeClr val="bg1">
                        <a:lumMod val="95000"/>
                      </a:schemeClr>
                    </a:solidFill>
                  </a:tcPr>
                </a:tc>
                <a:tc>
                  <a:txBody>
                    <a:bodyPr/>
                    <a:lstStyle/>
                    <a:p>
                      <a:pPr algn="ctr">
                        <a:lnSpc>
                          <a:spcPct val="107000"/>
                        </a:lnSpc>
                        <a:spcAft>
                          <a:spcPts val="0"/>
                        </a:spcAft>
                      </a:pPr>
                      <a:r>
                        <a:rPr lang="en-US" sz="1100">
                          <a:solidFill>
                            <a:schemeClr val="tx1"/>
                          </a:solidFill>
                          <a:effectLst/>
                        </a:rPr>
                        <a:t>376 hours</a:t>
                      </a:r>
                      <a:endParaRPr lang="en-PH"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6208" marR="66208" marT="0" marB="0" anchor="ctr">
                    <a:solidFill>
                      <a:schemeClr val="bg1">
                        <a:lumMod val="95000"/>
                      </a:schemeClr>
                    </a:solidFill>
                  </a:tcPr>
                </a:tc>
                <a:tc>
                  <a:txBody>
                    <a:bodyPr/>
                    <a:lstStyle/>
                    <a:p>
                      <a:pPr algn="r">
                        <a:lnSpc>
                          <a:spcPct val="107000"/>
                        </a:lnSpc>
                        <a:spcAft>
                          <a:spcPts val="0"/>
                        </a:spcAft>
                      </a:pPr>
                      <a:r>
                        <a:rPr lang="en-US" sz="1100">
                          <a:effectLst/>
                        </a:rPr>
                        <a:t>₱     48,689.40</a:t>
                      </a:r>
                      <a:endParaRPr lang="en-PH" sz="1200">
                        <a:effectLst/>
                        <a:latin typeface="Arial" panose="020B0604020202020204" pitchFamily="34" charset="0"/>
                        <a:ea typeface="Calibri" panose="020F0502020204030204" pitchFamily="34" charset="0"/>
                        <a:cs typeface="Arial" panose="020B0604020202020204" pitchFamily="34" charset="0"/>
                      </a:endParaRPr>
                    </a:p>
                  </a:txBody>
                  <a:tcPr marL="66208" marR="66208" marT="0" marB="0" anchor="ctr">
                    <a:solidFill>
                      <a:schemeClr val="bg1">
                        <a:lumMod val="95000"/>
                      </a:schemeClr>
                    </a:solidFill>
                  </a:tcPr>
                </a:tc>
                <a:extLst>
                  <a:ext uri="{0D108BD9-81ED-4DB2-BD59-A6C34878D82A}">
                    <a16:rowId xmlns:a16="http://schemas.microsoft.com/office/drawing/2014/main" val="2555486667"/>
                  </a:ext>
                </a:extLst>
              </a:tr>
              <a:tr h="441386">
                <a:tc>
                  <a:txBody>
                    <a:bodyPr/>
                    <a:lstStyle/>
                    <a:p>
                      <a:pPr algn="ctr">
                        <a:lnSpc>
                          <a:spcPct val="107000"/>
                        </a:lnSpc>
                        <a:spcAft>
                          <a:spcPts val="0"/>
                        </a:spcAft>
                      </a:pPr>
                      <a:r>
                        <a:rPr lang="en-US" sz="1100">
                          <a:solidFill>
                            <a:schemeClr val="tx1"/>
                          </a:solidFill>
                          <a:effectLst/>
                        </a:rPr>
                        <a:t>Documentation Specialist</a:t>
                      </a:r>
                      <a:endParaRPr lang="en-PH"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6208" marR="66208" marT="0" marB="0" anchor="ctr">
                    <a:solidFill>
                      <a:schemeClr val="bg1">
                        <a:lumMod val="95000"/>
                      </a:schemeClr>
                    </a:solidFill>
                  </a:tcPr>
                </a:tc>
                <a:tc>
                  <a:txBody>
                    <a:bodyPr/>
                    <a:lstStyle/>
                    <a:p>
                      <a:pPr algn="ctr">
                        <a:lnSpc>
                          <a:spcPct val="107000"/>
                        </a:lnSpc>
                        <a:spcAft>
                          <a:spcPts val="0"/>
                        </a:spcAft>
                      </a:pPr>
                      <a:r>
                        <a:rPr lang="en-US" sz="1100">
                          <a:solidFill>
                            <a:schemeClr val="tx1"/>
                          </a:solidFill>
                          <a:effectLst/>
                        </a:rPr>
                        <a:t>₱ 101.60</a:t>
                      </a:r>
                      <a:endParaRPr lang="en-PH"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6208" marR="66208" marT="0" marB="0" anchor="ctr">
                    <a:solidFill>
                      <a:schemeClr val="bg1">
                        <a:lumMod val="95000"/>
                      </a:schemeClr>
                    </a:solidFill>
                  </a:tcPr>
                </a:tc>
                <a:tc>
                  <a:txBody>
                    <a:bodyPr/>
                    <a:lstStyle/>
                    <a:p>
                      <a:pPr algn="ctr">
                        <a:lnSpc>
                          <a:spcPct val="107000"/>
                        </a:lnSpc>
                        <a:spcAft>
                          <a:spcPts val="0"/>
                        </a:spcAft>
                      </a:pPr>
                      <a:r>
                        <a:rPr lang="en-US" sz="1100">
                          <a:solidFill>
                            <a:schemeClr val="tx1"/>
                          </a:solidFill>
                          <a:effectLst/>
                        </a:rPr>
                        <a:t>156 hours</a:t>
                      </a:r>
                      <a:endParaRPr lang="en-PH"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6208" marR="66208" marT="0" marB="0" anchor="ctr">
                    <a:solidFill>
                      <a:schemeClr val="bg1">
                        <a:lumMod val="95000"/>
                      </a:schemeClr>
                    </a:solidFill>
                  </a:tcPr>
                </a:tc>
                <a:tc>
                  <a:txBody>
                    <a:bodyPr/>
                    <a:lstStyle/>
                    <a:p>
                      <a:pPr algn="r">
                        <a:lnSpc>
                          <a:spcPct val="107000"/>
                        </a:lnSpc>
                        <a:spcAft>
                          <a:spcPts val="0"/>
                        </a:spcAft>
                      </a:pPr>
                      <a:r>
                        <a:rPr lang="en-US" sz="1100">
                          <a:effectLst/>
                        </a:rPr>
                        <a:t>₱     16,256.00</a:t>
                      </a:r>
                      <a:endParaRPr lang="en-PH" sz="1200">
                        <a:effectLst/>
                        <a:latin typeface="Arial" panose="020B0604020202020204" pitchFamily="34" charset="0"/>
                        <a:ea typeface="Calibri" panose="020F0502020204030204" pitchFamily="34" charset="0"/>
                        <a:cs typeface="Arial" panose="020B0604020202020204" pitchFamily="34" charset="0"/>
                      </a:endParaRPr>
                    </a:p>
                  </a:txBody>
                  <a:tcPr marL="66208" marR="66208" marT="0" marB="0" anchor="ctr">
                    <a:solidFill>
                      <a:schemeClr val="bg1">
                        <a:lumMod val="95000"/>
                      </a:schemeClr>
                    </a:solidFill>
                  </a:tcPr>
                </a:tc>
                <a:extLst>
                  <a:ext uri="{0D108BD9-81ED-4DB2-BD59-A6C34878D82A}">
                    <a16:rowId xmlns:a16="http://schemas.microsoft.com/office/drawing/2014/main" val="1116940532"/>
                  </a:ext>
                </a:extLst>
              </a:tr>
              <a:tr h="506981">
                <a:tc>
                  <a:txBody>
                    <a:bodyPr/>
                    <a:lstStyle/>
                    <a:p>
                      <a:pPr algn="ctr">
                        <a:lnSpc>
                          <a:spcPct val="107000"/>
                        </a:lnSpc>
                        <a:spcAft>
                          <a:spcPts val="0"/>
                        </a:spcAft>
                      </a:pPr>
                      <a:r>
                        <a:rPr lang="en-US" sz="1100">
                          <a:solidFill>
                            <a:schemeClr val="tx1"/>
                          </a:solidFill>
                          <a:effectLst/>
                        </a:rPr>
                        <a:t>Quality Assurance Analyst</a:t>
                      </a:r>
                      <a:endParaRPr lang="en-PH"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6208" marR="66208" marT="0" marB="0" anchor="ctr">
                    <a:solidFill>
                      <a:schemeClr val="bg1">
                        <a:lumMod val="95000"/>
                      </a:schemeClr>
                    </a:solidFill>
                  </a:tcPr>
                </a:tc>
                <a:tc>
                  <a:txBody>
                    <a:bodyPr/>
                    <a:lstStyle/>
                    <a:p>
                      <a:pPr algn="ctr">
                        <a:lnSpc>
                          <a:spcPct val="107000"/>
                        </a:lnSpc>
                        <a:spcAft>
                          <a:spcPts val="0"/>
                        </a:spcAft>
                      </a:pPr>
                      <a:r>
                        <a:rPr lang="en-US" sz="1100">
                          <a:solidFill>
                            <a:schemeClr val="tx1"/>
                          </a:solidFill>
                          <a:effectLst/>
                        </a:rPr>
                        <a:t>₱ 136.51</a:t>
                      </a:r>
                      <a:endParaRPr lang="en-PH"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6208" marR="66208" marT="0" marB="0" anchor="ctr">
                    <a:solidFill>
                      <a:schemeClr val="bg1">
                        <a:lumMod val="95000"/>
                      </a:schemeClr>
                    </a:solidFill>
                  </a:tcPr>
                </a:tc>
                <a:tc>
                  <a:txBody>
                    <a:bodyPr/>
                    <a:lstStyle/>
                    <a:p>
                      <a:pPr algn="ctr">
                        <a:lnSpc>
                          <a:spcPct val="107000"/>
                        </a:lnSpc>
                        <a:spcAft>
                          <a:spcPts val="0"/>
                        </a:spcAft>
                      </a:pPr>
                      <a:r>
                        <a:rPr lang="en-US" sz="1100">
                          <a:solidFill>
                            <a:schemeClr val="tx1"/>
                          </a:solidFill>
                          <a:effectLst/>
                        </a:rPr>
                        <a:t>260 hours</a:t>
                      </a:r>
                      <a:endParaRPr lang="en-PH"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6208" marR="66208" marT="0" marB="0" anchor="ctr">
                    <a:solidFill>
                      <a:schemeClr val="bg1">
                        <a:lumMod val="95000"/>
                      </a:schemeClr>
                    </a:solidFill>
                  </a:tcPr>
                </a:tc>
                <a:tc>
                  <a:txBody>
                    <a:bodyPr/>
                    <a:lstStyle/>
                    <a:p>
                      <a:pPr algn="r">
                        <a:lnSpc>
                          <a:spcPct val="107000"/>
                        </a:lnSpc>
                        <a:spcAft>
                          <a:spcPts val="0"/>
                        </a:spcAft>
                      </a:pPr>
                      <a:r>
                        <a:rPr lang="en-US" sz="1100">
                          <a:effectLst/>
                        </a:rPr>
                        <a:t>₱     36,038.64</a:t>
                      </a:r>
                      <a:endParaRPr lang="en-PH" sz="1200">
                        <a:effectLst/>
                        <a:latin typeface="Arial" panose="020B0604020202020204" pitchFamily="34" charset="0"/>
                        <a:ea typeface="Calibri" panose="020F0502020204030204" pitchFamily="34" charset="0"/>
                        <a:cs typeface="Arial" panose="020B0604020202020204" pitchFamily="34" charset="0"/>
                      </a:endParaRPr>
                    </a:p>
                  </a:txBody>
                  <a:tcPr marL="66208" marR="66208" marT="0" marB="0" anchor="ctr">
                    <a:solidFill>
                      <a:schemeClr val="bg1">
                        <a:lumMod val="95000"/>
                      </a:schemeClr>
                    </a:solidFill>
                  </a:tcPr>
                </a:tc>
                <a:extLst>
                  <a:ext uri="{0D108BD9-81ED-4DB2-BD59-A6C34878D82A}">
                    <a16:rowId xmlns:a16="http://schemas.microsoft.com/office/drawing/2014/main" val="2412067035"/>
                  </a:ext>
                </a:extLst>
              </a:tr>
              <a:tr h="441386">
                <a:tc gridSpan="3">
                  <a:txBody>
                    <a:bodyPr/>
                    <a:lstStyle/>
                    <a:p>
                      <a:pPr algn="r">
                        <a:lnSpc>
                          <a:spcPct val="107000"/>
                        </a:lnSpc>
                        <a:spcAft>
                          <a:spcPts val="0"/>
                        </a:spcAft>
                      </a:pPr>
                      <a:r>
                        <a:rPr lang="en-US" sz="1100">
                          <a:solidFill>
                            <a:schemeClr val="tx1"/>
                          </a:solidFill>
                          <a:effectLst/>
                        </a:rPr>
                        <a:t>HUMAN RESOURCE TOTAL</a:t>
                      </a:r>
                      <a:endParaRPr lang="en-PH"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6208" marR="66208" marT="0" marB="0" anchor="ctr">
                    <a:solidFill>
                      <a:schemeClr val="bg1">
                        <a:lumMod val="95000"/>
                      </a:schemeClr>
                    </a:solidFill>
                  </a:tcPr>
                </a:tc>
                <a:tc hMerge="1">
                  <a:txBody>
                    <a:bodyPr/>
                    <a:lstStyle/>
                    <a:p>
                      <a:endParaRPr lang="en-PH"/>
                    </a:p>
                  </a:txBody>
                  <a:tcPr/>
                </a:tc>
                <a:tc hMerge="1">
                  <a:txBody>
                    <a:bodyPr/>
                    <a:lstStyle/>
                    <a:p>
                      <a:endParaRPr lang="en-PH"/>
                    </a:p>
                  </a:txBody>
                  <a:tcPr/>
                </a:tc>
                <a:tc>
                  <a:txBody>
                    <a:bodyPr/>
                    <a:lstStyle/>
                    <a:p>
                      <a:pPr algn="r">
                        <a:lnSpc>
                          <a:spcPct val="107000"/>
                        </a:lnSpc>
                        <a:spcAft>
                          <a:spcPts val="0"/>
                        </a:spcAft>
                      </a:pPr>
                      <a:r>
                        <a:rPr lang="en-US" sz="1100">
                          <a:effectLst/>
                        </a:rPr>
                        <a:t>₱ 246,289.96</a:t>
                      </a:r>
                      <a:endParaRPr lang="en-PH" sz="1200">
                        <a:effectLst/>
                        <a:latin typeface="Arial" panose="020B0604020202020204" pitchFamily="34" charset="0"/>
                        <a:ea typeface="Calibri" panose="020F0502020204030204" pitchFamily="34" charset="0"/>
                        <a:cs typeface="Arial" panose="020B0604020202020204" pitchFamily="34" charset="0"/>
                      </a:endParaRPr>
                    </a:p>
                  </a:txBody>
                  <a:tcPr marL="66208" marR="66208" marT="0" marB="0" anchor="ctr">
                    <a:solidFill>
                      <a:schemeClr val="bg1">
                        <a:lumMod val="95000"/>
                      </a:schemeClr>
                    </a:solidFill>
                  </a:tcPr>
                </a:tc>
                <a:extLst>
                  <a:ext uri="{0D108BD9-81ED-4DB2-BD59-A6C34878D82A}">
                    <a16:rowId xmlns:a16="http://schemas.microsoft.com/office/drawing/2014/main" val="2625531859"/>
                  </a:ext>
                </a:extLst>
              </a:tr>
            </a:tbl>
          </a:graphicData>
        </a:graphic>
      </p:graphicFrame>
    </p:spTree>
    <p:extLst>
      <p:ext uri="{BB962C8B-B14F-4D97-AF65-F5344CB8AC3E}">
        <p14:creationId xmlns:p14="http://schemas.microsoft.com/office/powerpoint/2010/main" val="109301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11663" y="261011"/>
            <a:ext cx="6862575" cy="572644"/>
          </a:xfrm>
        </p:spPr>
        <p:txBody>
          <a:bodyPr>
            <a:noAutofit/>
          </a:bodyPr>
          <a:lstStyle/>
          <a:p>
            <a:r>
              <a:rPr lang="en-US" sz="3500"/>
              <a:t>Budget Plan – Staff Training</a:t>
            </a:r>
          </a:p>
        </p:txBody>
      </p:sp>
      <p:pic>
        <p:nvPicPr>
          <p:cNvPr id="6" name="Picture 2" descr="Image result for NDRRMC logo">
            <a:extLst>
              <a:ext uri="{FF2B5EF4-FFF2-40B4-BE49-F238E27FC236}">
                <a16:creationId xmlns:a16="http://schemas.microsoft.com/office/drawing/2014/main" id="{96A17C71-22B3-4C50-B91D-D020A5BB89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5280" y="4241112"/>
            <a:ext cx="2105313" cy="8333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FAB77DDD-0717-4904-BEC4-15E0F10D2011}"/>
              </a:ext>
            </a:extLst>
          </p:cNvPr>
          <p:cNvSpPr>
            <a:spLocks noChangeArrowheads="1"/>
          </p:cNvSpPr>
          <p:nvPr/>
        </p:nvSpPr>
        <p:spPr bwMode="auto">
          <a:xfrm>
            <a:off x="7151290" y="1097191"/>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3B5F82AE-F29F-456C-8A52-1D25ACA1C730}"/>
              </a:ext>
            </a:extLst>
          </p:cNvPr>
          <p:cNvGraphicFramePr>
            <a:graphicFrameLocks noGrp="1"/>
          </p:cNvGraphicFramePr>
          <p:nvPr>
            <p:extLst>
              <p:ext uri="{D42A27DB-BD31-4B8C-83A1-F6EECF244321}">
                <p14:modId xmlns:p14="http://schemas.microsoft.com/office/powerpoint/2010/main" val="131331755"/>
              </p:ext>
            </p:extLst>
          </p:nvPr>
        </p:nvGraphicFramePr>
        <p:xfrm>
          <a:off x="2739540" y="1297306"/>
          <a:ext cx="6008680" cy="2714396"/>
        </p:xfrm>
        <a:graphic>
          <a:graphicData uri="http://schemas.openxmlformats.org/drawingml/2006/table">
            <a:tbl>
              <a:tblPr firstRow="1" firstCol="1" bandRow="1">
                <a:tableStyleId>{5C22544A-7EE6-4342-B048-85BDC9FD1C3A}</a:tableStyleId>
              </a:tblPr>
              <a:tblGrid>
                <a:gridCol w="1975866">
                  <a:extLst>
                    <a:ext uri="{9D8B030D-6E8A-4147-A177-3AD203B41FA5}">
                      <a16:colId xmlns:a16="http://schemas.microsoft.com/office/drawing/2014/main" val="1073629118"/>
                    </a:ext>
                  </a:extLst>
                </a:gridCol>
                <a:gridCol w="1975866">
                  <a:extLst>
                    <a:ext uri="{9D8B030D-6E8A-4147-A177-3AD203B41FA5}">
                      <a16:colId xmlns:a16="http://schemas.microsoft.com/office/drawing/2014/main" val="2653744739"/>
                    </a:ext>
                  </a:extLst>
                </a:gridCol>
                <a:gridCol w="2056948">
                  <a:extLst>
                    <a:ext uri="{9D8B030D-6E8A-4147-A177-3AD203B41FA5}">
                      <a16:colId xmlns:a16="http://schemas.microsoft.com/office/drawing/2014/main" val="299927287"/>
                    </a:ext>
                  </a:extLst>
                </a:gridCol>
              </a:tblGrid>
              <a:tr h="678599">
                <a:tc>
                  <a:txBody>
                    <a:bodyPr/>
                    <a:lstStyle/>
                    <a:p>
                      <a:pPr marL="0" marR="0" algn="ctr">
                        <a:lnSpc>
                          <a:spcPct val="107000"/>
                        </a:lnSpc>
                        <a:spcBef>
                          <a:spcPts val="0"/>
                        </a:spcBef>
                        <a:spcAft>
                          <a:spcPts val="0"/>
                        </a:spcAft>
                      </a:pPr>
                      <a:r>
                        <a:rPr lang="en-US" sz="1200">
                          <a:effectLst/>
                          <a:latin typeface="Arial"/>
                        </a:rPr>
                        <a:t>TRAINING</a:t>
                      </a:r>
                      <a:endParaRPr lang="en-US" sz="1200">
                        <a:effectLst/>
                        <a:latin typeface="Arial"/>
                        <a:ea typeface="Calibri" panose="020F0502020204030204" pitchFamily="34" charset="0"/>
                        <a:cs typeface="Arial"/>
                      </a:endParaRPr>
                    </a:p>
                  </a:txBody>
                  <a:tcPr marL="68580" marR="68580" marT="0" marB="0" anchor="ctr">
                    <a:solidFill>
                      <a:schemeClr val="tx2"/>
                    </a:solidFill>
                  </a:tcPr>
                </a:tc>
                <a:tc>
                  <a:txBody>
                    <a:bodyPr/>
                    <a:lstStyle/>
                    <a:p>
                      <a:pPr marL="0" marR="0" algn="ctr">
                        <a:lnSpc>
                          <a:spcPct val="107000"/>
                        </a:lnSpc>
                        <a:spcBef>
                          <a:spcPts val="0"/>
                        </a:spcBef>
                        <a:spcAft>
                          <a:spcPts val="0"/>
                        </a:spcAft>
                      </a:pPr>
                      <a:r>
                        <a:rPr lang="en-US" sz="1200">
                          <a:effectLst/>
                          <a:latin typeface="Arial"/>
                        </a:rPr>
                        <a:t>TRAINING FEE</a:t>
                      </a:r>
                      <a:endParaRPr lang="en-US" sz="1200">
                        <a:effectLst/>
                        <a:latin typeface="Arial"/>
                        <a:ea typeface="Calibri" panose="020F0502020204030204" pitchFamily="34" charset="0"/>
                        <a:cs typeface="Arial"/>
                      </a:endParaRPr>
                    </a:p>
                  </a:txBody>
                  <a:tcPr marL="68580" marR="68580" marT="0" marB="0" anchor="ctr">
                    <a:solidFill>
                      <a:schemeClr val="tx2"/>
                    </a:solidFill>
                  </a:tcPr>
                </a:tc>
                <a:tc>
                  <a:txBody>
                    <a:bodyPr/>
                    <a:lstStyle/>
                    <a:p>
                      <a:pPr marL="0" marR="0" algn="ctr">
                        <a:lnSpc>
                          <a:spcPct val="107000"/>
                        </a:lnSpc>
                        <a:spcBef>
                          <a:spcPts val="0"/>
                        </a:spcBef>
                        <a:spcAft>
                          <a:spcPts val="0"/>
                        </a:spcAft>
                      </a:pPr>
                      <a:r>
                        <a:rPr lang="en-US" sz="1200">
                          <a:effectLst/>
                          <a:latin typeface="Arial"/>
                        </a:rPr>
                        <a:t>TOTAL</a:t>
                      </a:r>
                      <a:endParaRPr lang="en-US" sz="1200">
                        <a:effectLst/>
                        <a:latin typeface="Arial"/>
                        <a:ea typeface="Calibri" panose="020F0502020204030204" pitchFamily="34" charset="0"/>
                        <a:cs typeface="Arial"/>
                      </a:endParaRPr>
                    </a:p>
                  </a:txBody>
                  <a:tcPr marL="68580" marR="68580" marT="0" marB="0" anchor="ctr">
                    <a:solidFill>
                      <a:schemeClr val="tx2"/>
                    </a:solidFill>
                  </a:tcPr>
                </a:tc>
                <a:extLst>
                  <a:ext uri="{0D108BD9-81ED-4DB2-BD59-A6C34878D82A}">
                    <a16:rowId xmlns:a16="http://schemas.microsoft.com/office/drawing/2014/main" val="1461866303"/>
                  </a:ext>
                </a:extLst>
              </a:tr>
              <a:tr h="678599">
                <a:tc>
                  <a:txBody>
                    <a:bodyPr/>
                    <a:lstStyle/>
                    <a:p>
                      <a:pPr marL="0" marR="0" algn="ctr">
                        <a:lnSpc>
                          <a:spcPct val="107000"/>
                        </a:lnSpc>
                        <a:spcBef>
                          <a:spcPts val="0"/>
                        </a:spcBef>
                        <a:spcAft>
                          <a:spcPts val="0"/>
                        </a:spcAft>
                      </a:pPr>
                      <a:r>
                        <a:rPr lang="en-US" sz="1200">
                          <a:solidFill>
                            <a:srgbClr val="000000"/>
                          </a:solidFill>
                          <a:effectLst/>
                          <a:latin typeface="Arial"/>
                        </a:rPr>
                        <a:t>PHP Training</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tc>
                  <a:txBody>
                    <a:bodyPr/>
                    <a:lstStyle/>
                    <a:p>
                      <a:pPr marL="0" marR="0" algn="ctr">
                        <a:lnSpc>
                          <a:spcPct val="107000"/>
                        </a:lnSpc>
                        <a:spcBef>
                          <a:spcPts val="0"/>
                        </a:spcBef>
                        <a:spcAft>
                          <a:spcPts val="0"/>
                        </a:spcAft>
                      </a:pPr>
                      <a:r>
                        <a:rPr lang="en-US" sz="1200">
                          <a:solidFill>
                            <a:srgbClr val="000000"/>
                          </a:solidFill>
                          <a:effectLst/>
                          <a:latin typeface="Arial"/>
                        </a:rPr>
                        <a:t>₱   10,000.00</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tc>
                  <a:txBody>
                    <a:bodyPr/>
                    <a:lstStyle/>
                    <a:p>
                      <a:pPr marL="0" marR="0" algn="r">
                        <a:lnSpc>
                          <a:spcPct val="107000"/>
                        </a:lnSpc>
                        <a:spcBef>
                          <a:spcPts val="0"/>
                        </a:spcBef>
                        <a:spcAft>
                          <a:spcPts val="0"/>
                        </a:spcAft>
                      </a:pPr>
                      <a:r>
                        <a:rPr lang="en-US" sz="1200">
                          <a:solidFill>
                            <a:srgbClr val="000000"/>
                          </a:solidFill>
                          <a:effectLst/>
                          <a:latin typeface="Arial"/>
                        </a:rPr>
                        <a:t>₱     10,000.00</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extLst>
                  <a:ext uri="{0D108BD9-81ED-4DB2-BD59-A6C34878D82A}">
                    <a16:rowId xmlns:a16="http://schemas.microsoft.com/office/drawing/2014/main" val="1682093126"/>
                  </a:ext>
                </a:extLst>
              </a:tr>
              <a:tr h="678599">
                <a:tc>
                  <a:txBody>
                    <a:bodyPr/>
                    <a:lstStyle/>
                    <a:p>
                      <a:pPr marL="0" marR="0" algn="ctr">
                        <a:lnSpc>
                          <a:spcPct val="107000"/>
                        </a:lnSpc>
                        <a:spcBef>
                          <a:spcPts val="0"/>
                        </a:spcBef>
                        <a:spcAft>
                          <a:spcPts val="0"/>
                        </a:spcAft>
                      </a:pPr>
                      <a:r>
                        <a:rPr lang="en-US" sz="1200">
                          <a:solidFill>
                            <a:srgbClr val="000000"/>
                          </a:solidFill>
                          <a:effectLst/>
                          <a:latin typeface="Arial"/>
                        </a:rPr>
                        <a:t>Amazon Training Course</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tc>
                  <a:txBody>
                    <a:bodyPr/>
                    <a:lstStyle/>
                    <a:p>
                      <a:pPr marL="0" marR="0" algn="ctr">
                        <a:lnSpc>
                          <a:spcPct val="107000"/>
                        </a:lnSpc>
                        <a:spcBef>
                          <a:spcPts val="0"/>
                        </a:spcBef>
                        <a:spcAft>
                          <a:spcPts val="0"/>
                        </a:spcAft>
                      </a:pPr>
                      <a:r>
                        <a:rPr lang="en-US" sz="1200">
                          <a:solidFill>
                            <a:srgbClr val="000000"/>
                          </a:solidFill>
                          <a:effectLst/>
                          <a:latin typeface="Arial"/>
                        </a:rPr>
                        <a:t>₱   36,241.12</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tc>
                  <a:txBody>
                    <a:bodyPr/>
                    <a:lstStyle/>
                    <a:p>
                      <a:pPr marL="0" marR="0" algn="r">
                        <a:lnSpc>
                          <a:spcPct val="107000"/>
                        </a:lnSpc>
                        <a:spcBef>
                          <a:spcPts val="0"/>
                        </a:spcBef>
                        <a:spcAft>
                          <a:spcPts val="0"/>
                        </a:spcAft>
                      </a:pPr>
                      <a:r>
                        <a:rPr lang="en-US" sz="1200">
                          <a:solidFill>
                            <a:srgbClr val="000000"/>
                          </a:solidFill>
                          <a:effectLst/>
                          <a:latin typeface="Arial"/>
                        </a:rPr>
                        <a:t>₱     30,928.10</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extLst>
                  <a:ext uri="{0D108BD9-81ED-4DB2-BD59-A6C34878D82A}">
                    <a16:rowId xmlns:a16="http://schemas.microsoft.com/office/drawing/2014/main" val="1562307922"/>
                  </a:ext>
                </a:extLst>
              </a:tr>
              <a:tr h="678599">
                <a:tc gridSpan="2">
                  <a:txBody>
                    <a:bodyPr/>
                    <a:lstStyle/>
                    <a:p>
                      <a:pPr marL="0" marR="0" algn="r">
                        <a:lnSpc>
                          <a:spcPct val="107000"/>
                        </a:lnSpc>
                        <a:spcBef>
                          <a:spcPts val="0"/>
                        </a:spcBef>
                        <a:spcAft>
                          <a:spcPts val="0"/>
                        </a:spcAft>
                      </a:pPr>
                      <a:r>
                        <a:rPr lang="en-US" sz="1200">
                          <a:solidFill>
                            <a:srgbClr val="000000"/>
                          </a:solidFill>
                          <a:effectLst/>
                          <a:latin typeface="Arial"/>
                        </a:rPr>
                        <a:t>STAFF TRAINING TOTAL</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tc hMerge="1">
                  <a:txBody>
                    <a:bodyPr/>
                    <a:lstStyle/>
                    <a:p>
                      <a:endParaRPr lang="en-US"/>
                    </a:p>
                  </a:txBody>
                  <a:tcPr/>
                </a:tc>
                <a:tc>
                  <a:txBody>
                    <a:bodyPr/>
                    <a:lstStyle/>
                    <a:p>
                      <a:pPr marL="0" marR="0" algn="r">
                        <a:lnSpc>
                          <a:spcPct val="107000"/>
                        </a:lnSpc>
                        <a:spcBef>
                          <a:spcPts val="0"/>
                        </a:spcBef>
                        <a:spcAft>
                          <a:spcPts val="0"/>
                        </a:spcAft>
                      </a:pPr>
                      <a:r>
                        <a:rPr lang="en-US" sz="1200">
                          <a:solidFill>
                            <a:srgbClr val="000000"/>
                          </a:solidFill>
                          <a:effectLst/>
                          <a:latin typeface="Arial"/>
                        </a:rPr>
                        <a:t>₱     40,928.10</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extLst>
                  <a:ext uri="{0D108BD9-81ED-4DB2-BD59-A6C34878D82A}">
                    <a16:rowId xmlns:a16="http://schemas.microsoft.com/office/drawing/2014/main" val="1652950812"/>
                  </a:ext>
                </a:extLst>
              </a:tr>
            </a:tbl>
          </a:graphicData>
        </a:graphic>
      </p:graphicFrame>
    </p:spTree>
    <p:extLst>
      <p:ext uri="{BB962C8B-B14F-4D97-AF65-F5344CB8AC3E}">
        <p14:creationId xmlns:p14="http://schemas.microsoft.com/office/powerpoint/2010/main" val="4087947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11663" y="261011"/>
            <a:ext cx="6862575" cy="572644"/>
          </a:xfrm>
        </p:spPr>
        <p:txBody>
          <a:bodyPr>
            <a:noAutofit/>
          </a:bodyPr>
          <a:lstStyle/>
          <a:p>
            <a:r>
              <a:rPr lang="en-US" sz="3500"/>
              <a:t>Budget Plan – Documentation</a:t>
            </a:r>
          </a:p>
        </p:txBody>
      </p:sp>
      <p:pic>
        <p:nvPicPr>
          <p:cNvPr id="6" name="Picture 2" descr="Image result for NDRRMC logo">
            <a:extLst>
              <a:ext uri="{FF2B5EF4-FFF2-40B4-BE49-F238E27FC236}">
                <a16:creationId xmlns:a16="http://schemas.microsoft.com/office/drawing/2014/main" id="{96A17C71-22B3-4C50-B91D-D020A5BB89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5280" y="4241112"/>
            <a:ext cx="2105313" cy="8333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FAB77DDD-0717-4904-BEC4-15E0F10D2011}"/>
              </a:ext>
            </a:extLst>
          </p:cNvPr>
          <p:cNvSpPr>
            <a:spLocks noChangeArrowheads="1"/>
          </p:cNvSpPr>
          <p:nvPr/>
        </p:nvSpPr>
        <p:spPr bwMode="auto">
          <a:xfrm>
            <a:off x="7151290" y="1097191"/>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897F6A05-07F1-4563-927C-73FD0953414E}"/>
              </a:ext>
            </a:extLst>
          </p:cNvPr>
          <p:cNvGraphicFramePr>
            <a:graphicFrameLocks noGrp="1"/>
          </p:cNvGraphicFramePr>
          <p:nvPr>
            <p:extLst>
              <p:ext uri="{D42A27DB-BD31-4B8C-83A1-F6EECF244321}">
                <p14:modId xmlns:p14="http://schemas.microsoft.com/office/powerpoint/2010/main" val="4278454300"/>
              </p:ext>
            </p:extLst>
          </p:nvPr>
        </p:nvGraphicFramePr>
        <p:xfrm>
          <a:off x="2739540" y="1502815"/>
          <a:ext cx="6161385" cy="2036067"/>
        </p:xfrm>
        <a:graphic>
          <a:graphicData uri="http://schemas.openxmlformats.org/drawingml/2006/table">
            <a:tbl>
              <a:tblPr firstRow="1" firstCol="1" bandRow="1">
                <a:tableStyleId>{5C22544A-7EE6-4342-B048-85BDC9FD1C3A}</a:tableStyleId>
              </a:tblPr>
              <a:tblGrid>
                <a:gridCol w="1781135">
                  <a:extLst>
                    <a:ext uri="{9D8B030D-6E8A-4147-A177-3AD203B41FA5}">
                      <a16:colId xmlns:a16="http://schemas.microsoft.com/office/drawing/2014/main" val="642273335"/>
                    </a:ext>
                  </a:extLst>
                </a:gridCol>
                <a:gridCol w="1669214">
                  <a:extLst>
                    <a:ext uri="{9D8B030D-6E8A-4147-A177-3AD203B41FA5}">
                      <a16:colId xmlns:a16="http://schemas.microsoft.com/office/drawing/2014/main" val="339720295"/>
                    </a:ext>
                  </a:extLst>
                </a:gridCol>
                <a:gridCol w="1178044">
                  <a:extLst>
                    <a:ext uri="{9D8B030D-6E8A-4147-A177-3AD203B41FA5}">
                      <a16:colId xmlns:a16="http://schemas.microsoft.com/office/drawing/2014/main" val="1078681982"/>
                    </a:ext>
                  </a:extLst>
                </a:gridCol>
                <a:gridCol w="1532992">
                  <a:extLst>
                    <a:ext uri="{9D8B030D-6E8A-4147-A177-3AD203B41FA5}">
                      <a16:colId xmlns:a16="http://schemas.microsoft.com/office/drawing/2014/main" val="586893130"/>
                    </a:ext>
                  </a:extLst>
                </a:gridCol>
              </a:tblGrid>
              <a:tr h="610820">
                <a:tc>
                  <a:txBody>
                    <a:bodyPr/>
                    <a:lstStyle/>
                    <a:p>
                      <a:pPr marL="0" marR="0" algn="ctr">
                        <a:lnSpc>
                          <a:spcPct val="107000"/>
                        </a:lnSpc>
                        <a:spcBef>
                          <a:spcPts val="0"/>
                        </a:spcBef>
                        <a:spcAft>
                          <a:spcPts val="0"/>
                        </a:spcAft>
                      </a:pPr>
                      <a:r>
                        <a:rPr lang="en-US" sz="1200">
                          <a:effectLst/>
                          <a:latin typeface="Arial"/>
                        </a:rPr>
                        <a:t>TOOL</a:t>
                      </a:r>
                      <a:endParaRPr lang="en-US" sz="1200">
                        <a:effectLst/>
                        <a:latin typeface="Arial"/>
                        <a:ea typeface="Calibri" panose="020F0502020204030204" pitchFamily="34" charset="0"/>
                        <a:cs typeface="Arial"/>
                      </a:endParaRPr>
                    </a:p>
                  </a:txBody>
                  <a:tcPr marL="68580" marR="68580" marT="0" marB="0" anchor="ctr">
                    <a:solidFill>
                      <a:schemeClr val="tx2"/>
                    </a:solidFill>
                  </a:tcPr>
                </a:tc>
                <a:tc>
                  <a:txBody>
                    <a:bodyPr/>
                    <a:lstStyle/>
                    <a:p>
                      <a:pPr marL="0" marR="0" algn="ctr">
                        <a:lnSpc>
                          <a:spcPct val="107000"/>
                        </a:lnSpc>
                        <a:spcBef>
                          <a:spcPts val="0"/>
                        </a:spcBef>
                        <a:spcAft>
                          <a:spcPts val="0"/>
                        </a:spcAft>
                      </a:pPr>
                      <a:r>
                        <a:rPr lang="en-US" sz="1200">
                          <a:effectLst/>
                          <a:latin typeface="Arial"/>
                        </a:rPr>
                        <a:t>MONTHLY FEE</a:t>
                      </a:r>
                      <a:endParaRPr lang="en-US" sz="1200">
                        <a:effectLst/>
                        <a:latin typeface="Arial"/>
                        <a:ea typeface="Calibri" panose="020F0502020204030204" pitchFamily="34" charset="0"/>
                        <a:cs typeface="Arial"/>
                      </a:endParaRPr>
                    </a:p>
                  </a:txBody>
                  <a:tcPr marL="68580" marR="68580" marT="0" marB="0" anchor="ctr">
                    <a:solidFill>
                      <a:schemeClr val="tx2"/>
                    </a:solidFill>
                  </a:tcPr>
                </a:tc>
                <a:tc>
                  <a:txBody>
                    <a:bodyPr/>
                    <a:lstStyle/>
                    <a:p>
                      <a:pPr marL="0" marR="0" algn="ctr">
                        <a:lnSpc>
                          <a:spcPct val="107000"/>
                        </a:lnSpc>
                        <a:spcBef>
                          <a:spcPts val="0"/>
                        </a:spcBef>
                        <a:spcAft>
                          <a:spcPts val="0"/>
                        </a:spcAft>
                      </a:pPr>
                      <a:r>
                        <a:rPr lang="en-US" sz="1200">
                          <a:effectLst/>
                          <a:latin typeface="Arial"/>
                        </a:rPr>
                        <a:t>NO. OF MONTHS</a:t>
                      </a:r>
                      <a:endParaRPr lang="en-US" sz="1200">
                        <a:effectLst/>
                        <a:latin typeface="Arial"/>
                        <a:ea typeface="Calibri" panose="020F0502020204030204" pitchFamily="34" charset="0"/>
                        <a:cs typeface="Arial"/>
                      </a:endParaRPr>
                    </a:p>
                  </a:txBody>
                  <a:tcPr marL="68580" marR="68580" marT="0" marB="0" anchor="ctr">
                    <a:solidFill>
                      <a:schemeClr val="tx2"/>
                    </a:solidFill>
                  </a:tcPr>
                </a:tc>
                <a:tc>
                  <a:txBody>
                    <a:bodyPr/>
                    <a:lstStyle/>
                    <a:p>
                      <a:pPr marL="0" marR="0" algn="ctr">
                        <a:lnSpc>
                          <a:spcPct val="107000"/>
                        </a:lnSpc>
                        <a:spcBef>
                          <a:spcPts val="0"/>
                        </a:spcBef>
                        <a:spcAft>
                          <a:spcPts val="0"/>
                        </a:spcAft>
                      </a:pPr>
                      <a:r>
                        <a:rPr lang="en-US" sz="1200">
                          <a:effectLst/>
                          <a:latin typeface="Arial"/>
                        </a:rPr>
                        <a:t>TOTAL</a:t>
                      </a:r>
                      <a:endParaRPr lang="en-US" sz="1200">
                        <a:effectLst/>
                        <a:latin typeface="Arial"/>
                        <a:ea typeface="Calibri" panose="020F0502020204030204" pitchFamily="34" charset="0"/>
                        <a:cs typeface="Arial"/>
                      </a:endParaRPr>
                    </a:p>
                  </a:txBody>
                  <a:tcPr marL="68580" marR="68580" marT="0" marB="0" anchor="ctr">
                    <a:solidFill>
                      <a:schemeClr val="tx2"/>
                    </a:solidFill>
                  </a:tcPr>
                </a:tc>
                <a:extLst>
                  <a:ext uri="{0D108BD9-81ED-4DB2-BD59-A6C34878D82A}">
                    <a16:rowId xmlns:a16="http://schemas.microsoft.com/office/drawing/2014/main" val="1542102272"/>
                  </a:ext>
                </a:extLst>
              </a:tr>
              <a:tr h="763525">
                <a:tc>
                  <a:txBody>
                    <a:bodyPr/>
                    <a:lstStyle/>
                    <a:p>
                      <a:pPr marL="0" marR="0" algn="ctr">
                        <a:lnSpc>
                          <a:spcPct val="107000"/>
                        </a:lnSpc>
                        <a:spcBef>
                          <a:spcPts val="0"/>
                        </a:spcBef>
                        <a:spcAft>
                          <a:spcPts val="0"/>
                        </a:spcAft>
                      </a:pPr>
                      <a:r>
                        <a:rPr lang="en-US" sz="1200">
                          <a:solidFill>
                            <a:srgbClr val="000000"/>
                          </a:solidFill>
                          <a:effectLst/>
                          <a:latin typeface="Arial"/>
                        </a:rPr>
                        <a:t>Office 365 Business</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tc>
                  <a:txBody>
                    <a:bodyPr/>
                    <a:lstStyle/>
                    <a:p>
                      <a:pPr marL="0" marR="0" algn="ctr">
                        <a:lnSpc>
                          <a:spcPct val="107000"/>
                        </a:lnSpc>
                        <a:spcBef>
                          <a:spcPts val="0"/>
                        </a:spcBef>
                        <a:spcAft>
                          <a:spcPts val="0"/>
                        </a:spcAft>
                      </a:pPr>
                      <a:r>
                        <a:rPr lang="en-US" sz="1200">
                          <a:solidFill>
                            <a:srgbClr val="000000"/>
                          </a:solidFill>
                          <a:effectLst/>
                          <a:latin typeface="Arial"/>
                        </a:rPr>
                        <a:t>₱  517.77</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tc>
                  <a:txBody>
                    <a:bodyPr/>
                    <a:lstStyle/>
                    <a:p>
                      <a:pPr marL="0" marR="0" algn="ctr">
                        <a:lnSpc>
                          <a:spcPct val="107000"/>
                        </a:lnSpc>
                        <a:spcBef>
                          <a:spcPts val="0"/>
                        </a:spcBef>
                        <a:spcAft>
                          <a:spcPts val="0"/>
                        </a:spcAft>
                      </a:pPr>
                      <a:r>
                        <a:rPr lang="en-US" sz="1200">
                          <a:solidFill>
                            <a:srgbClr val="000000"/>
                          </a:solidFill>
                          <a:effectLst/>
                          <a:latin typeface="Arial"/>
                        </a:rPr>
                        <a:t>3</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tc>
                  <a:txBody>
                    <a:bodyPr/>
                    <a:lstStyle/>
                    <a:p>
                      <a:pPr marL="0" marR="0" algn="r">
                        <a:lnSpc>
                          <a:spcPct val="107000"/>
                        </a:lnSpc>
                        <a:spcBef>
                          <a:spcPts val="0"/>
                        </a:spcBef>
                        <a:spcAft>
                          <a:spcPts val="0"/>
                        </a:spcAft>
                      </a:pPr>
                      <a:r>
                        <a:rPr lang="en-US" sz="1200">
                          <a:solidFill>
                            <a:srgbClr val="000000"/>
                          </a:solidFill>
                          <a:effectLst/>
                          <a:latin typeface="Arial"/>
                        </a:rPr>
                        <a:t>₱    1,553.31</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extLst>
                  <a:ext uri="{0D108BD9-81ED-4DB2-BD59-A6C34878D82A}">
                    <a16:rowId xmlns:a16="http://schemas.microsoft.com/office/drawing/2014/main" val="1563173694"/>
                  </a:ext>
                </a:extLst>
              </a:tr>
              <a:tr h="661722">
                <a:tc gridSpan="3">
                  <a:txBody>
                    <a:bodyPr/>
                    <a:lstStyle/>
                    <a:p>
                      <a:pPr marL="0" marR="0" algn="r">
                        <a:lnSpc>
                          <a:spcPct val="107000"/>
                        </a:lnSpc>
                        <a:spcBef>
                          <a:spcPts val="0"/>
                        </a:spcBef>
                        <a:spcAft>
                          <a:spcPts val="0"/>
                        </a:spcAft>
                      </a:pPr>
                      <a:r>
                        <a:rPr lang="en-US" sz="1200" dirty="0">
                          <a:solidFill>
                            <a:srgbClr val="000000"/>
                          </a:solidFill>
                          <a:effectLst/>
                          <a:latin typeface="Arial"/>
                        </a:rPr>
                        <a:t>DOCUMENTATION TOTAL</a:t>
                      </a:r>
                      <a:endParaRPr lang="en-US" sz="1200" dirty="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tc hMerge="1">
                  <a:txBody>
                    <a:bodyPr/>
                    <a:lstStyle/>
                    <a:p>
                      <a:endParaRPr lang="en-US"/>
                    </a:p>
                  </a:txBody>
                  <a:tcPr/>
                </a:tc>
                <a:tc hMerge="1">
                  <a:txBody>
                    <a:bodyPr/>
                    <a:lstStyle/>
                    <a:p>
                      <a:endParaRPr lang="en-US"/>
                    </a:p>
                  </a:txBody>
                  <a:tcPr/>
                </a:tc>
                <a:tc>
                  <a:txBody>
                    <a:bodyPr/>
                    <a:lstStyle/>
                    <a:p>
                      <a:pPr marL="0" marR="0" algn="r">
                        <a:lnSpc>
                          <a:spcPct val="107000"/>
                        </a:lnSpc>
                        <a:spcBef>
                          <a:spcPts val="0"/>
                        </a:spcBef>
                        <a:spcAft>
                          <a:spcPts val="0"/>
                        </a:spcAft>
                      </a:pPr>
                      <a:r>
                        <a:rPr lang="en-US" sz="1200" dirty="0">
                          <a:solidFill>
                            <a:srgbClr val="000000"/>
                          </a:solidFill>
                          <a:effectLst/>
                          <a:latin typeface="Arial"/>
                        </a:rPr>
                        <a:t>₱    1,553.31</a:t>
                      </a:r>
                      <a:endParaRPr lang="en-US" sz="1200" dirty="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extLst>
                  <a:ext uri="{0D108BD9-81ED-4DB2-BD59-A6C34878D82A}">
                    <a16:rowId xmlns:a16="http://schemas.microsoft.com/office/drawing/2014/main" val="3589014840"/>
                  </a:ext>
                </a:extLst>
              </a:tr>
            </a:tbl>
          </a:graphicData>
        </a:graphic>
      </p:graphicFrame>
    </p:spTree>
    <p:extLst>
      <p:ext uri="{BB962C8B-B14F-4D97-AF65-F5344CB8AC3E}">
        <p14:creationId xmlns:p14="http://schemas.microsoft.com/office/powerpoint/2010/main" val="4010022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173432"/>
            <a:ext cx="7003085" cy="572644"/>
          </a:xfrm>
        </p:spPr>
        <p:txBody>
          <a:bodyPr>
            <a:noAutofit/>
          </a:bodyPr>
          <a:lstStyle/>
          <a:p>
            <a:r>
              <a:rPr lang="en-US" sz="3500"/>
              <a:t>Budget Plan – Software Development</a:t>
            </a:r>
          </a:p>
        </p:txBody>
      </p:sp>
      <p:pic>
        <p:nvPicPr>
          <p:cNvPr id="6" name="Picture 2" descr="Image result for NDRRMC logo">
            <a:extLst>
              <a:ext uri="{FF2B5EF4-FFF2-40B4-BE49-F238E27FC236}">
                <a16:creationId xmlns:a16="http://schemas.microsoft.com/office/drawing/2014/main" id="{96A17C71-22B3-4C50-B91D-D020A5BB89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5280" y="4241112"/>
            <a:ext cx="2105313" cy="8333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FAB77DDD-0717-4904-BEC4-15E0F10D2011}"/>
              </a:ext>
            </a:extLst>
          </p:cNvPr>
          <p:cNvSpPr>
            <a:spLocks noChangeArrowheads="1"/>
          </p:cNvSpPr>
          <p:nvPr/>
        </p:nvSpPr>
        <p:spPr bwMode="auto">
          <a:xfrm>
            <a:off x="7151290" y="1097191"/>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58C30B2F-82AF-41F2-BF4D-4D3AED31C7A0}"/>
              </a:ext>
            </a:extLst>
          </p:cNvPr>
          <p:cNvGraphicFramePr>
            <a:graphicFrameLocks noGrp="1"/>
          </p:cNvGraphicFramePr>
          <p:nvPr>
            <p:extLst>
              <p:ext uri="{D42A27DB-BD31-4B8C-83A1-F6EECF244321}">
                <p14:modId xmlns:p14="http://schemas.microsoft.com/office/powerpoint/2010/main" val="1096746900"/>
              </p:ext>
            </p:extLst>
          </p:nvPr>
        </p:nvGraphicFramePr>
        <p:xfrm>
          <a:off x="2892245" y="1044700"/>
          <a:ext cx="5802789" cy="2748690"/>
        </p:xfrm>
        <a:graphic>
          <a:graphicData uri="http://schemas.openxmlformats.org/drawingml/2006/table">
            <a:tbl>
              <a:tblPr firstRow="1" firstCol="1" bandRow="1">
                <a:tableStyleId>{5C22544A-7EE6-4342-B048-85BDC9FD1C3A}</a:tableStyleId>
              </a:tblPr>
              <a:tblGrid>
                <a:gridCol w="1934263">
                  <a:extLst>
                    <a:ext uri="{9D8B030D-6E8A-4147-A177-3AD203B41FA5}">
                      <a16:colId xmlns:a16="http://schemas.microsoft.com/office/drawing/2014/main" val="240836845"/>
                    </a:ext>
                  </a:extLst>
                </a:gridCol>
                <a:gridCol w="1934263">
                  <a:extLst>
                    <a:ext uri="{9D8B030D-6E8A-4147-A177-3AD203B41FA5}">
                      <a16:colId xmlns:a16="http://schemas.microsoft.com/office/drawing/2014/main" val="2397736346"/>
                    </a:ext>
                  </a:extLst>
                </a:gridCol>
                <a:gridCol w="1934263">
                  <a:extLst>
                    <a:ext uri="{9D8B030D-6E8A-4147-A177-3AD203B41FA5}">
                      <a16:colId xmlns:a16="http://schemas.microsoft.com/office/drawing/2014/main" val="2579662374"/>
                    </a:ext>
                  </a:extLst>
                </a:gridCol>
              </a:tblGrid>
              <a:tr h="549738">
                <a:tc>
                  <a:txBody>
                    <a:bodyPr/>
                    <a:lstStyle/>
                    <a:p>
                      <a:pPr marL="0" marR="0" algn="ctr">
                        <a:lnSpc>
                          <a:spcPct val="107000"/>
                        </a:lnSpc>
                        <a:spcBef>
                          <a:spcPts val="0"/>
                        </a:spcBef>
                        <a:spcAft>
                          <a:spcPts val="0"/>
                        </a:spcAft>
                      </a:pPr>
                      <a:r>
                        <a:rPr lang="en-US" sz="1200">
                          <a:effectLst/>
                          <a:latin typeface="Arial"/>
                        </a:rPr>
                        <a:t>TOOL</a:t>
                      </a:r>
                      <a:endParaRPr lang="en-US" sz="1200">
                        <a:effectLst/>
                        <a:latin typeface="Arial"/>
                        <a:ea typeface="Calibri" panose="020F0502020204030204" pitchFamily="34" charset="0"/>
                        <a:cs typeface="Arial"/>
                      </a:endParaRPr>
                    </a:p>
                  </a:txBody>
                  <a:tcPr marL="68580" marR="68580" marT="0" marB="0" anchor="ctr">
                    <a:solidFill>
                      <a:schemeClr val="tx2"/>
                    </a:solidFill>
                  </a:tcPr>
                </a:tc>
                <a:tc>
                  <a:txBody>
                    <a:bodyPr/>
                    <a:lstStyle/>
                    <a:p>
                      <a:pPr marL="0" marR="0" algn="ctr">
                        <a:lnSpc>
                          <a:spcPct val="107000"/>
                        </a:lnSpc>
                        <a:spcBef>
                          <a:spcPts val="0"/>
                        </a:spcBef>
                        <a:spcAft>
                          <a:spcPts val="0"/>
                        </a:spcAft>
                      </a:pPr>
                      <a:r>
                        <a:rPr lang="en-US" sz="1200">
                          <a:effectLst/>
                          <a:latin typeface="Arial"/>
                        </a:rPr>
                        <a:t>SOFTWARE PRICE</a:t>
                      </a:r>
                      <a:endParaRPr lang="en-US" sz="1200">
                        <a:effectLst/>
                        <a:latin typeface="Arial"/>
                        <a:ea typeface="Calibri" panose="020F0502020204030204" pitchFamily="34" charset="0"/>
                        <a:cs typeface="Arial"/>
                      </a:endParaRPr>
                    </a:p>
                  </a:txBody>
                  <a:tcPr marL="68580" marR="68580" marT="0" marB="0" anchor="ctr">
                    <a:solidFill>
                      <a:schemeClr val="tx2"/>
                    </a:solidFill>
                  </a:tcPr>
                </a:tc>
                <a:tc>
                  <a:txBody>
                    <a:bodyPr/>
                    <a:lstStyle/>
                    <a:p>
                      <a:pPr marL="0" marR="0" algn="ctr">
                        <a:lnSpc>
                          <a:spcPct val="107000"/>
                        </a:lnSpc>
                        <a:spcBef>
                          <a:spcPts val="0"/>
                        </a:spcBef>
                        <a:spcAft>
                          <a:spcPts val="0"/>
                        </a:spcAft>
                      </a:pPr>
                      <a:r>
                        <a:rPr lang="en-US" sz="1200">
                          <a:effectLst/>
                          <a:latin typeface="Arial"/>
                        </a:rPr>
                        <a:t>TOTAL</a:t>
                      </a:r>
                      <a:endParaRPr lang="en-US" sz="1200">
                        <a:effectLst/>
                        <a:latin typeface="Arial"/>
                        <a:ea typeface="Calibri" panose="020F0502020204030204" pitchFamily="34" charset="0"/>
                        <a:cs typeface="Arial"/>
                      </a:endParaRPr>
                    </a:p>
                  </a:txBody>
                  <a:tcPr marL="68580" marR="68580" marT="0" marB="0" anchor="ctr">
                    <a:solidFill>
                      <a:schemeClr val="tx2"/>
                    </a:solidFill>
                  </a:tcPr>
                </a:tc>
                <a:extLst>
                  <a:ext uri="{0D108BD9-81ED-4DB2-BD59-A6C34878D82A}">
                    <a16:rowId xmlns:a16="http://schemas.microsoft.com/office/drawing/2014/main" val="911877447"/>
                  </a:ext>
                </a:extLst>
              </a:tr>
              <a:tr h="549738">
                <a:tc>
                  <a:txBody>
                    <a:bodyPr/>
                    <a:lstStyle/>
                    <a:p>
                      <a:pPr marL="0" marR="0" algn="ctr">
                        <a:lnSpc>
                          <a:spcPct val="107000"/>
                        </a:lnSpc>
                        <a:spcBef>
                          <a:spcPts val="0"/>
                        </a:spcBef>
                        <a:spcAft>
                          <a:spcPts val="0"/>
                        </a:spcAft>
                      </a:pPr>
                      <a:r>
                        <a:rPr lang="en-US" sz="1200">
                          <a:solidFill>
                            <a:srgbClr val="000000"/>
                          </a:solidFill>
                          <a:effectLst/>
                          <a:latin typeface="Arial"/>
                        </a:rPr>
                        <a:t>MobaXterm</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tc>
                  <a:txBody>
                    <a:bodyPr/>
                    <a:lstStyle/>
                    <a:p>
                      <a:pPr marL="0" marR="0" algn="ctr">
                        <a:lnSpc>
                          <a:spcPct val="107000"/>
                        </a:lnSpc>
                        <a:spcBef>
                          <a:spcPts val="0"/>
                        </a:spcBef>
                        <a:spcAft>
                          <a:spcPts val="0"/>
                        </a:spcAft>
                      </a:pPr>
                      <a:r>
                        <a:rPr lang="en-US" sz="1200">
                          <a:solidFill>
                            <a:srgbClr val="000000"/>
                          </a:solidFill>
                          <a:effectLst/>
                          <a:latin typeface="Arial"/>
                        </a:rPr>
                        <a:t>₱   3,609.08</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tc>
                  <a:txBody>
                    <a:bodyPr/>
                    <a:lstStyle/>
                    <a:p>
                      <a:pPr marL="0" marR="0" algn="r">
                        <a:lnSpc>
                          <a:spcPct val="107000"/>
                        </a:lnSpc>
                        <a:spcBef>
                          <a:spcPts val="0"/>
                        </a:spcBef>
                        <a:spcAft>
                          <a:spcPts val="0"/>
                        </a:spcAft>
                      </a:pPr>
                      <a:r>
                        <a:rPr lang="en-US" sz="1200">
                          <a:solidFill>
                            <a:srgbClr val="000000"/>
                          </a:solidFill>
                          <a:effectLst/>
                          <a:latin typeface="Arial"/>
                        </a:rPr>
                        <a:t>₱     3,609.08</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extLst>
                  <a:ext uri="{0D108BD9-81ED-4DB2-BD59-A6C34878D82A}">
                    <a16:rowId xmlns:a16="http://schemas.microsoft.com/office/drawing/2014/main" val="1570349657"/>
                  </a:ext>
                </a:extLst>
              </a:tr>
              <a:tr h="549738">
                <a:tc>
                  <a:txBody>
                    <a:bodyPr/>
                    <a:lstStyle/>
                    <a:p>
                      <a:pPr marL="0" marR="0" algn="ctr">
                        <a:lnSpc>
                          <a:spcPct val="107000"/>
                        </a:lnSpc>
                        <a:spcBef>
                          <a:spcPts val="0"/>
                        </a:spcBef>
                        <a:spcAft>
                          <a:spcPts val="0"/>
                        </a:spcAft>
                      </a:pPr>
                      <a:r>
                        <a:rPr lang="en-US" sz="1200">
                          <a:solidFill>
                            <a:srgbClr val="000000"/>
                          </a:solidFill>
                          <a:effectLst/>
                          <a:latin typeface="Arial"/>
                        </a:rPr>
                        <a:t>Sublime Text</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tc>
                  <a:txBody>
                    <a:bodyPr/>
                    <a:lstStyle/>
                    <a:p>
                      <a:pPr marL="0" marR="0" algn="ctr">
                        <a:lnSpc>
                          <a:spcPct val="107000"/>
                        </a:lnSpc>
                        <a:spcBef>
                          <a:spcPts val="0"/>
                        </a:spcBef>
                        <a:spcAft>
                          <a:spcPts val="0"/>
                        </a:spcAft>
                      </a:pPr>
                      <a:r>
                        <a:rPr lang="en-US" sz="1200">
                          <a:solidFill>
                            <a:srgbClr val="000000"/>
                          </a:solidFill>
                          <a:effectLst/>
                          <a:latin typeface="Arial"/>
                        </a:rPr>
                        <a:t>₱   4,166.67</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tc>
                  <a:txBody>
                    <a:bodyPr/>
                    <a:lstStyle/>
                    <a:p>
                      <a:pPr marL="0" marR="0" algn="r">
                        <a:lnSpc>
                          <a:spcPct val="107000"/>
                        </a:lnSpc>
                        <a:spcBef>
                          <a:spcPts val="0"/>
                        </a:spcBef>
                        <a:spcAft>
                          <a:spcPts val="0"/>
                        </a:spcAft>
                      </a:pPr>
                      <a:r>
                        <a:rPr lang="en-US" sz="1200">
                          <a:solidFill>
                            <a:srgbClr val="000000"/>
                          </a:solidFill>
                          <a:effectLst/>
                          <a:latin typeface="Arial"/>
                        </a:rPr>
                        <a:t>₱     4,166.6 7</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extLst>
                  <a:ext uri="{0D108BD9-81ED-4DB2-BD59-A6C34878D82A}">
                    <a16:rowId xmlns:a16="http://schemas.microsoft.com/office/drawing/2014/main" val="1232006231"/>
                  </a:ext>
                </a:extLst>
              </a:tr>
              <a:tr h="549738">
                <a:tc>
                  <a:txBody>
                    <a:bodyPr/>
                    <a:lstStyle/>
                    <a:p>
                      <a:pPr marL="0" marR="0" algn="ctr">
                        <a:lnSpc>
                          <a:spcPct val="107000"/>
                        </a:lnSpc>
                        <a:spcBef>
                          <a:spcPts val="0"/>
                        </a:spcBef>
                        <a:spcAft>
                          <a:spcPts val="0"/>
                        </a:spcAft>
                      </a:pPr>
                      <a:r>
                        <a:rPr lang="en-US" sz="1200">
                          <a:solidFill>
                            <a:srgbClr val="000000"/>
                          </a:solidFill>
                          <a:effectLst/>
                          <a:latin typeface="Arial"/>
                        </a:rPr>
                        <a:t>Amazon Web Services </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tc>
                  <a:txBody>
                    <a:bodyPr/>
                    <a:lstStyle/>
                    <a:p>
                      <a:pPr marL="0" marR="0" algn="ctr">
                        <a:lnSpc>
                          <a:spcPct val="107000"/>
                        </a:lnSpc>
                        <a:spcBef>
                          <a:spcPts val="0"/>
                        </a:spcBef>
                        <a:spcAft>
                          <a:spcPts val="0"/>
                        </a:spcAft>
                      </a:pPr>
                      <a:r>
                        <a:rPr lang="en-US" sz="1200">
                          <a:solidFill>
                            <a:srgbClr val="000000"/>
                          </a:solidFill>
                          <a:effectLst/>
                          <a:latin typeface="Arial"/>
                        </a:rPr>
                        <a:t>₱   6,500.00</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tc>
                  <a:txBody>
                    <a:bodyPr/>
                    <a:lstStyle/>
                    <a:p>
                      <a:pPr marL="0" marR="0" algn="r">
                        <a:lnSpc>
                          <a:spcPct val="107000"/>
                        </a:lnSpc>
                        <a:spcBef>
                          <a:spcPts val="0"/>
                        </a:spcBef>
                        <a:spcAft>
                          <a:spcPts val="0"/>
                        </a:spcAft>
                      </a:pPr>
                      <a:r>
                        <a:rPr lang="en-US" sz="1200">
                          <a:solidFill>
                            <a:srgbClr val="000000"/>
                          </a:solidFill>
                          <a:effectLst/>
                          <a:latin typeface="Arial"/>
                        </a:rPr>
                        <a:t>₱     6,500.00</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extLst>
                  <a:ext uri="{0D108BD9-81ED-4DB2-BD59-A6C34878D82A}">
                    <a16:rowId xmlns:a16="http://schemas.microsoft.com/office/drawing/2014/main" val="1993319096"/>
                  </a:ext>
                </a:extLst>
              </a:tr>
              <a:tr h="549738">
                <a:tc gridSpan="2">
                  <a:txBody>
                    <a:bodyPr/>
                    <a:lstStyle/>
                    <a:p>
                      <a:pPr marL="0" marR="0" algn="r">
                        <a:lnSpc>
                          <a:spcPct val="107000"/>
                        </a:lnSpc>
                        <a:spcBef>
                          <a:spcPts val="0"/>
                        </a:spcBef>
                        <a:spcAft>
                          <a:spcPts val="0"/>
                        </a:spcAft>
                      </a:pPr>
                      <a:r>
                        <a:rPr lang="en-US" sz="1200">
                          <a:solidFill>
                            <a:srgbClr val="000000"/>
                          </a:solidFill>
                          <a:effectLst/>
                          <a:latin typeface="Arial"/>
                        </a:rPr>
                        <a:t>SOFTWARE DEVELOPMENT TOTAL</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tc hMerge="1">
                  <a:txBody>
                    <a:bodyPr/>
                    <a:lstStyle/>
                    <a:p>
                      <a:endParaRPr lang="en-US"/>
                    </a:p>
                  </a:txBody>
                  <a:tcPr/>
                </a:tc>
                <a:tc>
                  <a:txBody>
                    <a:bodyPr/>
                    <a:lstStyle/>
                    <a:p>
                      <a:pPr marL="0" marR="0" algn="r">
                        <a:lnSpc>
                          <a:spcPct val="107000"/>
                        </a:lnSpc>
                        <a:spcBef>
                          <a:spcPts val="0"/>
                        </a:spcBef>
                        <a:spcAft>
                          <a:spcPts val="0"/>
                        </a:spcAft>
                      </a:pPr>
                      <a:r>
                        <a:rPr lang="en-US" sz="1200">
                          <a:solidFill>
                            <a:srgbClr val="000000"/>
                          </a:solidFill>
                          <a:effectLst/>
                          <a:latin typeface="Arial"/>
                        </a:rPr>
                        <a:t>₱   14,275.75</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extLst>
                  <a:ext uri="{0D108BD9-81ED-4DB2-BD59-A6C34878D82A}">
                    <a16:rowId xmlns:a16="http://schemas.microsoft.com/office/drawing/2014/main" val="4235889513"/>
                  </a:ext>
                </a:extLst>
              </a:tr>
            </a:tbl>
          </a:graphicData>
        </a:graphic>
      </p:graphicFrame>
    </p:spTree>
    <p:extLst>
      <p:ext uri="{BB962C8B-B14F-4D97-AF65-F5344CB8AC3E}">
        <p14:creationId xmlns:p14="http://schemas.microsoft.com/office/powerpoint/2010/main" val="157386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173432"/>
            <a:ext cx="7003085" cy="572644"/>
          </a:xfrm>
        </p:spPr>
        <p:txBody>
          <a:bodyPr>
            <a:noAutofit/>
          </a:bodyPr>
          <a:lstStyle/>
          <a:p>
            <a:r>
              <a:rPr lang="en-US" sz="3500"/>
              <a:t>Budget Plan – Hardware</a:t>
            </a:r>
          </a:p>
        </p:txBody>
      </p:sp>
      <p:pic>
        <p:nvPicPr>
          <p:cNvPr id="6" name="Picture 2" descr="Image result for NDRRMC logo">
            <a:extLst>
              <a:ext uri="{FF2B5EF4-FFF2-40B4-BE49-F238E27FC236}">
                <a16:creationId xmlns:a16="http://schemas.microsoft.com/office/drawing/2014/main" id="{96A17C71-22B3-4C50-B91D-D020A5BB89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5280" y="4241112"/>
            <a:ext cx="2105313" cy="8333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FAB77DDD-0717-4904-BEC4-15E0F10D2011}"/>
              </a:ext>
            </a:extLst>
          </p:cNvPr>
          <p:cNvSpPr>
            <a:spLocks noChangeArrowheads="1"/>
          </p:cNvSpPr>
          <p:nvPr/>
        </p:nvSpPr>
        <p:spPr bwMode="auto">
          <a:xfrm>
            <a:off x="7151290" y="1097191"/>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CB6161AC-C65A-4940-A0A5-09AC962E6F65}"/>
              </a:ext>
            </a:extLst>
          </p:cNvPr>
          <p:cNvGraphicFramePr>
            <a:graphicFrameLocks noGrp="1"/>
          </p:cNvGraphicFramePr>
          <p:nvPr>
            <p:extLst>
              <p:ext uri="{D42A27DB-BD31-4B8C-83A1-F6EECF244321}">
                <p14:modId xmlns:p14="http://schemas.microsoft.com/office/powerpoint/2010/main" val="3980103401"/>
              </p:ext>
            </p:extLst>
          </p:nvPr>
        </p:nvGraphicFramePr>
        <p:xfrm>
          <a:off x="3110629" y="1276530"/>
          <a:ext cx="5344676" cy="2307815"/>
        </p:xfrm>
        <a:graphic>
          <a:graphicData uri="http://schemas.openxmlformats.org/drawingml/2006/table">
            <a:tbl>
              <a:tblPr firstRow="1" firstCol="1" bandRow="1">
                <a:tableStyleId>{5C22544A-7EE6-4342-B048-85BDC9FD1C3A}</a:tableStyleId>
              </a:tblPr>
              <a:tblGrid>
                <a:gridCol w="1336169">
                  <a:extLst>
                    <a:ext uri="{9D8B030D-6E8A-4147-A177-3AD203B41FA5}">
                      <a16:colId xmlns:a16="http://schemas.microsoft.com/office/drawing/2014/main" val="2242867509"/>
                    </a:ext>
                  </a:extLst>
                </a:gridCol>
                <a:gridCol w="1336169">
                  <a:extLst>
                    <a:ext uri="{9D8B030D-6E8A-4147-A177-3AD203B41FA5}">
                      <a16:colId xmlns:a16="http://schemas.microsoft.com/office/drawing/2014/main" val="2727761502"/>
                    </a:ext>
                  </a:extLst>
                </a:gridCol>
                <a:gridCol w="1336169">
                  <a:extLst>
                    <a:ext uri="{9D8B030D-6E8A-4147-A177-3AD203B41FA5}">
                      <a16:colId xmlns:a16="http://schemas.microsoft.com/office/drawing/2014/main" val="3625424689"/>
                    </a:ext>
                  </a:extLst>
                </a:gridCol>
                <a:gridCol w="1336169">
                  <a:extLst>
                    <a:ext uri="{9D8B030D-6E8A-4147-A177-3AD203B41FA5}">
                      <a16:colId xmlns:a16="http://schemas.microsoft.com/office/drawing/2014/main" val="2904612953"/>
                    </a:ext>
                  </a:extLst>
                </a:gridCol>
              </a:tblGrid>
              <a:tr h="743290">
                <a:tc>
                  <a:txBody>
                    <a:bodyPr/>
                    <a:lstStyle/>
                    <a:p>
                      <a:pPr marL="0" marR="0" algn="ctr">
                        <a:lnSpc>
                          <a:spcPct val="107000"/>
                        </a:lnSpc>
                        <a:spcBef>
                          <a:spcPts val="0"/>
                        </a:spcBef>
                        <a:spcAft>
                          <a:spcPts val="0"/>
                        </a:spcAft>
                      </a:pPr>
                      <a:r>
                        <a:rPr lang="en-US" sz="1200">
                          <a:effectLst/>
                          <a:latin typeface="Arial"/>
                        </a:rPr>
                        <a:t>TOOL</a:t>
                      </a:r>
                      <a:endParaRPr lang="en-US" sz="1200">
                        <a:effectLst/>
                        <a:latin typeface="Arial"/>
                        <a:ea typeface="Calibri" panose="020F0502020204030204" pitchFamily="34" charset="0"/>
                        <a:cs typeface="Arial"/>
                      </a:endParaRPr>
                    </a:p>
                  </a:txBody>
                  <a:tcPr marL="68580" marR="68580" marT="0" marB="0" anchor="ctr">
                    <a:solidFill>
                      <a:schemeClr val="tx2"/>
                    </a:solidFill>
                  </a:tcPr>
                </a:tc>
                <a:tc>
                  <a:txBody>
                    <a:bodyPr/>
                    <a:lstStyle/>
                    <a:p>
                      <a:pPr marL="0" marR="0" algn="ctr">
                        <a:lnSpc>
                          <a:spcPct val="107000"/>
                        </a:lnSpc>
                        <a:spcBef>
                          <a:spcPts val="0"/>
                        </a:spcBef>
                        <a:spcAft>
                          <a:spcPts val="0"/>
                        </a:spcAft>
                      </a:pPr>
                      <a:r>
                        <a:rPr lang="en-US" sz="1200">
                          <a:effectLst/>
                          <a:latin typeface="Arial"/>
                        </a:rPr>
                        <a:t>UNIT PRICE</a:t>
                      </a:r>
                      <a:endParaRPr lang="en-US" sz="1200">
                        <a:effectLst/>
                        <a:latin typeface="Arial"/>
                        <a:ea typeface="Calibri" panose="020F0502020204030204" pitchFamily="34" charset="0"/>
                        <a:cs typeface="Arial"/>
                      </a:endParaRPr>
                    </a:p>
                  </a:txBody>
                  <a:tcPr marL="68580" marR="68580" marT="0" marB="0" anchor="ctr">
                    <a:solidFill>
                      <a:schemeClr val="tx2"/>
                    </a:solidFill>
                  </a:tcPr>
                </a:tc>
                <a:tc>
                  <a:txBody>
                    <a:bodyPr/>
                    <a:lstStyle/>
                    <a:p>
                      <a:pPr marL="0" marR="0" algn="ctr">
                        <a:lnSpc>
                          <a:spcPct val="107000"/>
                        </a:lnSpc>
                        <a:spcBef>
                          <a:spcPts val="0"/>
                        </a:spcBef>
                        <a:spcAft>
                          <a:spcPts val="0"/>
                        </a:spcAft>
                      </a:pPr>
                      <a:r>
                        <a:rPr lang="en-US" sz="1200">
                          <a:effectLst/>
                          <a:latin typeface="Arial"/>
                        </a:rPr>
                        <a:t>QUANTITY</a:t>
                      </a:r>
                      <a:endParaRPr lang="en-US" sz="1200">
                        <a:effectLst/>
                        <a:latin typeface="Arial"/>
                        <a:ea typeface="Calibri" panose="020F0502020204030204" pitchFamily="34" charset="0"/>
                        <a:cs typeface="Arial"/>
                      </a:endParaRPr>
                    </a:p>
                  </a:txBody>
                  <a:tcPr marL="68580" marR="68580" marT="0" marB="0" anchor="ctr">
                    <a:solidFill>
                      <a:schemeClr val="tx2"/>
                    </a:solidFill>
                  </a:tcPr>
                </a:tc>
                <a:tc>
                  <a:txBody>
                    <a:bodyPr/>
                    <a:lstStyle/>
                    <a:p>
                      <a:pPr marL="0" marR="0" algn="ctr">
                        <a:lnSpc>
                          <a:spcPct val="107000"/>
                        </a:lnSpc>
                        <a:spcBef>
                          <a:spcPts val="0"/>
                        </a:spcBef>
                        <a:spcAft>
                          <a:spcPts val="0"/>
                        </a:spcAft>
                      </a:pPr>
                      <a:r>
                        <a:rPr lang="en-US" sz="1200">
                          <a:effectLst/>
                          <a:latin typeface="Arial"/>
                        </a:rPr>
                        <a:t>TOTAL</a:t>
                      </a:r>
                      <a:br>
                        <a:rPr lang="en-US" sz="1200">
                          <a:effectLst/>
                          <a:latin typeface="Arial"/>
                        </a:rPr>
                      </a:br>
                      <a:r>
                        <a:rPr lang="en-US" sz="1200">
                          <a:effectLst/>
                          <a:latin typeface="Arial"/>
                        </a:rPr>
                        <a:t>(UNIT PRICE * QUANTITY)</a:t>
                      </a:r>
                      <a:endParaRPr lang="en-US" sz="1200">
                        <a:effectLst/>
                        <a:latin typeface="Arial"/>
                        <a:ea typeface="Calibri" panose="020F0502020204030204" pitchFamily="34" charset="0"/>
                        <a:cs typeface="Arial"/>
                      </a:endParaRPr>
                    </a:p>
                  </a:txBody>
                  <a:tcPr marL="68580" marR="68580" marT="0" marB="0" anchor="ctr">
                    <a:solidFill>
                      <a:schemeClr val="tx2"/>
                    </a:solidFill>
                  </a:tcPr>
                </a:tc>
                <a:extLst>
                  <a:ext uri="{0D108BD9-81ED-4DB2-BD59-A6C34878D82A}">
                    <a16:rowId xmlns:a16="http://schemas.microsoft.com/office/drawing/2014/main" val="1924797265"/>
                  </a:ext>
                </a:extLst>
              </a:tr>
              <a:tr h="821235">
                <a:tc>
                  <a:txBody>
                    <a:bodyPr/>
                    <a:lstStyle/>
                    <a:p>
                      <a:pPr marL="0" marR="0" algn="ctr">
                        <a:lnSpc>
                          <a:spcPct val="107000"/>
                        </a:lnSpc>
                        <a:spcBef>
                          <a:spcPts val="0"/>
                        </a:spcBef>
                        <a:spcAft>
                          <a:spcPts val="0"/>
                        </a:spcAft>
                      </a:pPr>
                      <a:r>
                        <a:rPr lang="en-US" sz="1200">
                          <a:solidFill>
                            <a:srgbClr val="000000"/>
                          </a:solidFill>
                          <a:effectLst/>
                          <a:latin typeface="Arial"/>
                        </a:rPr>
                        <a:t>Lenovo IdeaPad 510s</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tc>
                  <a:txBody>
                    <a:bodyPr/>
                    <a:lstStyle/>
                    <a:p>
                      <a:pPr marL="0" marR="0" algn="ctr">
                        <a:lnSpc>
                          <a:spcPct val="107000"/>
                        </a:lnSpc>
                        <a:spcBef>
                          <a:spcPts val="0"/>
                        </a:spcBef>
                        <a:spcAft>
                          <a:spcPts val="0"/>
                        </a:spcAft>
                      </a:pPr>
                      <a:r>
                        <a:rPr lang="en-US" sz="1200">
                          <a:solidFill>
                            <a:srgbClr val="000000"/>
                          </a:solidFill>
                          <a:effectLst/>
                          <a:latin typeface="Arial"/>
                        </a:rPr>
                        <a:t>₱   64,995.00</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tc>
                  <a:txBody>
                    <a:bodyPr/>
                    <a:lstStyle/>
                    <a:p>
                      <a:pPr marL="0" marR="0" algn="ctr">
                        <a:lnSpc>
                          <a:spcPct val="107000"/>
                        </a:lnSpc>
                        <a:spcBef>
                          <a:spcPts val="0"/>
                        </a:spcBef>
                        <a:spcAft>
                          <a:spcPts val="0"/>
                        </a:spcAft>
                      </a:pPr>
                      <a:r>
                        <a:rPr lang="en-US" sz="1200">
                          <a:solidFill>
                            <a:srgbClr val="000000"/>
                          </a:solidFill>
                          <a:effectLst/>
                          <a:latin typeface="Arial"/>
                        </a:rPr>
                        <a:t>2</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tc>
                  <a:txBody>
                    <a:bodyPr/>
                    <a:lstStyle/>
                    <a:p>
                      <a:pPr marL="0" marR="0" algn="r">
                        <a:lnSpc>
                          <a:spcPct val="107000"/>
                        </a:lnSpc>
                        <a:spcBef>
                          <a:spcPts val="0"/>
                        </a:spcBef>
                        <a:spcAft>
                          <a:spcPts val="0"/>
                        </a:spcAft>
                      </a:pPr>
                      <a:r>
                        <a:rPr lang="en-US" sz="1200">
                          <a:solidFill>
                            <a:srgbClr val="000000"/>
                          </a:solidFill>
                          <a:effectLst/>
                          <a:latin typeface="Arial"/>
                        </a:rPr>
                        <a:t>₱   129,990.00</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extLst>
                  <a:ext uri="{0D108BD9-81ED-4DB2-BD59-A6C34878D82A}">
                    <a16:rowId xmlns:a16="http://schemas.microsoft.com/office/drawing/2014/main" val="3773397406"/>
                  </a:ext>
                </a:extLst>
              </a:tr>
              <a:tr h="743290">
                <a:tc gridSpan="3">
                  <a:txBody>
                    <a:bodyPr/>
                    <a:lstStyle/>
                    <a:p>
                      <a:pPr marL="0" marR="0" algn="r">
                        <a:lnSpc>
                          <a:spcPct val="107000"/>
                        </a:lnSpc>
                        <a:spcBef>
                          <a:spcPts val="0"/>
                        </a:spcBef>
                        <a:spcAft>
                          <a:spcPts val="0"/>
                        </a:spcAft>
                      </a:pPr>
                      <a:r>
                        <a:rPr lang="en-US" sz="1200">
                          <a:solidFill>
                            <a:srgbClr val="000000"/>
                          </a:solidFill>
                          <a:effectLst/>
                          <a:latin typeface="Arial"/>
                        </a:rPr>
                        <a:t>HARDWARE TOTAL</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tc hMerge="1">
                  <a:txBody>
                    <a:bodyPr/>
                    <a:lstStyle/>
                    <a:p>
                      <a:endParaRPr lang="en-US"/>
                    </a:p>
                  </a:txBody>
                  <a:tcPr/>
                </a:tc>
                <a:tc hMerge="1">
                  <a:txBody>
                    <a:bodyPr/>
                    <a:lstStyle/>
                    <a:p>
                      <a:endParaRPr lang="en-US"/>
                    </a:p>
                  </a:txBody>
                  <a:tcPr/>
                </a:tc>
                <a:tc>
                  <a:txBody>
                    <a:bodyPr/>
                    <a:lstStyle/>
                    <a:p>
                      <a:pPr marL="0" marR="0" algn="r">
                        <a:lnSpc>
                          <a:spcPct val="107000"/>
                        </a:lnSpc>
                        <a:spcBef>
                          <a:spcPts val="0"/>
                        </a:spcBef>
                        <a:spcAft>
                          <a:spcPts val="0"/>
                        </a:spcAft>
                      </a:pPr>
                      <a:r>
                        <a:rPr lang="en-US" sz="1200">
                          <a:solidFill>
                            <a:srgbClr val="000000"/>
                          </a:solidFill>
                          <a:effectLst/>
                          <a:latin typeface="Arial"/>
                        </a:rPr>
                        <a:t>₱   129,990.00</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extLst>
                  <a:ext uri="{0D108BD9-81ED-4DB2-BD59-A6C34878D82A}">
                    <a16:rowId xmlns:a16="http://schemas.microsoft.com/office/drawing/2014/main" val="1949141231"/>
                  </a:ext>
                </a:extLst>
              </a:tr>
            </a:tbl>
          </a:graphicData>
        </a:graphic>
      </p:graphicFrame>
    </p:spTree>
    <p:extLst>
      <p:ext uri="{BB962C8B-B14F-4D97-AF65-F5344CB8AC3E}">
        <p14:creationId xmlns:p14="http://schemas.microsoft.com/office/powerpoint/2010/main" val="906722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173432"/>
            <a:ext cx="7003085" cy="572644"/>
          </a:xfrm>
        </p:spPr>
        <p:txBody>
          <a:bodyPr>
            <a:noAutofit/>
          </a:bodyPr>
          <a:lstStyle/>
          <a:p>
            <a:r>
              <a:rPr lang="en-US" sz="3500"/>
              <a:t>Contingency Plan</a:t>
            </a:r>
          </a:p>
        </p:txBody>
      </p:sp>
      <p:pic>
        <p:nvPicPr>
          <p:cNvPr id="6" name="Picture 2" descr="Image result for NDRRMC logo">
            <a:extLst>
              <a:ext uri="{FF2B5EF4-FFF2-40B4-BE49-F238E27FC236}">
                <a16:creationId xmlns:a16="http://schemas.microsoft.com/office/drawing/2014/main" id="{96A17C71-22B3-4C50-B91D-D020A5BB89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5280" y="4241112"/>
            <a:ext cx="2105313" cy="8333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FAB77DDD-0717-4904-BEC4-15E0F10D2011}"/>
              </a:ext>
            </a:extLst>
          </p:cNvPr>
          <p:cNvSpPr>
            <a:spLocks noChangeArrowheads="1"/>
          </p:cNvSpPr>
          <p:nvPr/>
        </p:nvSpPr>
        <p:spPr bwMode="auto">
          <a:xfrm>
            <a:off x="7151290" y="1097191"/>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DB7BA4E3-6B39-4E99-9B28-09EBBDEF75BC}"/>
              </a:ext>
            </a:extLst>
          </p:cNvPr>
          <p:cNvGraphicFramePr>
            <a:graphicFrameLocks noGrp="1"/>
          </p:cNvGraphicFramePr>
          <p:nvPr>
            <p:extLst>
              <p:ext uri="{D42A27DB-BD31-4B8C-83A1-F6EECF244321}">
                <p14:modId xmlns:p14="http://schemas.microsoft.com/office/powerpoint/2010/main" val="2876627931"/>
              </p:ext>
            </p:extLst>
          </p:nvPr>
        </p:nvGraphicFramePr>
        <p:xfrm>
          <a:off x="2983872" y="2352157"/>
          <a:ext cx="5598189" cy="1322396"/>
        </p:xfrm>
        <a:graphic>
          <a:graphicData uri="http://schemas.openxmlformats.org/drawingml/2006/table">
            <a:tbl>
              <a:tblPr firstRow="1" firstCol="1" bandRow="1">
                <a:tableStyleId>{5C22544A-7EE6-4342-B048-85BDC9FD1C3A}</a:tableStyleId>
              </a:tblPr>
              <a:tblGrid>
                <a:gridCol w="1866063">
                  <a:extLst>
                    <a:ext uri="{9D8B030D-6E8A-4147-A177-3AD203B41FA5}">
                      <a16:colId xmlns:a16="http://schemas.microsoft.com/office/drawing/2014/main" val="3299645272"/>
                    </a:ext>
                  </a:extLst>
                </a:gridCol>
                <a:gridCol w="1866063">
                  <a:extLst>
                    <a:ext uri="{9D8B030D-6E8A-4147-A177-3AD203B41FA5}">
                      <a16:colId xmlns:a16="http://schemas.microsoft.com/office/drawing/2014/main" val="4288233701"/>
                    </a:ext>
                  </a:extLst>
                </a:gridCol>
                <a:gridCol w="1866063">
                  <a:extLst>
                    <a:ext uri="{9D8B030D-6E8A-4147-A177-3AD203B41FA5}">
                      <a16:colId xmlns:a16="http://schemas.microsoft.com/office/drawing/2014/main" val="3093692547"/>
                    </a:ext>
                  </a:extLst>
                </a:gridCol>
              </a:tblGrid>
              <a:tr h="612969">
                <a:tc>
                  <a:txBody>
                    <a:bodyPr/>
                    <a:lstStyle/>
                    <a:p>
                      <a:pPr marL="0" marR="0" algn="ctr">
                        <a:lnSpc>
                          <a:spcPct val="107000"/>
                        </a:lnSpc>
                        <a:spcBef>
                          <a:spcPts val="0"/>
                        </a:spcBef>
                        <a:spcAft>
                          <a:spcPts val="0"/>
                        </a:spcAft>
                      </a:pPr>
                      <a:r>
                        <a:rPr lang="en-US" sz="1200" u="none">
                          <a:effectLst/>
                          <a:latin typeface="Arial" panose="020B0604020202020204" pitchFamily="34" charset="0"/>
                          <a:cs typeface="Arial" panose="020B0604020202020204" pitchFamily="34" charset="0"/>
                        </a:rPr>
                        <a:t>TOTAL COST</a:t>
                      </a:r>
                      <a:endParaRPr lang="en-US" sz="1200" u="none">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tx2"/>
                    </a:solidFill>
                  </a:tcPr>
                </a:tc>
                <a:tc>
                  <a:txBody>
                    <a:bodyPr/>
                    <a:lstStyle/>
                    <a:p>
                      <a:pPr marL="0" marR="0" algn="ctr">
                        <a:lnSpc>
                          <a:spcPct val="107000"/>
                        </a:lnSpc>
                        <a:spcBef>
                          <a:spcPts val="0"/>
                        </a:spcBef>
                        <a:spcAft>
                          <a:spcPts val="0"/>
                        </a:spcAft>
                      </a:pPr>
                      <a:r>
                        <a:rPr lang="en-US" sz="1200" u="none">
                          <a:effectLst/>
                          <a:latin typeface="Arial" panose="020B0604020202020204" pitchFamily="34" charset="0"/>
                          <a:cs typeface="Arial" panose="020B0604020202020204" pitchFamily="34" charset="0"/>
                        </a:rPr>
                        <a:t>CONTINGENCY FUND</a:t>
                      </a:r>
                      <a:endParaRPr lang="en-US" sz="1200" u="none">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tx2"/>
                    </a:solidFill>
                  </a:tcPr>
                </a:tc>
                <a:tc>
                  <a:txBody>
                    <a:bodyPr/>
                    <a:lstStyle/>
                    <a:p>
                      <a:pPr marL="0" marR="0" algn="ctr">
                        <a:lnSpc>
                          <a:spcPct val="107000"/>
                        </a:lnSpc>
                        <a:spcBef>
                          <a:spcPts val="0"/>
                        </a:spcBef>
                        <a:spcAft>
                          <a:spcPts val="0"/>
                        </a:spcAft>
                      </a:pPr>
                      <a:r>
                        <a:rPr lang="en-US" sz="1200" u="none">
                          <a:effectLst/>
                          <a:latin typeface="Arial" panose="020B0604020202020204" pitchFamily="34" charset="0"/>
                          <a:cs typeface="Arial" panose="020B0604020202020204" pitchFamily="34" charset="0"/>
                        </a:rPr>
                        <a:t>OVERALL BUDGET</a:t>
                      </a:r>
                      <a:br>
                        <a:rPr lang="en-US" sz="1200" u="none">
                          <a:effectLst/>
                          <a:latin typeface="Arial" panose="020B0604020202020204" pitchFamily="34" charset="0"/>
                          <a:cs typeface="Arial" panose="020B0604020202020204" pitchFamily="34" charset="0"/>
                        </a:rPr>
                      </a:br>
                      <a:r>
                        <a:rPr lang="en-US" sz="700" u="none">
                          <a:effectLst/>
                          <a:latin typeface="Arial" panose="020B0604020202020204" pitchFamily="34" charset="0"/>
                          <a:cs typeface="Arial" panose="020B0604020202020204" pitchFamily="34" charset="0"/>
                        </a:rPr>
                        <a:t>(TOTAL COST + CONTINGENCY FUND)</a:t>
                      </a:r>
                      <a:endParaRPr lang="en-US" sz="1200" u="none">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tx2"/>
                    </a:solidFill>
                  </a:tcPr>
                </a:tc>
                <a:extLst>
                  <a:ext uri="{0D108BD9-81ED-4DB2-BD59-A6C34878D82A}">
                    <a16:rowId xmlns:a16="http://schemas.microsoft.com/office/drawing/2014/main" val="4212318932"/>
                  </a:ext>
                </a:extLst>
              </a:tr>
              <a:tr h="709427">
                <a:tc>
                  <a:txBody>
                    <a:bodyPr/>
                    <a:lstStyle/>
                    <a:p>
                      <a:pPr marL="0" marR="0" algn="ctr">
                        <a:lnSpc>
                          <a:spcPct val="107000"/>
                        </a:lnSpc>
                        <a:spcBef>
                          <a:spcPts val="0"/>
                        </a:spcBef>
                        <a:spcAft>
                          <a:spcPts val="0"/>
                        </a:spcAft>
                      </a:pPr>
                      <a:r>
                        <a:rPr lang="en-US" sz="1200" b="0" u="none" dirty="0">
                          <a:solidFill>
                            <a:schemeClr val="tx1"/>
                          </a:solidFill>
                          <a:effectLst/>
                          <a:latin typeface="Arial" panose="020B0604020202020204" pitchFamily="34" charset="0"/>
                          <a:cs typeface="Arial" panose="020B0604020202020204" pitchFamily="34" charset="0"/>
                        </a:rPr>
                        <a:t>₱    433,037.12</a:t>
                      </a:r>
                      <a:endParaRPr lang="en-US" sz="1200" b="0" u="none"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marL="0" marR="0" algn="ctr">
                        <a:lnSpc>
                          <a:spcPct val="107000"/>
                        </a:lnSpc>
                        <a:spcBef>
                          <a:spcPts val="0"/>
                        </a:spcBef>
                        <a:spcAft>
                          <a:spcPts val="0"/>
                        </a:spcAft>
                      </a:pPr>
                      <a:r>
                        <a:rPr lang="en-US" sz="1200" u="none">
                          <a:solidFill>
                            <a:schemeClr val="tx1"/>
                          </a:solidFill>
                          <a:effectLst/>
                          <a:latin typeface="Arial" panose="020B0604020202020204" pitchFamily="34" charset="0"/>
                          <a:cs typeface="Arial" panose="020B0604020202020204" pitchFamily="34" charset="0"/>
                        </a:rPr>
                        <a:t>₱      64,955.57</a:t>
                      </a:r>
                      <a:endParaRPr lang="en-US" sz="1200" u="none">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marL="0" marR="0" algn="ctr">
                        <a:lnSpc>
                          <a:spcPct val="107000"/>
                        </a:lnSpc>
                        <a:spcBef>
                          <a:spcPts val="0"/>
                        </a:spcBef>
                        <a:spcAft>
                          <a:spcPts val="0"/>
                        </a:spcAft>
                      </a:pPr>
                      <a:r>
                        <a:rPr lang="en-US" sz="1200" b="1" u="none" dirty="0">
                          <a:solidFill>
                            <a:schemeClr val="tx1"/>
                          </a:solidFill>
                          <a:effectLst/>
                          <a:latin typeface="Arial" panose="020B0604020202020204" pitchFamily="34" charset="0"/>
                          <a:cs typeface="Arial" panose="020B0604020202020204" pitchFamily="34" charset="0"/>
                        </a:rPr>
                        <a:t>₱    497,992.69</a:t>
                      </a:r>
                      <a:endParaRPr lang="en-US" sz="1200" b="1" u="none"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1550586309"/>
                  </a:ext>
                </a:extLst>
              </a:tr>
            </a:tbl>
          </a:graphicData>
        </a:graphic>
      </p:graphicFrame>
      <p:graphicFrame>
        <p:nvGraphicFramePr>
          <p:cNvPr id="3" name="Table 2">
            <a:extLst>
              <a:ext uri="{FF2B5EF4-FFF2-40B4-BE49-F238E27FC236}">
                <a16:creationId xmlns:a16="http://schemas.microsoft.com/office/drawing/2014/main" id="{99A1AAF6-F8B6-4EAC-B1AA-3E51B2E23406}"/>
              </a:ext>
            </a:extLst>
          </p:cNvPr>
          <p:cNvGraphicFramePr>
            <a:graphicFrameLocks noGrp="1"/>
          </p:cNvGraphicFramePr>
          <p:nvPr>
            <p:extLst>
              <p:ext uri="{D42A27DB-BD31-4B8C-83A1-F6EECF244321}">
                <p14:modId xmlns:p14="http://schemas.microsoft.com/office/powerpoint/2010/main" val="4186083955"/>
              </p:ext>
            </p:extLst>
          </p:nvPr>
        </p:nvGraphicFramePr>
        <p:xfrm>
          <a:off x="2983871" y="855435"/>
          <a:ext cx="5598189" cy="1258200"/>
        </p:xfrm>
        <a:graphic>
          <a:graphicData uri="http://schemas.openxmlformats.org/drawingml/2006/table">
            <a:tbl>
              <a:tblPr firstRow="1" firstCol="1" bandRow="1">
                <a:tableStyleId>{5C22544A-7EE6-4342-B048-85BDC9FD1C3A}</a:tableStyleId>
              </a:tblPr>
              <a:tblGrid>
                <a:gridCol w="1866063">
                  <a:extLst>
                    <a:ext uri="{9D8B030D-6E8A-4147-A177-3AD203B41FA5}">
                      <a16:colId xmlns:a16="http://schemas.microsoft.com/office/drawing/2014/main" val="1051468887"/>
                    </a:ext>
                  </a:extLst>
                </a:gridCol>
                <a:gridCol w="1866063">
                  <a:extLst>
                    <a:ext uri="{9D8B030D-6E8A-4147-A177-3AD203B41FA5}">
                      <a16:colId xmlns:a16="http://schemas.microsoft.com/office/drawing/2014/main" val="4046643062"/>
                    </a:ext>
                  </a:extLst>
                </a:gridCol>
                <a:gridCol w="1866063">
                  <a:extLst>
                    <a:ext uri="{9D8B030D-6E8A-4147-A177-3AD203B41FA5}">
                      <a16:colId xmlns:a16="http://schemas.microsoft.com/office/drawing/2014/main" val="1517604758"/>
                    </a:ext>
                  </a:extLst>
                </a:gridCol>
              </a:tblGrid>
              <a:tr h="629100">
                <a:tc>
                  <a:txBody>
                    <a:bodyPr/>
                    <a:lstStyle/>
                    <a:p>
                      <a:pPr marL="0" marR="0" algn="ctr">
                        <a:lnSpc>
                          <a:spcPct val="107000"/>
                        </a:lnSpc>
                        <a:spcBef>
                          <a:spcPts val="0"/>
                        </a:spcBef>
                        <a:spcAft>
                          <a:spcPts val="0"/>
                        </a:spcAft>
                      </a:pPr>
                      <a:r>
                        <a:rPr lang="en-US" sz="1200">
                          <a:effectLst/>
                          <a:latin typeface="Arial" panose="020B0604020202020204" pitchFamily="34" charset="0"/>
                          <a:cs typeface="Arial" panose="020B0604020202020204" pitchFamily="34" charset="0"/>
                        </a:rPr>
                        <a:t>OVER ALL COST</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tx2"/>
                    </a:solidFill>
                  </a:tcPr>
                </a:tc>
                <a:tc>
                  <a:txBody>
                    <a:bodyPr/>
                    <a:lstStyle/>
                    <a:p>
                      <a:pPr marL="0" marR="0" algn="ctr">
                        <a:lnSpc>
                          <a:spcPct val="107000"/>
                        </a:lnSpc>
                        <a:spcBef>
                          <a:spcPts val="0"/>
                        </a:spcBef>
                        <a:spcAft>
                          <a:spcPts val="0"/>
                        </a:spcAft>
                      </a:pPr>
                      <a:r>
                        <a:rPr lang="en-US" sz="1200">
                          <a:effectLst/>
                          <a:latin typeface="Arial" panose="020B0604020202020204" pitchFamily="34" charset="0"/>
                          <a:cs typeface="Arial" panose="020B0604020202020204" pitchFamily="34" charset="0"/>
                        </a:rPr>
                        <a:t>EMERGENCY FUND PERCENTAGE</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tx2"/>
                    </a:solidFill>
                  </a:tcPr>
                </a:tc>
                <a:tc>
                  <a:txBody>
                    <a:bodyPr/>
                    <a:lstStyle/>
                    <a:p>
                      <a:pPr marL="0" marR="0" algn="ctr">
                        <a:lnSpc>
                          <a:spcPct val="107000"/>
                        </a:lnSpc>
                        <a:spcBef>
                          <a:spcPts val="0"/>
                        </a:spcBef>
                        <a:spcAft>
                          <a:spcPts val="0"/>
                        </a:spcAft>
                      </a:pPr>
                      <a:r>
                        <a:rPr lang="en-US" sz="1200">
                          <a:effectLst/>
                          <a:latin typeface="Arial" panose="020B0604020202020204" pitchFamily="34" charset="0"/>
                          <a:cs typeface="Arial" panose="020B0604020202020204" pitchFamily="34" charset="0"/>
                        </a:rPr>
                        <a:t>CONTINGENCY FUND</a:t>
                      </a:r>
                      <a:br>
                        <a:rPr lang="en-US" sz="1200">
                          <a:effectLst/>
                          <a:latin typeface="Arial" panose="020B0604020202020204" pitchFamily="34" charset="0"/>
                          <a:cs typeface="Arial" panose="020B0604020202020204" pitchFamily="34" charset="0"/>
                        </a:rPr>
                      </a:br>
                      <a:r>
                        <a:rPr lang="en-US" sz="1100">
                          <a:effectLst/>
                          <a:latin typeface="Arial" panose="020B0604020202020204" pitchFamily="34" charset="0"/>
                          <a:cs typeface="Arial" panose="020B0604020202020204" pitchFamily="34" charset="0"/>
                        </a:rPr>
                        <a:t>(OVER ALL COST * 0.15)</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tx2"/>
                    </a:solidFill>
                  </a:tcPr>
                </a:tc>
                <a:extLst>
                  <a:ext uri="{0D108BD9-81ED-4DB2-BD59-A6C34878D82A}">
                    <a16:rowId xmlns:a16="http://schemas.microsoft.com/office/drawing/2014/main" val="2620625930"/>
                  </a:ext>
                </a:extLst>
              </a:tr>
              <a:tr h="629100">
                <a:tc>
                  <a:txBody>
                    <a:bodyPr/>
                    <a:lstStyle/>
                    <a:p>
                      <a:pPr marL="0" marR="0" algn="ctr">
                        <a:lnSpc>
                          <a:spcPct val="107000"/>
                        </a:lnSpc>
                        <a:spcBef>
                          <a:spcPts val="0"/>
                        </a:spcBef>
                        <a:spcAft>
                          <a:spcPts val="0"/>
                        </a:spcAft>
                      </a:pPr>
                      <a:r>
                        <a:rPr lang="en-US" sz="1200" b="0" dirty="0">
                          <a:solidFill>
                            <a:schemeClr val="tx1"/>
                          </a:solidFill>
                          <a:effectLst/>
                          <a:latin typeface="Arial" panose="020B0604020202020204" pitchFamily="34" charset="0"/>
                          <a:cs typeface="Arial" panose="020B0604020202020204" pitchFamily="34" charset="0"/>
                        </a:rPr>
                        <a:t>₱    433,037.12</a:t>
                      </a:r>
                      <a:endParaRPr lang="en-US" sz="12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cs typeface="Arial" panose="020B0604020202020204" pitchFamily="34" charset="0"/>
                        </a:rPr>
                        <a:t>15%</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marL="0" marR="0" algn="ctr">
                        <a:lnSpc>
                          <a:spcPct val="107000"/>
                        </a:lnSpc>
                        <a:spcBef>
                          <a:spcPts val="0"/>
                        </a:spcBef>
                        <a:spcAft>
                          <a:spcPts val="0"/>
                        </a:spcAft>
                      </a:pPr>
                      <a:r>
                        <a:rPr lang="en-US" sz="1200" b="1" dirty="0">
                          <a:effectLst/>
                          <a:latin typeface="Arial" panose="020B0604020202020204" pitchFamily="34" charset="0"/>
                          <a:cs typeface="Arial" panose="020B0604020202020204" pitchFamily="34" charset="0"/>
                        </a:rPr>
                        <a:t>₱      </a:t>
                      </a:r>
                      <a:r>
                        <a:rPr lang="en-US" sz="1200" b="1" u="none" dirty="0">
                          <a:effectLst/>
                          <a:latin typeface="Arial" panose="020B0604020202020204" pitchFamily="34" charset="0"/>
                          <a:cs typeface="Arial" panose="020B0604020202020204" pitchFamily="34" charset="0"/>
                        </a:rPr>
                        <a:t>64,955.57</a:t>
                      </a:r>
                      <a:endParaRPr lang="en-US" sz="1200" b="1" u="none"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3899866412"/>
                  </a:ext>
                </a:extLst>
              </a:tr>
            </a:tbl>
          </a:graphicData>
        </a:graphic>
      </p:graphicFrame>
    </p:spTree>
    <p:extLst>
      <p:ext uri="{BB962C8B-B14F-4D97-AF65-F5344CB8AC3E}">
        <p14:creationId xmlns:p14="http://schemas.microsoft.com/office/powerpoint/2010/main" val="3218839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173432"/>
            <a:ext cx="7003085" cy="572644"/>
          </a:xfrm>
        </p:spPr>
        <p:txBody>
          <a:bodyPr>
            <a:noAutofit/>
          </a:bodyPr>
          <a:lstStyle/>
          <a:p>
            <a:r>
              <a:rPr lang="en-US" sz="3500"/>
              <a:t>Risk Management</a:t>
            </a:r>
          </a:p>
        </p:txBody>
      </p:sp>
      <p:sp>
        <p:nvSpPr>
          <p:cNvPr id="5" name="Rectangle 2">
            <a:extLst>
              <a:ext uri="{FF2B5EF4-FFF2-40B4-BE49-F238E27FC236}">
                <a16:creationId xmlns:a16="http://schemas.microsoft.com/office/drawing/2014/main" id="{FAB77DDD-0717-4904-BEC4-15E0F10D2011}"/>
              </a:ext>
            </a:extLst>
          </p:cNvPr>
          <p:cNvSpPr>
            <a:spLocks noChangeArrowheads="1"/>
          </p:cNvSpPr>
          <p:nvPr/>
        </p:nvSpPr>
        <p:spPr bwMode="auto">
          <a:xfrm>
            <a:off x="7151290" y="1097191"/>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3" name="Table 12">
            <a:extLst>
              <a:ext uri="{FF2B5EF4-FFF2-40B4-BE49-F238E27FC236}">
                <a16:creationId xmlns:a16="http://schemas.microsoft.com/office/drawing/2014/main" id="{CA36D361-7E6E-48A2-8455-46ADFABFA3F8}"/>
              </a:ext>
            </a:extLst>
          </p:cNvPr>
          <p:cNvGraphicFramePr>
            <a:graphicFrameLocks noGrp="1"/>
          </p:cNvGraphicFramePr>
          <p:nvPr>
            <p:extLst>
              <p:ext uri="{D42A27DB-BD31-4B8C-83A1-F6EECF244321}">
                <p14:modId xmlns:p14="http://schemas.microsoft.com/office/powerpoint/2010/main" val="1133232470"/>
              </p:ext>
            </p:extLst>
          </p:nvPr>
        </p:nvGraphicFramePr>
        <p:xfrm>
          <a:off x="2128720" y="714631"/>
          <a:ext cx="6839166" cy="3806929"/>
        </p:xfrm>
        <a:graphic>
          <a:graphicData uri="http://schemas.openxmlformats.org/drawingml/2006/table">
            <a:tbl>
              <a:tblPr firstRow="1" firstCol="1" bandRow="1">
                <a:tableStyleId>{5C22544A-7EE6-4342-B048-85BDC9FD1C3A}</a:tableStyleId>
              </a:tblPr>
              <a:tblGrid>
                <a:gridCol w="1276873">
                  <a:extLst>
                    <a:ext uri="{9D8B030D-6E8A-4147-A177-3AD203B41FA5}">
                      <a16:colId xmlns:a16="http://schemas.microsoft.com/office/drawing/2014/main" val="1656670484"/>
                    </a:ext>
                  </a:extLst>
                </a:gridCol>
                <a:gridCol w="1276873">
                  <a:extLst>
                    <a:ext uri="{9D8B030D-6E8A-4147-A177-3AD203B41FA5}">
                      <a16:colId xmlns:a16="http://schemas.microsoft.com/office/drawing/2014/main" val="3761500140"/>
                    </a:ext>
                  </a:extLst>
                </a:gridCol>
                <a:gridCol w="1028578">
                  <a:extLst>
                    <a:ext uri="{9D8B030D-6E8A-4147-A177-3AD203B41FA5}">
                      <a16:colId xmlns:a16="http://schemas.microsoft.com/office/drawing/2014/main" val="4030409723"/>
                    </a:ext>
                  </a:extLst>
                </a:gridCol>
                <a:gridCol w="1215768">
                  <a:extLst>
                    <a:ext uri="{9D8B030D-6E8A-4147-A177-3AD203B41FA5}">
                      <a16:colId xmlns:a16="http://schemas.microsoft.com/office/drawing/2014/main" val="1086596425"/>
                    </a:ext>
                  </a:extLst>
                </a:gridCol>
                <a:gridCol w="1273661">
                  <a:extLst>
                    <a:ext uri="{9D8B030D-6E8A-4147-A177-3AD203B41FA5}">
                      <a16:colId xmlns:a16="http://schemas.microsoft.com/office/drawing/2014/main" val="2311875048"/>
                    </a:ext>
                  </a:extLst>
                </a:gridCol>
                <a:gridCol w="767413">
                  <a:extLst>
                    <a:ext uri="{9D8B030D-6E8A-4147-A177-3AD203B41FA5}">
                      <a16:colId xmlns:a16="http://schemas.microsoft.com/office/drawing/2014/main" val="1999544464"/>
                    </a:ext>
                  </a:extLst>
                </a:gridCol>
              </a:tblGrid>
              <a:tr h="377489">
                <a:tc>
                  <a:txBody>
                    <a:bodyPr/>
                    <a:lstStyle/>
                    <a:p>
                      <a:pPr marL="0" marR="0" algn="ctr">
                        <a:lnSpc>
                          <a:spcPct val="107000"/>
                        </a:lnSpc>
                        <a:spcBef>
                          <a:spcPts val="0"/>
                        </a:spcBef>
                        <a:spcAft>
                          <a:spcPts val="0"/>
                        </a:spcAft>
                      </a:pPr>
                      <a:r>
                        <a:rPr lang="en-US" sz="1000">
                          <a:effectLst/>
                          <a:latin typeface="Arial"/>
                        </a:rPr>
                        <a:t>RISK</a:t>
                      </a:r>
                      <a:endParaRPr lang="en-US" sz="1000">
                        <a:effectLst/>
                        <a:latin typeface="Arial"/>
                        <a:ea typeface="Calibri" panose="020F0502020204030204" pitchFamily="34" charset="0"/>
                        <a:cs typeface="Arial"/>
                      </a:endParaRPr>
                    </a:p>
                  </a:txBody>
                  <a:tcPr marL="21108" marR="21108" marT="0" marB="0" anchor="ctr">
                    <a:solidFill>
                      <a:schemeClr val="tx2"/>
                    </a:solidFill>
                  </a:tcPr>
                </a:tc>
                <a:tc>
                  <a:txBody>
                    <a:bodyPr/>
                    <a:lstStyle/>
                    <a:p>
                      <a:pPr marL="0" marR="0" algn="ctr">
                        <a:lnSpc>
                          <a:spcPct val="107000"/>
                        </a:lnSpc>
                        <a:spcBef>
                          <a:spcPts val="0"/>
                        </a:spcBef>
                        <a:spcAft>
                          <a:spcPts val="0"/>
                        </a:spcAft>
                      </a:pPr>
                      <a:r>
                        <a:rPr lang="en-US" sz="1000" dirty="0">
                          <a:effectLst/>
                          <a:latin typeface="Arial"/>
                        </a:rPr>
                        <a:t>DESCRIPTION</a:t>
                      </a:r>
                      <a:endParaRPr lang="en-US" sz="1000" dirty="0">
                        <a:effectLst/>
                        <a:latin typeface="Arial"/>
                        <a:ea typeface="Calibri" panose="020F0502020204030204" pitchFamily="34" charset="0"/>
                        <a:cs typeface="Arial"/>
                      </a:endParaRPr>
                    </a:p>
                  </a:txBody>
                  <a:tcPr marL="21108" marR="21108" marT="0" marB="0" anchor="ctr">
                    <a:solidFill>
                      <a:schemeClr val="tx2"/>
                    </a:solidFill>
                  </a:tcPr>
                </a:tc>
                <a:tc>
                  <a:txBody>
                    <a:bodyPr/>
                    <a:lstStyle/>
                    <a:p>
                      <a:pPr marL="0" marR="0" algn="ctr">
                        <a:lnSpc>
                          <a:spcPct val="107000"/>
                        </a:lnSpc>
                        <a:spcBef>
                          <a:spcPts val="0"/>
                        </a:spcBef>
                        <a:spcAft>
                          <a:spcPts val="0"/>
                        </a:spcAft>
                      </a:pPr>
                      <a:r>
                        <a:rPr lang="en-US" sz="1000">
                          <a:effectLst/>
                          <a:latin typeface="Arial"/>
                        </a:rPr>
                        <a:t>RISK OWNER</a:t>
                      </a:r>
                      <a:endParaRPr lang="en-US" sz="1000">
                        <a:effectLst/>
                        <a:latin typeface="Arial"/>
                        <a:ea typeface="Calibri" panose="020F0502020204030204" pitchFamily="34" charset="0"/>
                        <a:cs typeface="Arial"/>
                      </a:endParaRPr>
                    </a:p>
                  </a:txBody>
                  <a:tcPr marL="21108" marR="21108" marT="0" marB="0" anchor="ctr">
                    <a:solidFill>
                      <a:schemeClr val="tx2"/>
                    </a:solidFill>
                  </a:tcPr>
                </a:tc>
                <a:tc>
                  <a:txBody>
                    <a:bodyPr/>
                    <a:lstStyle/>
                    <a:p>
                      <a:pPr marL="0" marR="0" algn="ctr">
                        <a:lnSpc>
                          <a:spcPct val="107000"/>
                        </a:lnSpc>
                        <a:spcBef>
                          <a:spcPts val="0"/>
                        </a:spcBef>
                        <a:spcAft>
                          <a:spcPts val="0"/>
                        </a:spcAft>
                      </a:pPr>
                      <a:r>
                        <a:rPr lang="en-US" sz="1000">
                          <a:effectLst/>
                          <a:latin typeface="Arial"/>
                        </a:rPr>
                        <a:t>TRIGGER</a:t>
                      </a:r>
                      <a:endParaRPr lang="en-US" sz="1000">
                        <a:effectLst/>
                        <a:latin typeface="Arial"/>
                        <a:ea typeface="Calibri" panose="020F0502020204030204" pitchFamily="34" charset="0"/>
                        <a:cs typeface="Arial"/>
                      </a:endParaRPr>
                    </a:p>
                  </a:txBody>
                  <a:tcPr marL="21108" marR="21108" marT="0" marB="0" anchor="ctr">
                    <a:solidFill>
                      <a:schemeClr val="tx2"/>
                    </a:solidFill>
                  </a:tcPr>
                </a:tc>
                <a:tc>
                  <a:txBody>
                    <a:bodyPr/>
                    <a:lstStyle/>
                    <a:p>
                      <a:pPr marL="0" marR="0" algn="ctr">
                        <a:lnSpc>
                          <a:spcPct val="107000"/>
                        </a:lnSpc>
                        <a:spcBef>
                          <a:spcPts val="0"/>
                        </a:spcBef>
                        <a:spcAft>
                          <a:spcPts val="0"/>
                        </a:spcAft>
                      </a:pPr>
                      <a:r>
                        <a:rPr lang="en-US" sz="1000">
                          <a:effectLst/>
                          <a:latin typeface="Arial"/>
                        </a:rPr>
                        <a:t>POTENTIAL RESPONSES</a:t>
                      </a:r>
                      <a:endParaRPr lang="en-US" sz="1000">
                        <a:effectLst/>
                        <a:latin typeface="Arial"/>
                        <a:ea typeface="Calibri" panose="020F0502020204030204" pitchFamily="34" charset="0"/>
                        <a:cs typeface="Arial"/>
                      </a:endParaRPr>
                    </a:p>
                  </a:txBody>
                  <a:tcPr marL="21108" marR="21108" marT="0" marB="0" anchor="ctr">
                    <a:solidFill>
                      <a:schemeClr val="tx2"/>
                    </a:solidFill>
                  </a:tcPr>
                </a:tc>
                <a:tc>
                  <a:txBody>
                    <a:bodyPr/>
                    <a:lstStyle/>
                    <a:p>
                      <a:pPr marL="0" marR="0" algn="ctr">
                        <a:lnSpc>
                          <a:spcPct val="107000"/>
                        </a:lnSpc>
                        <a:spcBef>
                          <a:spcPts val="0"/>
                        </a:spcBef>
                        <a:spcAft>
                          <a:spcPts val="0"/>
                        </a:spcAft>
                      </a:pPr>
                      <a:r>
                        <a:rPr lang="en-US" sz="1000">
                          <a:effectLst/>
                          <a:latin typeface="Arial"/>
                        </a:rPr>
                        <a:t>IMPACT</a:t>
                      </a:r>
                      <a:endParaRPr lang="en-US" sz="1000">
                        <a:effectLst/>
                        <a:latin typeface="Arial"/>
                        <a:ea typeface="Calibri" panose="020F0502020204030204" pitchFamily="34" charset="0"/>
                        <a:cs typeface="Arial"/>
                      </a:endParaRPr>
                    </a:p>
                  </a:txBody>
                  <a:tcPr marL="21108" marR="21108" marT="0" marB="0" anchor="ctr">
                    <a:solidFill>
                      <a:schemeClr val="tx2"/>
                    </a:solidFill>
                  </a:tcPr>
                </a:tc>
                <a:extLst>
                  <a:ext uri="{0D108BD9-81ED-4DB2-BD59-A6C34878D82A}">
                    <a16:rowId xmlns:a16="http://schemas.microsoft.com/office/drawing/2014/main" val="537848803"/>
                  </a:ext>
                </a:extLst>
              </a:tr>
              <a:tr h="464374">
                <a:tc>
                  <a:txBody>
                    <a:bodyPr/>
                    <a:lstStyle/>
                    <a:p>
                      <a:pPr marL="0" marR="0" algn="ctr">
                        <a:lnSpc>
                          <a:spcPct val="150000"/>
                        </a:lnSpc>
                        <a:spcBef>
                          <a:spcPts val="0"/>
                        </a:spcBef>
                        <a:spcAft>
                          <a:spcPts val="0"/>
                        </a:spcAft>
                      </a:pPr>
                      <a:r>
                        <a:rPr lang="en-US" sz="1000">
                          <a:solidFill>
                            <a:srgbClr val="000000"/>
                          </a:solidFill>
                          <a:effectLst/>
                          <a:latin typeface="Arial"/>
                        </a:rPr>
                        <a:t>Client Unavailability</a:t>
                      </a:r>
                      <a:endParaRPr lang="en-US" sz="1000">
                        <a:solidFill>
                          <a:srgbClr val="000000"/>
                        </a:solidFill>
                        <a:effectLst/>
                        <a:latin typeface="Arial"/>
                        <a:ea typeface="Calibri" panose="020F0502020204030204" pitchFamily="34" charset="0"/>
                        <a:cs typeface="Arial"/>
                      </a:endParaRPr>
                    </a:p>
                  </a:txBody>
                  <a:tcPr marL="21108" marR="21108" marT="0" marB="0" anchor="ctr">
                    <a:solidFill>
                      <a:schemeClr val="bg1">
                        <a:lumMod val="95000"/>
                      </a:schemeClr>
                    </a:solidFill>
                  </a:tcPr>
                </a:tc>
                <a:tc>
                  <a:txBody>
                    <a:bodyPr/>
                    <a:lstStyle/>
                    <a:p>
                      <a:pPr marL="0" marR="0" algn="ctr">
                        <a:lnSpc>
                          <a:spcPct val="150000"/>
                        </a:lnSpc>
                        <a:spcBef>
                          <a:spcPts val="0"/>
                        </a:spcBef>
                        <a:spcAft>
                          <a:spcPts val="0"/>
                        </a:spcAft>
                      </a:pPr>
                      <a:r>
                        <a:rPr lang="en-US" sz="1000" dirty="0">
                          <a:solidFill>
                            <a:srgbClr val="000000"/>
                          </a:solidFill>
                          <a:effectLst/>
                          <a:latin typeface="Arial"/>
                        </a:rPr>
                        <a:t>Client is not available to meet with the team</a:t>
                      </a:r>
                      <a:endParaRPr lang="en-US" sz="1000" dirty="0">
                        <a:solidFill>
                          <a:srgbClr val="000000"/>
                        </a:solidFill>
                        <a:effectLst/>
                        <a:latin typeface="Arial"/>
                        <a:ea typeface="Calibri" panose="020F0502020204030204" pitchFamily="34" charset="0"/>
                        <a:cs typeface="Arial"/>
                      </a:endParaRPr>
                    </a:p>
                  </a:txBody>
                  <a:tcPr marL="21108" marR="21108" marT="0" marB="0" anchor="ctr">
                    <a:solidFill>
                      <a:schemeClr val="bg1">
                        <a:lumMod val="95000"/>
                      </a:schemeClr>
                    </a:solidFill>
                  </a:tcPr>
                </a:tc>
                <a:tc>
                  <a:txBody>
                    <a:bodyPr/>
                    <a:lstStyle/>
                    <a:p>
                      <a:pPr marL="0" marR="0" algn="ctr">
                        <a:lnSpc>
                          <a:spcPct val="150000"/>
                        </a:lnSpc>
                        <a:spcBef>
                          <a:spcPts val="0"/>
                        </a:spcBef>
                        <a:spcAft>
                          <a:spcPts val="0"/>
                        </a:spcAft>
                      </a:pPr>
                      <a:r>
                        <a:rPr lang="en-US" sz="1000">
                          <a:solidFill>
                            <a:srgbClr val="000000"/>
                          </a:solidFill>
                          <a:effectLst/>
                          <a:latin typeface="Arial"/>
                        </a:rPr>
                        <a:t>Office of Civil Defense</a:t>
                      </a:r>
                      <a:endParaRPr lang="en-US" sz="1000">
                        <a:solidFill>
                          <a:srgbClr val="000000"/>
                        </a:solidFill>
                        <a:effectLst/>
                        <a:latin typeface="Arial"/>
                        <a:ea typeface="Calibri" panose="020F0502020204030204" pitchFamily="34" charset="0"/>
                        <a:cs typeface="Arial"/>
                      </a:endParaRPr>
                    </a:p>
                  </a:txBody>
                  <a:tcPr marL="21108" marR="21108" marT="0" marB="0" anchor="ctr">
                    <a:solidFill>
                      <a:schemeClr val="bg1">
                        <a:lumMod val="95000"/>
                      </a:schemeClr>
                    </a:solidFill>
                  </a:tcPr>
                </a:tc>
                <a:tc>
                  <a:txBody>
                    <a:bodyPr/>
                    <a:lstStyle/>
                    <a:p>
                      <a:pPr marL="342900" marR="0" lvl="0" indent="-342900" algn="l">
                        <a:lnSpc>
                          <a:spcPct val="150000"/>
                        </a:lnSpc>
                        <a:spcBef>
                          <a:spcPts val="0"/>
                        </a:spcBef>
                        <a:spcAft>
                          <a:spcPts val="0"/>
                        </a:spcAft>
                        <a:buFont typeface="Symbol" panose="05050102010706020507" pitchFamily="18" charset="2"/>
                        <a:buChar char=""/>
                      </a:pPr>
                      <a:r>
                        <a:rPr lang="en-US" sz="1000">
                          <a:solidFill>
                            <a:srgbClr val="000000"/>
                          </a:solidFill>
                          <a:effectLst/>
                          <a:latin typeface="Arial"/>
                        </a:rPr>
                        <a:t>Conflict of schedule</a:t>
                      </a:r>
                      <a:endParaRPr lang="en-US" sz="1000">
                        <a:solidFill>
                          <a:srgbClr val="000000"/>
                        </a:solidFill>
                        <a:effectLst/>
                        <a:latin typeface="Arial"/>
                        <a:ea typeface="Calibri" panose="020F0502020204030204" pitchFamily="34" charset="0"/>
                        <a:cs typeface="Arial"/>
                      </a:endParaRPr>
                    </a:p>
                  </a:txBody>
                  <a:tcPr marL="21108" marR="21108" marT="0" marB="0">
                    <a:solidFill>
                      <a:schemeClr val="bg1">
                        <a:lumMod val="95000"/>
                      </a:schemeClr>
                    </a:solidFill>
                  </a:tcPr>
                </a:tc>
                <a:tc>
                  <a:txBody>
                    <a:bodyPr/>
                    <a:lstStyle/>
                    <a:p>
                      <a:pPr marL="342900" marR="0" lvl="0" indent="-342900" algn="l">
                        <a:lnSpc>
                          <a:spcPct val="150000"/>
                        </a:lnSpc>
                        <a:spcBef>
                          <a:spcPts val="0"/>
                        </a:spcBef>
                        <a:spcAft>
                          <a:spcPts val="0"/>
                        </a:spcAft>
                        <a:buFont typeface="Symbol" panose="05050102010706020507" pitchFamily="18" charset="2"/>
                        <a:buChar char=""/>
                      </a:pPr>
                      <a:r>
                        <a:rPr lang="en-US" sz="1000">
                          <a:solidFill>
                            <a:srgbClr val="000000"/>
                          </a:solidFill>
                          <a:effectLst/>
                          <a:latin typeface="Arial"/>
                        </a:rPr>
                        <a:t>Reschedule meeting</a:t>
                      </a:r>
                      <a:endParaRPr lang="en-US" sz="1000">
                        <a:solidFill>
                          <a:srgbClr val="000000"/>
                        </a:solidFill>
                        <a:effectLst/>
                        <a:latin typeface="Arial"/>
                        <a:ea typeface="Calibri" panose="020F0502020204030204" pitchFamily="34" charset="0"/>
                        <a:cs typeface="Arial"/>
                      </a:endParaRPr>
                    </a:p>
                  </a:txBody>
                  <a:tcPr marL="21108" marR="21108" marT="0" marB="0">
                    <a:solidFill>
                      <a:schemeClr val="bg1">
                        <a:lumMod val="95000"/>
                      </a:schemeClr>
                    </a:solidFill>
                  </a:tcPr>
                </a:tc>
                <a:tc>
                  <a:txBody>
                    <a:bodyPr/>
                    <a:lstStyle/>
                    <a:p>
                      <a:pPr marL="0" marR="0" algn="ctr">
                        <a:lnSpc>
                          <a:spcPct val="150000"/>
                        </a:lnSpc>
                        <a:spcBef>
                          <a:spcPts val="0"/>
                        </a:spcBef>
                        <a:spcAft>
                          <a:spcPts val="0"/>
                        </a:spcAft>
                      </a:pPr>
                      <a:r>
                        <a:rPr lang="en-US" sz="1000" dirty="0">
                          <a:solidFill>
                            <a:srgbClr val="000000"/>
                          </a:solidFill>
                          <a:effectLst/>
                          <a:latin typeface="Arial"/>
                        </a:rPr>
                        <a:t>HIGH</a:t>
                      </a:r>
                      <a:endParaRPr lang="en-US" sz="1000" dirty="0">
                        <a:solidFill>
                          <a:srgbClr val="000000"/>
                        </a:solidFill>
                        <a:effectLst/>
                        <a:latin typeface="Arial"/>
                        <a:ea typeface="Calibri" panose="020F0502020204030204" pitchFamily="34" charset="0"/>
                        <a:cs typeface="Arial"/>
                      </a:endParaRPr>
                    </a:p>
                  </a:txBody>
                  <a:tcPr marL="21108" marR="21108" marT="0" marB="0" anchor="ctr">
                    <a:solidFill>
                      <a:schemeClr val="accent6">
                        <a:lumMod val="20000"/>
                        <a:lumOff val="80000"/>
                      </a:schemeClr>
                    </a:solidFill>
                  </a:tcPr>
                </a:tc>
                <a:extLst>
                  <a:ext uri="{0D108BD9-81ED-4DB2-BD59-A6C34878D82A}">
                    <a16:rowId xmlns:a16="http://schemas.microsoft.com/office/drawing/2014/main" val="3138868202"/>
                  </a:ext>
                </a:extLst>
              </a:tr>
              <a:tr h="383710">
                <a:tc>
                  <a:txBody>
                    <a:bodyPr/>
                    <a:lstStyle/>
                    <a:p>
                      <a:pPr marL="0" marR="0" algn="ctr">
                        <a:lnSpc>
                          <a:spcPct val="150000"/>
                        </a:lnSpc>
                        <a:spcBef>
                          <a:spcPts val="0"/>
                        </a:spcBef>
                        <a:spcAft>
                          <a:spcPts val="0"/>
                        </a:spcAft>
                      </a:pPr>
                      <a:r>
                        <a:rPr lang="en-US" sz="1000">
                          <a:solidFill>
                            <a:srgbClr val="000000"/>
                          </a:solidFill>
                          <a:effectLst/>
                          <a:latin typeface="Arial"/>
                        </a:rPr>
                        <a:t>Delayed Project Schedule  due to Unexpected Suspensions</a:t>
                      </a:r>
                      <a:endParaRPr lang="en-US" sz="1000">
                        <a:solidFill>
                          <a:srgbClr val="000000"/>
                        </a:solidFill>
                        <a:effectLst/>
                        <a:latin typeface="Arial"/>
                        <a:ea typeface="Calibri" panose="020F0502020204030204" pitchFamily="34" charset="0"/>
                        <a:cs typeface="Arial"/>
                      </a:endParaRPr>
                    </a:p>
                  </a:txBody>
                  <a:tcPr marL="21108" marR="21108" marT="0" marB="0" anchor="ctr">
                    <a:solidFill>
                      <a:schemeClr val="bg1">
                        <a:lumMod val="95000"/>
                      </a:schemeClr>
                    </a:solidFill>
                  </a:tcPr>
                </a:tc>
                <a:tc>
                  <a:txBody>
                    <a:bodyPr/>
                    <a:lstStyle/>
                    <a:p>
                      <a:pPr marL="0" marR="0" algn="ctr">
                        <a:lnSpc>
                          <a:spcPct val="150000"/>
                        </a:lnSpc>
                        <a:spcBef>
                          <a:spcPts val="0"/>
                        </a:spcBef>
                        <a:spcAft>
                          <a:spcPts val="0"/>
                        </a:spcAft>
                      </a:pPr>
                      <a:r>
                        <a:rPr lang="en-US" sz="1000">
                          <a:solidFill>
                            <a:srgbClr val="000000"/>
                          </a:solidFill>
                          <a:effectLst/>
                          <a:latin typeface="Arial"/>
                        </a:rPr>
                        <a:t>The Philippine Government suddenly announces non-regular work suspensions, such as the ASEAN Summit, Pope Visitation, etc.</a:t>
                      </a:r>
                      <a:endParaRPr lang="en-US" sz="1000">
                        <a:solidFill>
                          <a:srgbClr val="000000"/>
                        </a:solidFill>
                        <a:effectLst/>
                        <a:latin typeface="Arial"/>
                        <a:ea typeface="Calibri" panose="020F0502020204030204" pitchFamily="34" charset="0"/>
                        <a:cs typeface="Arial"/>
                      </a:endParaRPr>
                    </a:p>
                  </a:txBody>
                  <a:tcPr marL="21108" marR="21108" marT="0" marB="0" anchor="ctr">
                    <a:solidFill>
                      <a:schemeClr val="bg1">
                        <a:lumMod val="95000"/>
                      </a:schemeClr>
                    </a:solidFill>
                  </a:tcPr>
                </a:tc>
                <a:tc>
                  <a:txBody>
                    <a:bodyPr/>
                    <a:lstStyle/>
                    <a:p>
                      <a:pPr marL="0" marR="0" algn="ctr">
                        <a:lnSpc>
                          <a:spcPct val="150000"/>
                        </a:lnSpc>
                        <a:spcBef>
                          <a:spcPts val="0"/>
                        </a:spcBef>
                        <a:spcAft>
                          <a:spcPts val="0"/>
                        </a:spcAft>
                      </a:pPr>
                      <a:r>
                        <a:rPr lang="en-US" sz="1000" dirty="0">
                          <a:solidFill>
                            <a:srgbClr val="000000"/>
                          </a:solidFill>
                          <a:effectLst/>
                          <a:latin typeface="Arial"/>
                        </a:rPr>
                        <a:t>Project Manager</a:t>
                      </a:r>
                      <a:endParaRPr lang="en-US" sz="1000" dirty="0">
                        <a:solidFill>
                          <a:srgbClr val="000000"/>
                        </a:solidFill>
                        <a:effectLst/>
                        <a:latin typeface="Arial"/>
                        <a:ea typeface="Calibri" panose="020F0502020204030204" pitchFamily="34" charset="0"/>
                        <a:cs typeface="Arial"/>
                      </a:endParaRPr>
                    </a:p>
                  </a:txBody>
                  <a:tcPr marL="21108" marR="21108" marT="0" marB="0" anchor="ctr">
                    <a:solidFill>
                      <a:schemeClr val="bg1">
                        <a:lumMod val="95000"/>
                      </a:schemeClr>
                    </a:solidFill>
                  </a:tcPr>
                </a:tc>
                <a:tc>
                  <a:txBody>
                    <a:bodyPr/>
                    <a:lstStyle/>
                    <a:p>
                      <a:pPr marL="342900" marR="0" lvl="0" indent="-342900" algn="l">
                        <a:lnSpc>
                          <a:spcPct val="150000"/>
                        </a:lnSpc>
                        <a:spcBef>
                          <a:spcPts val="0"/>
                        </a:spcBef>
                        <a:spcAft>
                          <a:spcPts val="0"/>
                        </a:spcAft>
                        <a:buFont typeface="Symbol" panose="05050102010706020507" pitchFamily="18" charset="2"/>
                        <a:buChar char=""/>
                      </a:pPr>
                      <a:r>
                        <a:rPr lang="en-US" sz="1000">
                          <a:solidFill>
                            <a:srgbClr val="000000"/>
                          </a:solidFill>
                          <a:effectLst/>
                          <a:latin typeface="Arial"/>
                        </a:rPr>
                        <a:t>Unexpected suspensions are declared.</a:t>
                      </a:r>
                      <a:endParaRPr lang="en-US" sz="1000">
                        <a:solidFill>
                          <a:srgbClr val="000000"/>
                        </a:solidFill>
                        <a:effectLst/>
                        <a:latin typeface="Arial"/>
                        <a:ea typeface="Calibri" panose="020F0502020204030204" pitchFamily="34" charset="0"/>
                        <a:cs typeface="Arial"/>
                      </a:endParaRPr>
                    </a:p>
                  </a:txBody>
                  <a:tcPr marL="21108" marR="21108" marT="0" marB="0">
                    <a:solidFill>
                      <a:schemeClr val="bg1">
                        <a:lumMod val="95000"/>
                      </a:schemeClr>
                    </a:solidFill>
                  </a:tcPr>
                </a:tc>
                <a:tc>
                  <a:txBody>
                    <a:bodyPr/>
                    <a:lstStyle/>
                    <a:p>
                      <a:pPr marL="342900" marR="0" lvl="0" indent="-342900" algn="l">
                        <a:lnSpc>
                          <a:spcPct val="150000"/>
                        </a:lnSpc>
                        <a:spcBef>
                          <a:spcPts val="0"/>
                        </a:spcBef>
                        <a:spcAft>
                          <a:spcPts val="0"/>
                        </a:spcAft>
                        <a:buFont typeface="Symbol" panose="05050102010706020507" pitchFamily="18" charset="2"/>
                        <a:buChar char=""/>
                        <a:tabLst>
                          <a:tab pos="228600" algn="l"/>
                        </a:tabLst>
                      </a:pPr>
                      <a:r>
                        <a:rPr lang="en-US" sz="1000">
                          <a:solidFill>
                            <a:srgbClr val="000000"/>
                          </a:solidFill>
                          <a:effectLst/>
                          <a:latin typeface="Arial"/>
                        </a:rPr>
                        <a:t>Encourage working overtime.</a:t>
                      </a:r>
                    </a:p>
                    <a:p>
                      <a:pPr marL="342900" marR="0" lvl="0" indent="-342900" algn="l">
                        <a:lnSpc>
                          <a:spcPct val="150000"/>
                        </a:lnSpc>
                        <a:spcBef>
                          <a:spcPts val="0"/>
                        </a:spcBef>
                        <a:spcAft>
                          <a:spcPts val="0"/>
                        </a:spcAft>
                        <a:buFont typeface="Symbol" panose="05050102010706020507" pitchFamily="18" charset="2"/>
                        <a:buChar char=""/>
                        <a:tabLst>
                          <a:tab pos="228600" algn="l"/>
                        </a:tabLst>
                      </a:pPr>
                      <a:r>
                        <a:rPr lang="en-US" sz="1000">
                          <a:solidFill>
                            <a:srgbClr val="000000"/>
                          </a:solidFill>
                          <a:effectLst/>
                          <a:latin typeface="Arial"/>
                        </a:rPr>
                        <a:t>Adjust the deadlines.</a:t>
                      </a:r>
                      <a:endParaRPr lang="en-US" sz="1000">
                        <a:solidFill>
                          <a:srgbClr val="000000"/>
                        </a:solidFill>
                        <a:effectLst/>
                        <a:latin typeface="Arial"/>
                        <a:ea typeface="Calibri" panose="020F0502020204030204" pitchFamily="34" charset="0"/>
                        <a:cs typeface="Arial"/>
                      </a:endParaRPr>
                    </a:p>
                  </a:txBody>
                  <a:tcPr marL="21108" marR="21108" marT="0" marB="0">
                    <a:solidFill>
                      <a:schemeClr val="bg1">
                        <a:lumMod val="95000"/>
                      </a:schemeClr>
                    </a:solidFill>
                  </a:tcPr>
                </a:tc>
                <a:tc>
                  <a:txBody>
                    <a:bodyPr/>
                    <a:lstStyle/>
                    <a:p>
                      <a:pPr marL="0" marR="0" algn="ctr">
                        <a:lnSpc>
                          <a:spcPct val="150000"/>
                        </a:lnSpc>
                        <a:spcBef>
                          <a:spcPts val="0"/>
                        </a:spcBef>
                        <a:spcAft>
                          <a:spcPts val="0"/>
                        </a:spcAft>
                      </a:pPr>
                      <a:r>
                        <a:rPr lang="en-US" sz="1000" dirty="0">
                          <a:solidFill>
                            <a:srgbClr val="000000"/>
                          </a:solidFill>
                          <a:effectLst/>
                          <a:latin typeface="Arial"/>
                        </a:rPr>
                        <a:t>MEDIUM</a:t>
                      </a:r>
                      <a:endParaRPr lang="en-US" sz="1000" dirty="0">
                        <a:solidFill>
                          <a:srgbClr val="000000"/>
                        </a:solidFill>
                        <a:effectLst/>
                        <a:latin typeface="Arial"/>
                        <a:ea typeface="Calibri" panose="020F0502020204030204" pitchFamily="34" charset="0"/>
                        <a:cs typeface="Arial"/>
                      </a:endParaRPr>
                    </a:p>
                  </a:txBody>
                  <a:tcPr marL="21108" marR="21108" marT="0" marB="0" anchor="ctr">
                    <a:solidFill>
                      <a:srgbClr val="FFF2CC"/>
                    </a:solidFill>
                  </a:tcPr>
                </a:tc>
                <a:extLst>
                  <a:ext uri="{0D108BD9-81ED-4DB2-BD59-A6C34878D82A}">
                    <a16:rowId xmlns:a16="http://schemas.microsoft.com/office/drawing/2014/main" val="1905099772"/>
                  </a:ext>
                </a:extLst>
              </a:tr>
              <a:tr h="1393123">
                <a:tc>
                  <a:txBody>
                    <a:bodyPr/>
                    <a:lstStyle/>
                    <a:p>
                      <a:pPr marL="0" marR="0" algn="ctr">
                        <a:lnSpc>
                          <a:spcPct val="150000"/>
                        </a:lnSpc>
                        <a:spcBef>
                          <a:spcPts val="0"/>
                        </a:spcBef>
                        <a:spcAft>
                          <a:spcPts val="0"/>
                        </a:spcAft>
                      </a:pPr>
                      <a:r>
                        <a:rPr lang="en-US" sz="1000">
                          <a:solidFill>
                            <a:srgbClr val="000000"/>
                          </a:solidFill>
                          <a:effectLst/>
                          <a:latin typeface="Arial"/>
                        </a:rPr>
                        <a:t>Unexpected changes in requirement</a:t>
                      </a:r>
                      <a:endParaRPr lang="en-US" sz="1000">
                        <a:solidFill>
                          <a:srgbClr val="000000"/>
                        </a:solidFill>
                        <a:effectLst/>
                        <a:latin typeface="Arial"/>
                        <a:ea typeface="Calibri" panose="020F0502020204030204" pitchFamily="34" charset="0"/>
                        <a:cs typeface="Arial"/>
                      </a:endParaRPr>
                    </a:p>
                  </a:txBody>
                  <a:tcPr marL="21108" marR="21108" marT="0" marB="0" anchor="ctr">
                    <a:solidFill>
                      <a:schemeClr val="bg1">
                        <a:lumMod val="95000"/>
                      </a:schemeClr>
                    </a:solidFill>
                  </a:tcPr>
                </a:tc>
                <a:tc>
                  <a:txBody>
                    <a:bodyPr/>
                    <a:lstStyle/>
                    <a:p>
                      <a:pPr marL="0" marR="0" algn="ctr">
                        <a:lnSpc>
                          <a:spcPct val="150000"/>
                        </a:lnSpc>
                        <a:spcBef>
                          <a:spcPts val="0"/>
                        </a:spcBef>
                        <a:spcAft>
                          <a:spcPts val="0"/>
                        </a:spcAft>
                      </a:pPr>
                      <a:r>
                        <a:rPr lang="en-US" sz="1000">
                          <a:solidFill>
                            <a:srgbClr val="000000"/>
                          </a:solidFill>
                          <a:effectLst/>
                          <a:latin typeface="Arial"/>
                        </a:rPr>
                        <a:t>The client demanded a certain change in the system</a:t>
                      </a:r>
                      <a:endParaRPr lang="en-US" sz="1000">
                        <a:solidFill>
                          <a:srgbClr val="000000"/>
                        </a:solidFill>
                        <a:effectLst/>
                        <a:latin typeface="Arial"/>
                        <a:ea typeface="Calibri" panose="020F0502020204030204" pitchFamily="34" charset="0"/>
                        <a:cs typeface="Arial"/>
                      </a:endParaRPr>
                    </a:p>
                  </a:txBody>
                  <a:tcPr marL="21108" marR="21108" marT="0" marB="0" anchor="ctr">
                    <a:solidFill>
                      <a:schemeClr val="bg1">
                        <a:lumMod val="95000"/>
                      </a:schemeClr>
                    </a:solidFill>
                  </a:tcPr>
                </a:tc>
                <a:tc>
                  <a:txBody>
                    <a:bodyPr/>
                    <a:lstStyle/>
                    <a:p>
                      <a:pPr marL="0" marR="0" algn="ctr">
                        <a:lnSpc>
                          <a:spcPct val="150000"/>
                        </a:lnSpc>
                        <a:spcBef>
                          <a:spcPts val="0"/>
                        </a:spcBef>
                        <a:spcAft>
                          <a:spcPts val="0"/>
                        </a:spcAft>
                      </a:pPr>
                      <a:r>
                        <a:rPr lang="en-US" sz="1000">
                          <a:solidFill>
                            <a:srgbClr val="000000"/>
                          </a:solidFill>
                          <a:effectLst/>
                          <a:latin typeface="Arial"/>
                        </a:rPr>
                        <a:t>Project Team</a:t>
                      </a:r>
                      <a:endParaRPr lang="en-US" sz="1000">
                        <a:solidFill>
                          <a:srgbClr val="000000"/>
                        </a:solidFill>
                        <a:effectLst/>
                        <a:latin typeface="Arial"/>
                        <a:ea typeface="Calibri" panose="020F0502020204030204" pitchFamily="34" charset="0"/>
                        <a:cs typeface="Arial"/>
                      </a:endParaRPr>
                    </a:p>
                  </a:txBody>
                  <a:tcPr marL="21108" marR="21108" marT="0" marB="0" anchor="ctr">
                    <a:solidFill>
                      <a:schemeClr val="bg1">
                        <a:lumMod val="95000"/>
                      </a:schemeClr>
                    </a:solidFill>
                  </a:tcPr>
                </a:tc>
                <a:tc>
                  <a:txBody>
                    <a:bodyPr/>
                    <a:lstStyle/>
                    <a:p>
                      <a:pPr marL="342900" marR="0" lvl="0" indent="-342900" algn="l">
                        <a:lnSpc>
                          <a:spcPct val="150000"/>
                        </a:lnSpc>
                        <a:spcBef>
                          <a:spcPts val="0"/>
                        </a:spcBef>
                        <a:spcAft>
                          <a:spcPts val="0"/>
                        </a:spcAft>
                        <a:buFont typeface="Symbol" panose="05050102010706020507" pitchFamily="18" charset="2"/>
                        <a:buChar char=""/>
                      </a:pPr>
                      <a:r>
                        <a:rPr lang="en-US" sz="1000">
                          <a:solidFill>
                            <a:srgbClr val="000000"/>
                          </a:solidFill>
                          <a:effectLst/>
                          <a:latin typeface="Arial"/>
                        </a:rPr>
                        <a:t>The client is not satisfied with the system</a:t>
                      </a:r>
                      <a:endParaRPr lang="en-US" sz="1000">
                        <a:solidFill>
                          <a:srgbClr val="000000"/>
                        </a:solidFill>
                        <a:effectLst/>
                        <a:latin typeface="Arial"/>
                        <a:ea typeface="Calibri" panose="020F0502020204030204" pitchFamily="34" charset="0"/>
                        <a:cs typeface="Arial"/>
                      </a:endParaRPr>
                    </a:p>
                  </a:txBody>
                  <a:tcPr marL="21108" marR="21108" marT="0" marB="0">
                    <a:solidFill>
                      <a:schemeClr val="bg1">
                        <a:lumMod val="95000"/>
                      </a:schemeClr>
                    </a:solidFill>
                  </a:tcPr>
                </a:tc>
                <a:tc>
                  <a:txBody>
                    <a:bodyPr/>
                    <a:lstStyle/>
                    <a:p>
                      <a:pPr marL="342900" marR="0" lvl="0" indent="-342900" algn="l">
                        <a:lnSpc>
                          <a:spcPct val="150000"/>
                        </a:lnSpc>
                        <a:spcBef>
                          <a:spcPts val="0"/>
                        </a:spcBef>
                        <a:spcAft>
                          <a:spcPts val="0"/>
                        </a:spcAft>
                        <a:buFont typeface="Symbol" panose="05050102010706020507" pitchFamily="18" charset="2"/>
                        <a:buChar char=""/>
                        <a:tabLst>
                          <a:tab pos="228600" algn="l"/>
                        </a:tabLst>
                      </a:pPr>
                      <a:r>
                        <a:rPr lang="en-US" sz="1000">
                          <a:solidFill>
                            <a:srgbClr val="000000"/>
                          </a:solidFill>
                          <a:effectLst/>
                          <a:latin typeface="Arial"/>
                        </a:rPr>
                        <a:t>Communicate with the client with regards his dissatisfaction towards the system.</a:t>
                      </a:r>
                      <a:endParaRPr lang="en-US" sz="1000">
                        <a:solidFill>
                          <a:srgbClr val="000000"/>
                        </a:solidFill>
                        <a:effectLst/>
                        <a:latin typeface="Arial"/>
                        <a:ea typeface="Calibri" panose="020F0502020204030204" pitchFamily="34" charset="0"/>
                        <a:cs typeface="Arial"/>
                      </a:endParaRPr>
                    </a:p>
                  </a:txBody>
                  <a:tcPr marL="21108" marR="21108" marT="0" marB="0">
                    <a:solidFill>
                      <a:schemeClr val="bg1">
                        <a:lumMod val="95000"/>
                      </a:schemeClr>
                    </a:solidFill>
                  </a:tcPr>
                </a:tc>
                <a:tc>
                  <a:txBody>
                    <a:bodyPr/>
                    <a:lstStyle/>
                    <a:p>
                      <a:pPr marL="0" marR="0" algn="ctr">
                        <a:lnSpc>
                          <a:spcPct val="150000"/>
                        </a:lnSpc>
                        <a:spcBef>
                          <a:spcPts val="0"/>
                        </a:spcBef>
                        <a:spcAft>
                          <a:spcPts val="0"/>
                        </a:spcAft>
                      </a:pPr>
                      <a:r>
                        <a:rPr lang="en-US" sz="1000" dirty="0">
                          <a:solidFill>
                            <a:srgbClr val="000000"/>
                          </a:solidFill>
                          <a:effectLst/>
                          <a:latin typeface="Arial"/>
                        </a:rPr>
                        <a:t>MEDIUM</a:t>
                      </a:r>
                      <a:endParaRPr lang="en-US" sz="1000" dirty="0">
                        <a:solidFill>
                          <a:srgbClr val="000000"/>
                        </a:solidFill>
                        <a:effectLst/>
                        <a:latin typeface="Arial"/>
                        <a:ea typeface="Calibri" panose="020F0502020204030204" pitchFamily="34" charset="0"/>
                        <a:cs typeface="Arial"/>
                      </a:endParaRPr>
                    </a:p>
                  </a:txBody>
                  <a:tcPr marL="21108" marR="21108" marT="0" marB="0" anchor="ctr">
                    <a:solidFill>
                      <a:srgbClr val="FFF2CC"/>
                    </a:solidFill>
                  </a:tcPr>
                </a:tc>
                <a:extLst>
                  <a:ext uri="{0D108BD9-81ED-4DB2-BD59-A6C34878D82A}">
                    <a16:rowId xmlns:a16="http://schemas.microsoft.com/office/drawing/2014/main" val="2654086902"/>
                  </a:ext>
                </a:extLst>
              </a:tr>
            </a:tbl>
          </a:graphicData>
        </a:graphic>
      </p:graphicFrame>
    </p:spTree>
    <p:extLst>
      <p:ext uri="{BB962C8B-B14F-4D97-AF65-F5344CB8AC3E}">
        <p14:creationId xmlns:p14="http://schemas.microsoft.com/office/powerpoint/2010/main" val="781907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173432"/>
            <a:ext cx="7003085" cy="572644"/>
          </a:xfrm>
        </p:spPr>
        <p:txBody>
          <a:bodyPr>
            <a:noAutofit/>
          </a:bodyPr>
          <a:lstStyle/>
          <a:p>
            <a:r>
              <a:rPr lang="en-US" sz="3500"/>
              <a:t>Risk Management</a:t>
            </a:r>
          </a:p>
        </p:txBody>
      </p:sp>
      <p:sp>
        <p:nvSpPr>
          <p:cNvPr id="5" name="Rectangle 2">
            <a:extLst>
              <a:ext uri="{FF2B5EF4-FFF2-40B4-BE49-F238E27FC236}">
                <a16:creationId xmlns:a16="http://schemas.microsoft.com/office/drawing/2014/main" id="{FAB77DDD-0717-4904-BEC4-15E0F10D2011}"/>
              </a:ext>
            </a:extLst>
          </p:cNvPr>
          <p:cNvSpPr>
            <a:spLocks noChangeArrowheads="1"/>
          </p:cNvSpPr>
          <p:nvPr/>
        </p:nvSpPr>
        <p:spPr bwMode="auto">
          <a:xfrm>
            <a:off x="7151290" y="1097191"/>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9E99C307-D879-4C99-97B2-8A9025EAA16A}"/>
              </a:ext>
            </a:extLst>
          </p:cNvPr>
          <p:cNvGraphicFramePr>
            <a:graphicFrameLocks noGrp="1"/>
          </p:cNvGraphicFramePr>
          <p:nvPr>
            <p:extLst>
              <p:ext uri="{D42A27DB-BD31-4B8C-83A1-F6EECF244321}">
                <p14:modId xmlns:p14="http://schemas.microsoft.com/office/powerpoint/2010/main" val="2641476325"/>
              </p:ext>
            </p:extLst>
          </p:nvPr>
        </p:nvGraphicFramePr>
        <p:xfrm>
          <a:off x="2281425" y="746076"/>
          <a:ext cx="6719021" cy="3805306"/>
        </p:xfrm>
        <a:graphic>
          <a:graphicData uri="http://schemas.openxmlformats.org/drawingml/2006/table">
            <a:tbl>
              <a:tblPr firstRow="1" firstCol="1" bandRow="1">
                <a:tableStyleId>{5C22544A-7EE6-4342-B048-85BDC9FD1C3A}</a:tableStyleId>
              </a:tblPr>
              <a:tblGrid>
                <a:gridCol w="1254449">
                  <a:extLst>
                    <a:ext uri="{9D8B030D-6E8A-4147-A177-3AD203B41FA5}">
                      <a16:colId xmlns:a16="http://schemas.microsoft.com/office/drawing/2014/main" val="3113220753"/>
                    </a:ext>
                  </a:extLst>
                </a:gridCol>
                <a:gridCol w="1254449">
                  <a:extLst>
                    <a:ext uri="{9D8B030D-6E8A-4147-A177-3AD203B41FA5}">
                      <a16:colId xmlns:a16="http://schemas.microsoft.com/office/drawing/2014/main" val="2862073182"/>
                    </a:ext>
                  </a:extLst>
                </a:gridCol>
                <a:gridCol w="1010505">
                  <a:extLst>
                    <a:ext uri="{9D8B030D-6E8A-4147-A177-3AD203B41FA5}">
                      <a16:colId xmlns:a16="http://schemas.microsoft.com/office/drawing/2014/main" val="3078268102"/>
                    </a:ext>
                  </a:extLst>
                </a:gridCol>
                <a:gridCol w="1194407">
                  <a:extLst>
                    <a:ext uri="{9D8B030D-6E8A-4147-A177-3AD203B41FA5}">
                      <a16:colId xmlns:a16="http://schemas.microsoft.com/office/drawing/2014/main" val="789112314"/>
                    </a:ext>
                  </a:extLst>
                </a:gridCol>
                <a:gridCol w="1251283">
                  <a:extLst>
                    <a:ext uri="{9D8B030D-6E8A-4147-A177-3AD203B41FA5}">
                      <a16:colId xmlns:a16="http://schemas.microsoft.com/office/drawing/2014/main" val="548018182"/>
                    </a:ext>
                  </a:extLst>
                </a:gridCol>
                <a:gridCol w="753928">
                  <a:extLst>
                    <a:ext uri="{9D8B030D-6E8A-4147-A177-3AD203B41FA5}">
                      <a16:colId xmlns:a16="http://schemas.microsoft.com/office/drawing/2014/main" val="2442664064"/>
                    </a:ext>
                  </a:extLst>
                </a:gridCol>
              </a:tblGrid>
              <a:tr h="432820">
                <a:tc>
                  <a:txBody>
                    <a:bodyPr/>
                    <a:lstStyle/>
                    <a:p>
                      <a:pPr marL="0" marR="0" algn="ctr">
                        <a:lnSpc>
                          <a:spcPct val="107000"/>
                        </a:lnSpc>
                        <a:spcBef>
                          <a:spcPts val="0"/>
                        </a:spcBef>
                        <a:spcAft>
                          <a:spcPts val="0"/>
                        </a:spcAft>
                      </a:pPr>
                      <a:r>
                        <a:rPr lang="en-US" sz="1000" dirty="0">
                          <a:effectLst/>
                          <a:latin typeface="Arial"/>
                        </a:rPr>
                        <a:t>RISK</a:t>
                      </a:r>
                      <a:endParaRPr lang="en-US" sz="1000" dirty="0">
                        <a:effectLst/>
                        <a:latin typeface="Arial"/>
                        <a:ea typeface="Calibri" panose="020F0502020204030204" pitchFamily="34" charset="0"/>
                        <a:cs typeface="Arial"/>
                      </a:endParaRPr>
                    </a:p>
                  </a:txBody>
                  <a:tcPr marL="11449" marR="11449" marT="0" marB="0" anchor="ctr">
                    <a:solidFill>
                      <a:schemeClr val="tx2"/>
                    </a:solidFill>
                  </a:tcPr>
                </a:tc>
                <a:tc>
                  <a:txBody>
                    <a:bodyPr/>
                    <a:lstStyle/>
                    <a:p>
                      <a:pPr marL="0" marR="0" algn="ctr">
                        <a:lnSpc>
                          <a:spcPct val="107000"/>
                        </a:lnSpc>
                        <a:spcBef>
                          <a:spcPts val="0"/>
                        </a:spcBef>
                        <a:spcAft>
                          <a:spcPts val="0"/>
                        </a:spcAft>
                      </a:pPr>
                      <a:r>
                        <a:rPr lang="en-US" sz="1000">
                          <a:effectLst/>
                          <a:latin typeface="Arial"/>
                        </a:rPr>
                        <a:t>DESCRIPTION</a:t>
                      </a:r>
                      <a:endParaRPr lang="en-US" sz="1000">
                        <a:effectLst/>
                        <a:latin typeface="Arial"/>
                        <a:ea typeface="Calibri" panose="020F0502020204030204" pitchFamily="34" charset="0"/>
                        <a:cs typeface="Arial"/>
                      </a:endParaRPr>
                    </a:p>
                  </a:txBody>
                  <a:tcPr marL="11449" marR="11449" marT="0" marB="0" anchor="ctr">
                    <a:solidFill>
                      <a:schemeClr val="tx2"/>
                    </a:solidFill>
                  </a:tcPr>
                </a:tc>
                <a:tc>
                  <a:txBody>
                    <a:bodyPr/>
                    <a:lstStyle/>
                    <a:p>
                      <a:pPr marL="0" marR="0" algn="ctr">
                        <a:lnSpc>
                          <a:spcPct val="107000"/>
                        </a:lnSpc>
                        <a:spcBef>
                          <a:spcPts val="0"/>
                        </a:spcBef>
                        <a:spcAft>
                          <a:spcPts val="0"/>
                        </a:spcAft>
                      </a:pPr>
                      <a:r>
                        <a:rPr lang="en-US" sz="1000">
                          <a:effectLst/>
                          <a:latin typeface="Arial"/>
                        </a:rPr>
                        <a:t>RISK OWNER</a:t>
                      </a:r>
                      <a:endParaRPr lang="en-US" sz="1000">
                        <a:effectLst/>
                        <a:latin typeface="Arial"/>
                        <a:ea typeface="Calibri" panose="020F0502020204030204" pitchFamily="34" charset="0"/>
                        <a:cs typeface="Arial"/>
                      </a:endParaRPr>
                    </a:p>
                  </a:txBody>
                  <a:tcPr marL="11449" marR="11449" marT="0" marB="0" anchor="ctr">
                    <a:solidFill>
                      <a:schemeClr val="tx2"/>
                    </a:solidFill>
                  </a:tcPr>
                </a:tc>
                <a:tc>
                  <a:txBody>
                    <a:bodyPr/>
                    <a:lstStyle/>
                    <a:p>
                      <a:pPr marL="0" marR="0" algn="ctr">
                        <a:lnSpc>
                          <a:spcPct val="107000"/>
                        </a:lnSpc>
                        <a:spcBef>
                          <a:spcPts val="0"/>
                        </a:spcBef>
                        <a:spcAft>
                          <a:spcPts val="0"/>
                        </a:spcAft>
                      </a:pPr>
                      <a:r>
                        <a:rPr lang="en-US" sz="1000">
                          <a:effectLst/>
                          <a:latin typeface="Arial"/>
                        </a:rPr>
                        <a:t>TRIGGER</a:t>
                      </a:r>
                      <a:endParaRPr lang="en-US" sz="1000">
                        <a:effectLst/>
                        <a:latin typeface="Arial"/>
                        <a:ea typeface="Calibri" panose="020F0502020204030204" pitchFamily="34" charset="0"/>
                        <a:cs typeface="Arial"/>
                      </a:endParaRPr>
                    </a:p>
                  </a:txBody>
                  <a:tcPr marL="11449" marR="11449" marT="0" marB="0" anchor="ctr">
                    <a:solidFill>
                      <a:schemeClr val="tx2"/>
                    </a:solidFill>
                  </a:tcPr>
                </a:tc>
                <a:tc>
                  <a:txBody>
                    <a:bodyPr/>
                    <a:lstStyle/>
                    <a:p>
                      <a:pPr marL="0" marR="0" algn="ctr">
                        <a:lnSpc>
                          <a:spcPct val="107000"/>
                        </a:lnSpc>
                        <a:spcBef>
                          <a:spcPts val="0"/>
                        </a:spcBef>
                        <a:spcAft>
                          <a:spcPts val="0"/>
                        </a:spcAft>
                      </a:pPr>
                      <a:r>
                        <a:rPr lang="en-US" sz="1000">
                          <a:effectLst/>
                          <a:latin typeface="Arial"/>
                        </a:rPr>
                        <a:t>POTENTIAL RESPONSES</a:t>
                      </a:r>
                      <a:endParaRPr lang="en-US" sz="1000">
                        <a:effectLst/>
                        <a:latin typeface="Arial"/>
                        <a:ea typeface="Calibri" panose="020F0502020204030204" pitchFamily="34" charset="0"/>
                        <a:cs typeface="Arial"/>
                      </a:endParaRPr>
                    </a:p>
                  </a:txBody>
                  <a:tcPr marL="11449" marR="11449" marT="0" marB="0" anchor="ctr">
                    <a:solidFill>
                      <a:schemeClr val="tx2"/>
                    </a:solidFill>
                  </a:tcPr>
                </a:tc>
                <a:tc>
                  <a:txBody>
                    <a:bodyPr/>
                    <a:lstStyle/>
                    <a:p>
                      <a:pPr marL="0" marR="0" algn="ctr">
                        <a:lnSpc>
                          <a:spcPct val="107000"/>
                        </a:lnSpc>
                        <a:spcBef>
                          <a:spcPts val="0"/>
                        </a:spcBef>
                        <a:spcAft>
                          <a:spcPts val="0"/>
                        </a:spcAft>
                      </a:pPr>
                      <a:r>
                        <a:rPr lang="en-US" sz="1000">
                          <a:effectLst/>
                          <a:latin typeface="Arial"/>
                        </a:rPr>
                        <a:t>IMPACT</a:t>
                      </a:r>
                      <a:endParaRPr lang="en-US" sz="1000">
                        <a:effectLst/>
                        <a:latin typeface="Arial"/>
                        <a:ea typeface="Calibri" panose="020F0502020204030204" pitchFamily="34" charset="0"/>
                        <a:cs typeface="Arial"/>
                      </a:endParaRPr>
                    </a:p>
                  </a:txBody>
                  <a:tcPr marL="11449" marR="11449" marT="0" marB="0" anchor="ctr">
                    <a:solidFill>
                      <a:schemeClr val="tx2"/>
                    </a:solidFill>
                  </a:tcPr>
                </a:tc>
                <a:extLst>
                  <a:ext uri="{0D108BD9-81ED-4DB2-BD59-A6C34878D82A}">
                    <a16:rowId xmlns:a16="http://schemas.microsoft.com/office/drawing/2014/main" val="2188464341"/>
                  </a:ext>
                </a:extLst>
              </a:tr>
              <a:tr h="1930844">
                <a:tc>
                  <a:txBody>
                    <a:bodyPr/>
                    <a:lstStyle/>
                    <a:p>
                      <a:pPr marL="0" marR="0" algn="ctr">
                        <a:lnSpc>
                          <a:spcPct val="150000"/>
                        </a:lnSpc>
                        <a:spcBef>
                          <a:spcPts val="0"/>
                        </a:spcBef>
                        <a:spcAft>
                          <a:spcPts val="0"/>
                        </a:spcAft>
                      </a:pPr>
                      <a:r>
                        <a:rPr lang="en-US" sz="1000" dirty="0">
                          <a:solidFill>
                            <a:srgbClr val="000000"/>
                          </a:solidFill>
                          <a:effectLst/>
                          <a:latin typeface="Arial"/>
                        </a:rPr>
                        <a:t>Unexpected emergency leave of an employee</a:t>
                      </a:r>
                      <a:endParaRPr lang="en-US" sz="1000" dirty="0">
                        <a:solidFill>
                          <a:srgbClr val="000000"/>
                        </a:solidFill>
                        <a:effectLst/>
                        <a:latin typeface="Arial"/>
                        <a:ea typeface="Calibri" panose="020F0502020204030204" pitchFamily="34" charset="0"/>
                        <a:cs typeface="Arial"/>
                      </a:endParaRPr>
                    </a:p>
                  </a:txBody>
                  <a:tcPr marL="11449" marR="11449" marT="0" marB="0" anchor="ctr">
                    <a:solidFill>
                      <a:schemeClr val="bg1">
                        <a:lumMod val="95000"/>
                      </a:schemeClr>
                    </a:solidFill>
                  </a:tcPr>
                </a:tc>
                <a:tc>
                  <a:txBody>
                    <a:bodyPr/>
                    <a:lstStyle/>
                    <a:p>
                      <a:pPr marL="0" marR="0" algn="ctr">
                        <a:lnSpc>
                          <a:spcPct val="150000"/>
                        </a:lnSpc>
                        <a:spcBef>
                          <a:spcPts val="0"/>
                        </a:spcBef>
                        <a:spcAft>
                          <a:spcPts val="0"/>
                        </a:spcAft>
                      </a:pPr>
                      <a:r>
                        <a:rPr lang="en-US" sz="1000" dirty="0">
                          <a:effectLst/>
                          <a:latin typeface="Arial"/>
                        </a:rPr>
                        <a:t>The </a:t>
                      </a:r>
                      <a:r>
                        <a:rPr lang="en-US" sz="1000" u="none" dirty="0">
                          <a:effectLst/>
                          <a:latin typeface="Arial"/>
                        </a:rPr>
                        <a:t>employee has </a:t>
                      </a:r>
                      <a:r>
                        <a:rPr lang="en-US" sz="1000" dirty="0">
                          <a:effectLst/>
                          <a:latin typeface="Arial"/>
                        </a:rPr>
                        <a:t>an emergency and needs to be absent </a:t>
                      </a:r>
                      <a:endParaRPr lang="en-US" sz="1000" dirty="0">
                        <a:effectLst/>
                        <a:latin typeface="Arial"/>
                        <a:ea typeface="Calibri" panose="020F0502020204030204" pitchFamily="34" charset="0"/>
                        <a:cs typeface="Arial"/>
                      </a:endParaRPr>
                    </a:p>
                  </a:txBody>
                  <a:tcPr marL="11449" marR="11449" marT="0" marB="0" anchor="ctr">
                    <a:solidFill>
                      <a:schemeClr val="bg1">
                        <a:lumMod val="95000"/>
                      </a:schemeClr>
                    </a:solidFill>
                  </a:tcPr>
                </a:tc>
                <a:tc>
                  <a:txBody>
                    <a:bodyPr/>
                    <a:lstStyle/>
                    <a:p>
                      <a:pPr marL="0" marR="0" algn="ctr">
                        <a:lnSpc>
                          <a:spcPct val="150000"/>
                        </a:lnSpc>
                        <a:spcBef>
                          <a:spcPts val="0"/>
                        </a:spcBef>
                        <a:spcAft>
                          <a:spcPts val="0"/>
                        </a:spcAft>
                      </a:pPr>
                      <a:r>
                        <a:rPr lang="en-US" sz="1000">
                          <a:effectLst/>
                          <a:latin typeface="Arial"/>
                        </a:rPr>
                        <a:t>Project Manager</a:t>
                      </a:r>
                      <a:endParaRPr lang="en-US" sz="1000">
                        <a:effectLst/>
                        <a:latin typeface="Arial"/>
                        <a:ea typeface="Calibri" panose="020F0502020204030204" pitchFamily="34" charset="0"/>
                        <a:cs typeface="Arial"/>
                      </a:endParaRPr>
                    </a:p>
                  </a:txBody>
                  <a:tcPr marL="11449" marR="11449" marT="0" marB="0" anchor="ctr">
                    <a:solidFill>
                      <a:schemeClr val="bg1">
                        <a:lumMod val="95000"/>
                      </a:schemeClr>
                    </a:solidFill>
                  </a:tcPr>
                </a:tc>
                <a:tc>
                  <a:txBody>
                    <a:bodyPr/>
                    <a:lstStyle/>
                    <a:p>
                      <a:pPr marL="342900" marR="0" lvl="0" indent="-342900" algn="l">
                        <a:lnSpc>
                          <a:spcPct val="150000"/>
                        </a:lnSpc>
                        <a:spcBef>
                          <a:spcPts val="0"/>
                        </a:spcBef>
                        <a:spcAft>
                          <a:spcPts val="0"/>
                        </a:spcAft>
                        <a:buFont typeface="Symbol" panose="05050102010706020507" pitchFamily="18" charset="2"/>
                        <a:buChar char=""/>
                      </a:pPr>
                      <a:r>
                        <a:rPr lang="en-US" sz="1000" dirty="0">
                          <a:effectLst/>
                          <a:latin typeface="Arial"/>
                        </a:rPr>
                        <a:t>Employee experiences </a:t>
                      </a:r>
                      <a:r>
                        <a:rPr lang="en-US" sz="1000" u="none" dirty="0">
                          <a:effectLst/>
                          <a:latin typeface="Arial"/>
                        </a:rPr>
                        <a:t>unexpected emergencies </a:t>
                      </a:r>
                      <a:r>
                        <a:rPr lang="en-US" sz="1000" dirty="0">
                          <a:effectLst/>
                          <a:latin typeface="Arial"/>
                        </a:rPr>
                        <a:t>(ex. Sickness)</a:t>
                      </a:r>
                      <a:endParaRPr lang="en-US" sz="1000" dirty="0">
                        <a:effectLst/>
                        <a:latin typeface="Arial"/>
                        <a:ea typeface="Calibri" panose="020F0502020204030204" pitchFamily="34" charset="0"/>
                        <a:cs typeface="Arial"/>
                      </a:endParaRPr>
                    </a:p>
                  </a:txBody>
                  <a:tcPr marL="11449" marR="11449" marT="0" marB="0">
                    <a:solidFill>
                      <a:schemeClr val="bg1">
                        <a:lumMod val="95000"/>
                      </a:schemeClr>
                    </a:solidFill>
                  </a:tcPr>
                </a:tc>
                <a:tc>
                  <a:txBody>
                    <a:bodyPr/>
                    <a:lstStyle/>
                    <a:p>
                      <a:pPr marL="342900" marR="0" lvl="0" indent="-342900" algn="l">
                        <a:lnSpc>
                          <a:spcPct val="150000"/>
                        </a:lnSpc>
                        <a:spcBef>
                          <a:spcPts val="0"/>
                        </a:spcBef>
                        <a:spcAft>
                          <a:spcPts val="0"/>
                        </a:spcAft>
                        <a:buFont typeface="Symbol" panose="05050102010706020507" pitchFamily="18" charset="2"/>
                        <a:buChar char=""/>
                        <a:tabLst>
                          <a:tab pos="228600" algn="l"/>
                        </a:tabLst>
                      </a:pPr>
                      <a:r>
                        <a:rPr lang="en-US" sz="1000">
                          <a:effectLst/>
                          <a:latin typeface="Arial"/>
                        </a:rPr>
                        <a:t>Employee needs to work overtime</a:t>
                      </a:r>
                    </a:p>
                    <a:p>
                      <a:pPr marL="342900" marR="0" lvl="0" indent="-342900" algn="l">
                        <a:lnSpc>
                          <a:spcPct val="150000"/>
                        </a:lnSpc>
                        <a:spcBef>
                          <a:spcPts val="0"/>
                        </a:spcBef>
                        <a:spcAft>
                          <a:spcPts val="0"/>
                        </a:spcAft>
                        <a:buFont typeface="Symbol" panose="05050102010706020507" pitchFamily="18" charset="2"/>
                        <a:buChar char=""/>
                        <a:tabLst>
                          <a:tab pos="228600" algn="l"/>
                        </a:tabLst>
                      </a:pPr>
                      <a:r>
                        <a:rPr lang="en-US" sz="1000">
                          <a:effectLst/>
                          <a:latin typeface="Arial"/>
                        </a:rPr>
                        <a:t>Assign other employee to do his tasks</a:t>
                      </a:r>
                    </a:p>
                    <a:p>
                      <a:pPr marL="342900" marR="0" lvl="0" indent="-342900" algn="l">
                        <a:lnSpc>
                          <a:spcPct val="150000"/>
                        </a:lnSpc>
                        <a:spcBef>
                          <a:spcPts val="0"/>
                        </a:spcBef>
                        <a:spcAft>
                          <a:spcPts val="0"/>
                        </a:spcAft>
                        <a:buFont typeface="Symbol" panose="05050102010706020507" pitchFamily="18" charset="2"/>
                        <a:buChar char=""/>
                        <a:tabLst>
                          <a:tab pos="228600" algn="l"/>
                        </a:tabLst>
                      </a:pPr>
                      <a:r>
                        <a:rPr lang="en-US" sz="1000">
                          <a:effectLst/>
                          <a:latin typeface="Arial"/>
                        </a:rPr>
                        <a:t>Avoid assigning a role to only one employee</a:t>
                      </a:r>
                      <a:endParaRPr lang="en-US" sz="1000">
                        <a:effectLst/>
                        <a:latin typeface="Arial"/>
                        <a:ea typeface="Calibri" panose="020F0502020204030204" pitchFamily="34" charset="0"/>
                        <a:cs typeface="Arial"/>
                      </a:endParaRPr>
                    </a:p>
                  </a:txBody>
                  <a:tcPr marL="11449" marR="11449" marT="0" marB="0">
                    <a:solidFill>
                      <a:schemeClr val="bg1">
                        <a:lumMod val="95000"/>
                      </a:schemeClr>
                    </a:solidFill>
                  </a:tcPr>
                </a:tc>
                <a:tc>
                  <a:txBody>
                    <a:bodyPr/>
                    <a:lstStyle/>
                    <a:p>
                      <a:pPr marL="0" marR="0" algn="ctr">
                        <a:lnSpc>
                          <a:spcPct val="150000"/>
                        </a:lnSpc>
                        <a:spcBef>
                          <a:spcPts val="0"/>
                        </a:spcBef>
                        <a:spcAft>
                          <a:spcPts val="0"/>
                        </a:spcAft>
                      </a:pPr>
                      <a:r>
                        <a:rPr lang="en-US" sz="1000" dirty="0">
                          <a:effectLst/>
                          <a:latin typeface="Arial"/>
                        </a:rPr>
                        <a:t>LOW</a:t>
                      </a:r>
                      <a:endParaRPr lang="en-US" sz="1000" dirty="0">
                        <a:effectLst/>
                        <a:latin typeface="Arial"/>
                        <a:ea typeface="Calibri" panose="020F0502020204030204" pitchFamily="34" charset="0"/>
                        <a:cs typeface="Arial"/>
                      </a:endParaRPr>
                    </a:p>
                  </a:txBody>
                  <a:tcPr marL="11449" marR="11449" marT="0" marB="0" anchor="ctr">
                    <a:solidFill>
                      <a:schemeClr val="accent3">
                        <a:lumMod val="20000"/>
                        <a:lumOff val="80000"/>
                      </a:schemeClr>
                    </a:solidFill>
                  </a:tcPr>
                </a:tc>
                <a:extLst>
                  <a:ext uri="{0D108BD9-81ED-4DB2-BD59-A6C34878D82A}">
                    <a16:rowId xmlns:a16="http://schemas.microsoft.com/office/drawing/2014/main" val="410252758"/>
                  </a:ext>
                </a:extLst>
              </a:tr>
              <a:tr h="1279429">
                <a:tc>
                  <a:txBody>
                    <a:bodyPr/>
                    <a:lstStyle/>
                    <a:p>
                      <a:pPr marL="0" marR="0" algn="ctr">
                        <a:lnSpc>
                          <a:spcPct val="150000"/>
                        </a:lnSpc>
                        <a:spcBef>
                          <a:spcPts val="0"/>
                        </a:spcBef>
                        <a:spcAft>
                          <a:spcPts val="0"/>
                        </a:spcAft>
                      </a:pPr>
                      <a:r>
                        <a:rPr lang="en-US" sz="1000" dirty="0">
                          <a:solidFill>
                            <a:srgbClr val="000000"/>
                          </a:solidFill>
                          <a:effectLst/>
                          <a:latin typeface="Arial"/>
                        </a:rPr>
                        <a:t>Inflation rate increases</a:t>
                      </a:r>
                      <a:endParaRPr lang="en-US" sz="1000" dirty="0">
                        <a:solidFill>
                          <a:srgbClr val="000000"/>
                        </a:solidFill>
                        <a:effectLst/>
                        <a:latin typeface="Arial"/>
                        <a:ea typeface="Calibri" panose="020F0502020204030204" pitchFamily="34" charset="0"/>
                        <a:cs typeface="Arial"/>
                      </a:endParaRPr>
                    </a:p>
                  </a:txBody>
                  <a:tcPr marL="11449" marR="11449" marT="0" marB="0" anchor="ctr">
                    <a:solidFill>
                      <a:schemeClr val="bg1">
                        <a:lumMod val="95000"/>
                      </a:schemeClr>
                    </a:solidFill>
                  </a:tcPr>
                </a:tc>
                <a:tc>
                  <a:txBody>
                    <a:bodyPr/>
                    <a:lstStyle/>
                    <a:p>
                      <a:pPr marL="0" marR="0" algn="ctr">
                        <a:lnSpc>
                          <a:spcPct val="150000"/>
                        </a:lnSpc>
                        <a:spcBef>
                          <a:spcPts val="0"/>
                        </a:spcBef>
                        <a:spcAft>
                          <a:spcPts val="0"/>
                        </a:spcAft>
                      </a:pPr>
                      <a:r>
                        <a:rPr lang="en-US" sz="1000">
                          <a:effectLst/>
                          <a:latin typeface="Arial"/>
                        </a:rPr>
                        <a:t>Increase in general price level of goods and services in the economy that may affect the budget computation </a:t>
                      </a:r>
                      <a:endParaRPr lang="en-US" sz="1000">
                        <a:effectLst/>
                        <a:latin typeface="Arial"/>
                        <a:ea typeface="Calibri" panose="020F0502020204030204" pitchFamily="34" charset="0"/>
                        <a:cs typeface="Arial"/>
                      </a:endParaRPr>
                    </a:p>
                  </a:txBody>
                  <a:tcPr marL="11449" marR="11449" marT="0" marB="0" anchor="ctr">
                    <a:solidFill>
                      <a:schemeClr val="bg1">
                        <a:lumMod val="95000"/>
                      </a:schemeClr>
                    </a:solidFill>
                  </a:tcPr>
                </a:tc>
                <a:tc>
                  <a:txBody>
                    <a:bodyPr/>
                    <a:lstStyle/>
                    <a:p>
                      <a:pPr marL="0" marR="0" algn="ctr">
                        <a:lnSpc>
                          <a:spcPct val="150000"/>
                        </a:lnSpc>
                        <a:spcBef>
                          <a:spcPts val="0"/>
                        </a:spcBef>
                        <a:spcAft>
                          <a:spcPts val="0"/>
                        </a:spcAft>
                      </a:pPr>
                      <a:r>
                        <a:rPr lang="en-US" sz="1000">
                          <a:effectLst/>
                          <a:latin typeface="Arial"/>
                        </a:rPr>
                        <a:t>Project Team</a:t>
                      </a:r>
                      <a:endParaRPr lang="en-US" sz="1000">
                        <a:effectLst/>
                        <a:latin typeface="Arial"/>
                        <a:ea typeface="Calibri" panose="020F0502020204030204" pitchFamily="34" charset="0"/>
                        <a:cs typeface="Arial"/>
                      </a:endParaRPr>
                    </a:p>
                  </a:txBody>
                  <a:tcPr marL="11449" marR="11449" marT="0" marB="0" anchor="ctr">
                    <a:solidFill>
                      <a:schemeClr val="bg1">
                        <a:lumMod val="95000"/>
                      </a:schemeClr>
                    </a:solidFill>
                  </a:tcPr>
                </a:tc>
                <a:tc>
                  <a:txBody>
                    <a:bodyPr/>
                    <a:lstStyle/>
                    <a:p>
                      <a:pPr marL="342900" marR="0" lvl="0" indent="-342900" algn="l">
                        <a:lnSpc>
                          <a:spcPct val="150000"/>
                        </a:lnSpc>
                        <a:spcBef>
                          <a:spcPts val="0"/>
                        </a:spcBef>
                        <a:spcAft>
                          <a:spcPts val="0"/>
                        </a:spcAft>
                        <a:buFont typeface="Symbol" panose="05050102010706020507" pitchFamily="18" charset="2"/>
                        <a:buChar char=""/>
                      </a:pPr>
                      <a:r>
                        <a:rPr lang="en-US" sz="1000">
                          <a:effectLst/>
                          <a:latin typeface="Arial"/>
                        </a:rPr>
                        <a:t>Demand of goods or services increases.</a:t>
                      </a:r>
                      <a:endParaRPr lang="en-US" sz="1000">
                        <a:effectLst/>
                        <a:latin typeface="Arial"/>
                        <a:ea typeface="Calibri" panose="020F0502020204030204" pitchFamily="34" charset="0"/>
                        <a:cs typeface="Arial"/>
                      </a:endParaRPr>
                    </a:p>
                  </a:txBody>
                  <a:tcPr marL="11449" marR="11449" marT="0" marB="0">
                    <a:solidFill>
                      <a:schemeClr val="bg1">
                        <a:lumMod val="95000"/>
                      </a:schemeClr>
                    </a:solidFill>
                  </a:tcPr>
                </a:tc>
                <a:tc>
                  <a:txBody>
                    <a:bodyPr/>
                    <a:lstStyle/>
                    <a:p>
                      <a:pPr marL="342900" marR="0" lvl="0" indent="-342900" algn="l">
                        <a:lnSpc>
                          <a:spcPct val="150000"/>
                        </a:lnSpc>
                        <a:spcBef>
                          <a:spcPts val="0"/>
                        </a:spcBef>
                        <a:spcAft>
                          <a:spcPts val="0"/>
                        </a:spcAft>
                        <a:buFont typeface="Symbol" panose="05050102010706020507" pitchFamily="18" charset="2"/>
                        <a:buChar char=""/>
                        <a:tabLst>
                          <a:tab pos="228600" algn="l"/>
                        </a:tabLst>
                      </a:pPr>
                      <a:r>
                        <a:rPr lang="en-US" sz="1000">
                          <a:effectLst/>
                          <a:latin typeface="Arial"/>
                        </a:rPr>
                        <a:t>Use the allocated contingency fund.</a:t>
                      </a:r>
                      <a:endParaRPr lang="en-US" sz="1000">
                        <a:effectLst/>
                        <a:latin typeface="Arial"/>
                        <a:ea typeface="Calibri" panose="020F0502020204030204" pitchFamily="34" charset="0"/>
                        <a:cs typeface="Arial"/>
                      </a:endParaRPr>
                    </a:p>
                  </a:txBody>
                  <a:tcPr marL="11449" marR="11449" marT="0" marB="0">
                    <a:solidFill>
                      <a:schemeClr val="bg1">
                        <a:lumMod val="95000"/>
                      </a:schemeClr>
                    </a:solidFill>
                  </a:tcPr>
                </a:tc>
                <a:tc>
                  <a:txBody>
                    <a:bodyPr/>
                    <a:lstStyle/>
                    <a:p>
                      <a:pPr marL="0" marR="0" algn="ctr">
                        <a:lnSpc>
                          <a:spcPct val="150000"/>
                        </a:lnSpc>
                        <a:spcBef>
                          <a:spcPts val="0"/>
                        </a:spcBef>
                        <a:spcAft>
                          <a:spcPts val="0"/>
                        </a:spcAft>
                      </a:pPr>
                      <a:r>
                        <a:rPr lang="en-US" sz="1000" dirty="0">
                          <a:effectLst/>
                          <a:latin typeface="Arial"/>
                        </a:rPr>
                        <a:t>HIGH</a:t>
                      </a:r>
                      <a:endParaRPr lang="en-US" sz="1000" dirty="0">
                        <a:effectLst/>
                        <a:latin typeface="Arial"/>
                        <a:ea typeface="Calibri" panose="020F0502020204030204" pitchFamily="34" charset="0"/>
                        <a:cs typeface="Arial"/>
                      </a:endParaRPr>
                    </a:p>
                  </a:txBody>
                  <a:tcPr marL="11449" marR="11449" marT="0" marB="0" anchor="ctr">
                    <a:solidFill>
                      <a:schemeClr val="accent6">
                        <a:lumMod val="20000"/>
                        <a:lumOff val="80000"/>
                      </a:schemeClr>
                    </a:solidFill>
                  </a:tcPr>
                </a:tc>
                <a:extLst>
                  <a:ext uri="{0D108BD9-81ED-4DB2-BD59-A6C34878D82A}">
                    <a16:rowId xmlns:a16="http://schemas.microsoft.com/office/drawing/2014/main" val="3798111393"/>
                  </a:ext>
                </a:extLst>
              </a:tr>
            </a:tbl>
          </a:graphicData>
        </a:graphic>
      </p:graphicFrame>
      <p:sp>
        <p:nvSpPr>
          <p:cNvPr id="7" name="Rectangle 2">
            <a:extLst>
              <a:ext uri="{FF2B5EF4-FFF2-40B4-BE49-F238E27FC236}">
                <a16:creationId xmlns:a16="http://schemas.microsoft.com/office/drawing/2014/main" id="{B227ABCA-378C-494A-B354-BE61D35188BF}"/>
              </a:ext>
            </a:extLst>
          </p:cNvPr>
          <p:cNvSpPr>
            <a:spLocks noChangeArrowheads="1"/>
          </p:cNvSpPr>
          <p:nvPr/>
        </p:nvSpPr>
        <p:spPr bwMode="auto">
          <a:xfrm>
            <a:off x="-24673982" y="177942"/>
            <a:ext cx="72457126" cy="415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sz="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hlinkClick r:id="rId3"/>
              </a:rPr>
              <a:t>[MAJ1]</a:t>
            </a:r>
            <a:r>
              <a:rPr kumimoji="0" lang="en-US" altLang="en-US" sz="1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Delayed Project due to what????</a:t>
            </a:r>
            <a:endParaRPr kumimoji="0" lang="en-US" altLang="en-US" sz="600" b="0" i="0" u="none" strike="noStrike" cap="none" normalizeH="0" baseline="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If member related, wag ilalagay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76864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173432"/>
            <a:ext cx="7003085" cy="572644"/>
          </a:xfrm>
        </p:spPr>
        <p:txBody>
          <a:bodyPr>
            <a:noAutofit/>
          </a:bodyPr>
          <a:lstStyle/>
          <a:p>
            <a:r>
              <a:rPr lang="en-US" sz="3500"/>
              <a:t>Process Model</a:t>
            </a:r>
          </a:p>
        </p:txBody>
      </p:sp>
      <p:pic>
        <p:nvPicPr>
          <p:cNvPr id="6" name="Picture 2" descr="Image result for NDRRMC logo">
            <a:extLst>
              <a:ext uri="{FF2B5EF4-FFF2-40B4-BE49-F238E27FC236}">
                <a16:creationId xmlns:a16="http://schemas.microsoft.com/office/drawing/2014/main" id="{96A17C71-22B3-4C50-B91D-D020A5BB89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5280" y="4241112"/>
            <a:ext cx="2105313" cy="8333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FAB77DDD-0717-4904-BEC4-15E0F10D2011}"/>
              </a:ext>
            </a:extLst>
          </p:cNvPr>
          <p:cNvSpPr>
            <a:spLocks noChangeArrowheads="1"/>
          </p:cNvSpPr>
          <p:nvPr/>
        </p:nvSpPr>
        <p:spPr bwMode="auto">
          <a:xfrm>
            <a:off x="7151290" y="1097191"/>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B227ABCA-378C-494A-B354-BE61D35188BF}"/>
              </a:ext>
            </a:extLst>
          </p:cNvPr>
          <p:cNvSpPr>
            <a:spLocks noChangeArrowheads="1"/>
          </p:cNvSpPr>
          <p:nvPr/>
        </p:nvSpPr>
        <p:spPr bwMode="auto">
          <a:xfrm>
            <a:off x="-24673982" y="177942"/>
            <a:ext cx="72457126" cy="415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sz="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hlinkClick r:id="rId4"/>
              </a:rPr>
              <a:t>[MAJ1]</a:t>
            </a:r>
            <a:r>
              <a:rPr kumimoji="0" lang="en-US" altLang="en-US" sz="1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Delayed Project due to what????</a:t>
            </a:r>
            <a:endParaRPr kumimoji="0" lang="en-US" altLang="en-US" sz="600" b="0" i="0" u="none" strike="noStrike" cap="none" normalizeH="0" baseline="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If member related, wag ilalagay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Diagram 7">
            <a:extLst>
              <a:ext uri="{FF2B5EF4-FFF2-40B4-BE49-F238E27FC236}">
                <a16:creationId xmlns:a16="http://schemas.microsoft.com/office/drawing/2014/main" id="{1FC52FDA-41F6-4533-8E24-39DDEF866A9A}"/>
              </a:ext>
            </a:extLst>
          </p:cNvPr>
          <p:cNvGraphicFramePr/>
          <p:nvPr>
            <p:extLst>
              <p:ext uri="{D42A27DB-BD31-4B8C-83A1-F6EECF244321}">
                <p14:modId xmlns:p14="http://schemas.microsoft.com/office/powerpoint/2010/main" val="198754563"/>
              </p:ext>
            </p:extLst>
          </p:nvPr>
        </p:nvGraphicFramePr>
        <p:xfrm>
          <a:off x="2999236" y="891995"/>
          <a:ext cx="5068700" cy="352271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23541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qa">
            <a:extLst>
              <a:ext uri="{FF2B5EF4-FFF2-40B4-BE49-F238E27FC236}">
                <a16:creationId xmlns:a16="http://schemas.microsoft.com/office/drawing/2014/main" id="{908D7E9B-2F88-4FA4-8B7E-1F81D10F158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45097" y="795102"/>
            <a:ext cx="4275740" cy="3914518"/>
          </a:xfrm>
          <a:prstGeom prst="rect">
            <a:avLst/>
          </a:prstGeom>
          <a:noFill/>
          <a:ln>
            <a:noFill/>
          </a:ln>
        </p:spPr>
      </p:pic>
      <p:sp>
        <p:nvSpPr>
          <p:cNvPr id="4" name="Title 3"/>
          <p:cNvSpPr>
            <a:spLocks noGrp="1"/>
          </p:cNvSpPr>
          <p:nvPr>
            <p:ph type="title"/>
          </p:nvPr>
        </p:nvSpPr>
        <p:spPr>
          <a:xfrm>
            <a:off x="2281425" y="173432"/>
            <a:ext cx="7003085" cy="572644"/>
          </a:xfrm>
        </p:spPr>
        <p:txBody>
          <a:bodyPr>
            <a:noAutofit/>
          </a:bodyPr>
          <a:lstStyle/>
          <a:p>
            <a:r>
              <a:rPr lang="en-US" sz="3500"/>
              <a:t>Quality Assurance Plan</a:t>
            </a:r>
          </a:p>
        </p:txBody>
      </p:sp>
      <p:pic>
        <p:nvPicPr>
          <p:cNvPr id="6" name="Picture 2" descr="Image result for NDRRMC logo">
            <a:extLst>
              <a:ext uri="{FF2B5EF4-FFF2-40B4-BE49-F238E27FC236}">
                <a16:creationId xmlns:a16="http://schemas.microsoft.com/office/drawing/2014/main" id="{96A17C71-22B3-4C50-B91D-D020A5BB890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15280" y="4241112"/>
            <a:ext cx="2105313" cy="8333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FAB77DDD-0717-4904-BEC4-15E0F10D2011}"/>
              </a:ext>
            </a:extLst>
          </p:cNvPr>
          <p:cNvSpPr>
            <a:spLocks noChangeArrowheads="1"/>
          </p:cNvSpPr>
          <p:nvPr/>
        </p:nvSpPr>
        <p:spPr bwMode="auto">
          <a:xfrm>
            <a:off x="7151290" y="1097191"/>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B227ABCA-378C-494A-B354-BE61D35188BF}"/>
              </a:ext>
            </a:extLst>
          </p:cNvPr>
          <p:cNvSpPr>
            <a:spLocks noChangeArrowheads="1"/>
          </p:cNvSpPr>
          <p:nvPr/>
        </p:nvSpPr>
        <p:spPr bwMode="auto">
          <a:xfrm>
            <a:off x="-24673982" y="177942"/>
            <a:ext cx="72457126" cy="415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sz="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hlinkClick r:id="rId5"/>
              </a:rPr>
              <a:t>[MAJ1]</a:t>
            </a:r>
            <a:r>
              <a:rPr kumimoji="0" lang="en-US" altLang="en-US" sz="1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Delayed Project due to what????</a:t>
            </a:r>
            <a:endParaRPr kumimoji="0" lang="en-US" altLang="en-US" sz="600" b="0" i="0" u="none" strike="noStrike" cap="none" normalizeH="0" baseline="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If member related, wag ilalagay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8524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7AAAF91-2474-43A8-914C-71D21C084CFD}"/>
              </a:ext>
            </a:extLst>
          </p:cNvPr>
          <p:cNvSpPr>
            <a:spLocks noGrp="1"/>
          </p:cNvSpPr>
          <p:nvPr>
            <p:ph idx="1"/>
          </p:nvPr>
        </p:nvSpPr>
        <p:spPr>
          <a:xfrm>
            <a:off x="265655" y="1808225"/>
            <a:ext cx="8246070" cy="610820"/>
          </a:xfrm>
        </p:spPr>
        <p:txBody>
          <a:bodyPr vert="horz" lIns="91440" tIns="45720" rIns="91440" bIns="45720" rtlCol="0" anchor="t">
            <a:normAutofit/>
          </a:bodyPr>
          <a:lstStyle/>
          <a:p>
            <a:r>
              <a:rPr lang="en-US"/>
              <a:t>Streamline</a:t>
            </a:r>
            <a:r>
              <a:rPr lang="en-US">
                <a:cs typeface="Calibri"/>
              </a:rPr>
              <a:t> processes</a:t>
            </a:r>
            <a:endParaRPr lang="en-US"/>
          </a:p>
        </p:txBody>
      </p:sp>
      <p:sp>
        <p:nvSpPr>
          <p:cNvPr id="7" name="Title 6">
            <a:extLst>
              <a:ext uri="{FF2B5EF4-FFF2-40B4-BE49-F238E27FC236}">
                <a16:creationId xmlns:a16="http://schemas.microsoft.com/office/drawing/2014/main" id="{67DB70B8-B535-4B18-891B-5C852075B9A6}"/>
              </a:ext>
            </a:extLst>
          </p:cNvPr>
          <p:cNvSpPr>
            <a:spLocks noGrp="1"/>
          </p:cNvSpPr>
          <p:nvPr>
            <p:ph type="title"/>
          </p:nvPr>
        </p:nvSpPr>
        <p:spPr>
          <a:xfrm>
            <a:off x="263215" y="1138578"/>
            <a:ext cx="8246070" cy="916230"/>
          </a:xfrm>
        </p:spPr>
        <p:txBody>
          <a:bodyPr>
            <a:normAutofit/>
          </a:bodyPr>
          <a:lstStyle/>
          <a:p>
            <a:r>
              <a:rPr lang="en-US"/>
              <a:t>Purpose</a:t>
            </a:r>
          </a:p>
        </p:txBody>
      </p:sp>
      <p:pic>
        <p:nvPicPr>
          <p:cNvPr id="10" name="Picture 2" descr="Image result for NDRRMC logo">
            <a:extLst>
              <a:ext uri="{FF2B5EF4-FFF2-40B4-BE49-F238E27FC236}">
                <a16:creationId xmlns:a16="http://schemas.microsoft.com/office/drawing/2014/main" id="{58B433B8-939E-48B8-A9AE-E942FF1BA6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9870" y="4180335"/>
            <a:ext cx="2257314" cy="89352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6">
            <a:extLst>
              <a:ext uri="{FF2B5EF4-FFF2-40B4-BE49-F238E27FC236}">
                <a16:creationId xmlns:a16="http://schemas.microsoft.com/office/drawing/2014/main" id="{2B14FECF-EEA0-4798-B17D-E5DFD97B977F}"/>
              </a:ext>
            </a:extLst>
          </p:cNvPr>
          <p:cNvSpPr txBox="1">
            <a:spLocks/>
          </p:cNvSpPr>
          <p:nvPr/>
        </p:nvSpPr>
        <p:spPr>
          <a:xfrm>
            <a:off x="2054982" y="2054808"/>
            <a:ext cx="8246070" cy="91623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baseline="0">
                <a:solidFill>
                  <a:schemeClr val="tx2">
                    <a:lumMod val="60000"/>
                    <a:lumOff val="40000"/>
                  </a:schemeClr>
                </a:solidFill>
                <a:effectLst>
                  <a:outerShdw blurRad="50800" dist="38100" dir="2700000" algn="tl" rotWithShape="0">
                    <a:prstClr val="black">
                      <a:alpha val="40000"/>
                    </a:prstClr>
                  </a:outerShdw>
                </a:effectLst>
                <a:latin typeface="+mj-lt"/>
                <a:ea typeface="+mj-ea"/>
                <a:cs typeface="+mj-cs"/>
              </a:defRPr>
            </a:lvl1pPr>
          </a:lstStyle>
          <a:p>
            <a:r>
              <a:rPr lang="en-US"/>
              <a:t>Scope</a:t>
            </a:r>
          </a:p>
        </p:txBody>
      </p:sp>
      <p:sp>
        <p:nvSpPr>
          <p:cNvPr id="8" name="Content Placeholder 4">
            <a:extLst>
              <a:ext uri="{FF2B5EF4-FFF2-40B4-BE49-F238E27FC236}">
                <a16:creationId xmlns:a16="http://schemas.microsoft.com/office/drawing/2014/main" id="{1D8F3339-2977-4039-A7C3-A7BE86CB428A}"/>
              </a:ext>
            </a:extLst>
          </p:cNvPr>
          <p:cNvSpPr txBox="1">
            <a:spLocks/>
          </p:cNvSpPr>
          <p:nvPr/>
        </p:nvSpPr>
        <p:spPr>
          <a:xfrm>
            <a:off x="2051170" y="2799936"/>
            <a:ext cx="8246070" cy="610820"/>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cs typeface="Calibri"/>
              </a:rPr>
              <a:t>Data Gathering, System Design, System Development, Testing</a:t>
            </a:r>
          </a:p>
        </p:txBody>
      </p:sp>
      <p:sp>
        <p:nvSpPr>
          <p:cNvPr id="11" name="Title 6">
            <a:extLst>
              <a:ext uri="{FF2B5EF4-FFF2-40B4-BE49-F238E27FC236}">
                <a16:creationId xmlns:a16="http://schemas.microsoft.com/office/drawing/2014/main" id="{E60FD95F-5D62-4D39-B929-CC12F6B8BF30}"/>
              </a:ext>
            </a:extLst>
          </p:cNvPr>
          <p:cNvSpPr txBox="1">
            <a:spLocks/>
          </p:cNvSpPr>
          <p:nvPr/>
        </p:nvSpPr>
        <p:spPr>
          <a:xfrm>
            <a:off x="3909661" y="2971364"/>
            <a:ext cx="8246070" cy="91623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baseline="0">
                <a:solidFill>
                  <a:schemeClr val="tx2">
                    <a:lumMod val="60000"/>
                    <a:lumOff val="40000"/>
                  </a:schemeClr>
                </a:solidFill>
                <a:effectLst>
                  <a:outerShdw blurRad="50800" dist="38100" dir="2700000" algn="tl" rotWithShape="0">
                    <a:prstClr val="black">
                      <a:alpha val="40000"/>
                    </a:prstClr>
                  </a:outerShdw>
                </a:effectLst>
                <a:latin typeface="+mj-lt"/>
                <a:ea typeface="+mj-ea"/>
                <a:cs typeface="+mj-cs"/>
              </a:defRPr>
            </a:lvl1pPr>
          </a:lstStyle>
          <a:p>
            <a:r>
              <a:rPr lang="en-US"/>
              <a:t>Objective</a:t>
            </a:r>
          </a:p>
        </p:txBody>
      </p:sp>
      <p:sp>
        <p:nvSpPr>
          <p:cNvPr id="12" name="Content Placeholder 4">
            <a:extLst>
              <a:ext uri="{FF2B5EF4-FFF2-40B4-BE49-F238E27FC236}">
                <a16:creationId xmlns:a16="http://schemas.microsoft.com/office/drawing/2014/main" id="{B17F04A2-7E29-42E5-9991-7974CBEF04B5}"/>
              </a:ext>
            </a:extLst>
          </p:cNvPr>
          <p:cNvSpPr txBox="1">
            <a:spLocks/>
          </p:cNvSpPr>
          <p:nvPr/>
        </p:nvSpPr>
        <p:spPr>
          <a:xfrm>
            <a:off x="3938198" y="3727275"/>
            <a:ext cx="8246070" cy="610820"/>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cs typeface="Calibri"/>
              </a:rPr>
              <a:t>Digitization</a:t>
            </a:r>
          </a:p>
        </p:txBody>
      </p:sp>
    </p:spTree>
    <p:extLst>
      <p:ext uri="{BB962C8B-B14F-4D97-AF65-F5344CB8AC3E}">
        <p14:creationId xmlns:p14="http://schemas.microsoft.com/office/powerpoint/2010/main" val="321622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6" grpId="0"/>
      <p:bldP spid="8" grpId="0"/>
      <p:bldP spid="11"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173432"/>
            <a:ext cx="7003085" cy="572644"/>
          </a:xfrm>
        </p:spPr>
        <p:txBody>
          <a:bodyPr>
            <a:noAutofit/>
          </a:bodyPr>
          <a:lstStyle/>
          <a:p>
            <a:r>
              <a:rPr lang="en-US" sz="3500"/>
              <a:t>Product Acceptance</a:t>
            </a:r>
          </a:p>
        </p:txBody>
      </p:sp>
      <p:pic>
        <p:nvPicPr>
          <p:cNvPr id="6" name="Picture 2" descr="Image result for NDRRMC logo">
            <a:extLst>
              <a:ext uri="{FF2B5EF4-FFF2-40B4-BE49-F238E27FC236}">
                <a16:creationId xmlns:a16="http://schemas.microsoft.com/office/drawing/2014/main" id="{96A17C71-22B3-4C50-B91D-D020A5BB89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5280" y="4241112"/>
            <a:ext cx="2105313" cy="8333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FAB77DDD-0717-4904-BEC4-15E0F10D2011}"/>
              </a:ext>
            </a:extLst>
          </p:cNvPr>
          <p:cNvSpPr>
            <a:spLocks noChangeArrowheads="1"/>
          </p:cNvSpPr>
          <p:nvPr/>
        </p:nvSpPr>
        <p:spPr bwMode="auto">
          <a:xfrm>
            <a:off x="7151290" y="1097191"/>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B227ABCA-378C-494A-B354-BE61D35188BF}"/>
              </a:ext>
            </a:extLst>
          </p:cNvPr>
          <p:cNvSpPr>
            <a:spLocks noChangeArrowheads="1"/>
          </p:cNvSpPr>
          <p:nvPr/>
        </p:nvSpPr>
        <p:spPr bwMode="auto">
          <a:xfrm>
            <a:off x="-24673982" y="177942"/>
            <a:ext cx="72457126" cy="415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sz="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hlinkClick r:id="rId4"/>
              </a:rPr>
              <a:t>[MAJ1]</a:t>
            </a:r>
            <a:r>
              <a:rPr kumimoji="0" lang="en-US" altLang="en-US" sz="1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Delayed Project due to what????</a:t>
            </a:r>
            <a:endParaRPr kumimoji="0" lang="en-US" altLang="en-US" sz="600" b="0" i="0" u="none" strike="noStrike" cap="none" normalizeH="0" baseline="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If member related, wag ilalagay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003C546F-E8D1-4BBB-A37F-68B23E5C9E1B}"/>
              </a:ext>
            </a:extLst>
          </p:cNvPr>
          <p:cNvGraphicFramePr>
            <a:graphicFrameLocks noGrp="1"/>
          </p:cNvGraphicFramePr>
          <p:nvPr>
            <p:extLst>
              <p:ext uri="{D42A27DB-BD31-4B8C-83A1-F6EECF244321}">
                <p14:modId xmlns:p14="http://schemas.microsoft.com/office/powerpoint/2010/main" val="2925979212"/>
              </p:ext>
            </p:extLst>
          </p:nvPr>
        </p:nvGraphicFramePr>
        <p:xfrm>
          <a:off x="3110629" y="830265"/>
          <a:ext cx="5344676" cy="3292813"/>
        </p:xfrm>
        <a:graphic>
          <a:graphicData uri="http://schemas.openxmlformats.org/drawingml/2006/table">
            <a:tbl>
              <a:tblPr firstRow="1" firstCol="1" bandRow="1">
                <a:tableStyleId>{5C22544A-7EE6-4342-B048-85BDC9FD1C3A}</a:tableStyleId>
              </a:tblPr>
              <a:tblGrid>
                <a:gridCol w="2672338">
                  <a:extLst>
                    <a:ext uri="{9D8B030D-6E8A-4147-A177-3AD203B41FA5}">
                      <a16:colId xmlns:a16="http://schemas.microsoft.com/office/drawing/2014/main" val="1413490923"/>
                    </a:ext>
                  </a:extLst>
                </a:gridCol>
                <a:gridCol w="2672338">
                  <a:extLst>
                    <a:ext uri="{9D8B030D-6E8A-4147-A177-3AD203B41FA5}">
                      <a16:colId xmlns:a16="http://schemas.microsoft.com/office/drawing/2014/main" val="2668175733"/>
                    </a:ext>
                  </a:extLst>
                </a:gridCol>
              </a:tblGrid>
              <a:tr h="455097">
                <a:tc>
                  <a:txBody>
                    <a:bodyPr/>
                    <a:lstStyle/>
                    <a:p>
                      <a:pPr marL="0" marR="0" algn="ctr">
                        <a:lnSpc>
                          <a:spcPct val="107000"/>
                        </a:lnSpc>
                        <a:spcBef>
                          <a:spcPts val="0"/>
                        </a:spcBef>
                        <a:spcAft>
                          <a:spcPts val="0"/>
                        </a:spcAft>
                      </a:pPr>
                      <a:r>
                        <a:rPr lang="en-US" sz="1200">
                          <a:effectLst/>
                          <a:latin typeface="Arial"/>
                        </a:rPr>
                        <a:t>REQUIREMENT</a:t>
                      </a:r>
                      <a:endParaRPr lang="en-US" sz="1200">
                        <a:effectLst/>
                        <a:latin typeface="Arial"/>
                        <a:ea typeface="Calibri" panose="020F0502020204030204" pitchFamily="34" charset="0"/>
                        <a:cs typeface="Arial"/>
                      </a:endParaRPr>
                    </a:p>
                  </a:txBody>
                  <a:tcPr marL="39701" marR="39701" marT="0" marB="0" anchor="ctr">
                    <a:solidFill>
                      <a:schemeClr val="tx2"/>
                    </a:solidFill>
                  </a:tcPr>
                </a:tc>
                <a:tc>
                  <a:txBody>
                    <a:bodyPr/>
                    <a:lstStyle/>
                    <a:p>
                      <a:pPr marL="0" marR="0" algn="ctr">
                        <a:lnSpc>
                          <a:spcPct val="107000"/>
                        </a:lnSpc>
                        <a:spcBef>
                          <a:spcPts val="0"/>
                        </a:spcBef>
                        <a:spcAft>
                          <a:spcPts val="0"/>
                        </a:spcAft>
                      </a:pPr>
                      <a:r>
                        <a:rPr lang="en-US" sz="1200">
                          <a:effectLst/>
                          <a:latin typeface="Arial"/>
                        </a:rPr>
                        <a:t>TESTING MECHANISM</a:t>
                      </a:r>
                      <a:endParaRPr lang="en-US" sz="1200">
                        <a:effectLst/>
                        <a:latin typeface="Arial"/>
                        <a:ea typeface="Calibri" panose="020F0502020204030204" pitchFamily="34" charset="0"/>
                        <a:cs typeface="Arial"/>
                      </a:endParaRPr>
                    </a:p>
                  </a:txBody>
                  <a:tcPr marL="39701" marR="39701" marT="0" marB="0" anchor="ctr">
                    <a:solidFill>
                      <a:schemeClr val="tx2"/>
                    </a:solidFill>
                  </a:tcPr>
                </a:tc>
                <a:extLst>
                  <a:ext uri="{0D108BD9-81ED-4DB2-BD59-A6C34878D82A}">
                    <a16:rowId xmlns:a16="http://schemas.microsoft.com/office/drawing/2014/main" val="3118250967"/>
                  </a:ext>
                </a:extLst>
              </a:tr>
              <a:tr h="373205">
                <a:tc>
                  <a:txBody>
                    <a:bodyPr/>
                    <a:lstStyle/>
                    <a:p>
                      <a:pPr marL="0" marR="0" algn="ctr">
                        <a:lnSpc>
                          <a:spcPct val="150000"/>
                        </a:lnSpc>
                        <a:spcBef>
                          <a:spcPts val="0"/>
                        </a:spcBef>
                        <a:spcAft>
                          <a:spcPts val="0"/>
                        </a:spcAft>
                      </a:pPr>
                      <a:r>
                        <a:rPr lang="en-US" sz="1200">
                          <a:solidFill>
                            <a:srgbClr val="000000"/>
                          </a:solidFill>
                          <a:effectLst/>
                          <a:latin typeface="Arial"/>
                        </a:rPr>
                        <a:t>Project Management Plan</a:t>
                      </a:r>
                      <a:endParaRPr lang="en-US" sz="1200">
                        <a:solidFill>
                          <a:srgbClr val="000000"/>
                        </a:solidFill>
                        <a:effectLst/>
                        <a:latin typeface="Arial"/>
                        <a:ea typeface="Calibri" panose="020F0502020204030204" pitchFamily="34" charset="0"/>
                        <a:cs typeface="Arial"/>
                      </a:endParaRPr>
                    </a:p>
                  </a:txBody>
                  <a:tcPr marL="39701" marR="39701" marT="0" marB="0" anchor="ctr">
                    <a:solidFill>
                      <a:schemeClr val="bg1">
                        <a:lumMod val="95000"/>
                      </a:schemeClr>
                    </a:solidFill>
                  </a:tcPr>
                </a:tc>
                <a:tc>
                  <a:txBody>
                    <a:bodyPr/>
                    <a:lstStyle/>
                    <a:p>
                      <a:pPr marL="0" marR="0" algn="ctr">
                        <a:lnSpc>
                          <a:spcPct val="150000"/>
                        </a:lnSpc>
                        <a:spcBef>
                          <a:spcPts val="0"/>
                        </a:spcBef>
                        <a:spcAft>
                          <a:spcPts val="0"/>
                        </a:spcAft>
                      </a:pPr>
                      <a:r>
                        <a:rPr lang="en-US" sz="1200">
                          <a:solidFill>
                            <a:srgbClr val="000000"/>
                          </a:solidFill>
                          <a:effectLst/>
                          <a:latin typeface="Arial"/>
                        </a:rPr>
                        <a:t>Static Testing – to be done by Quality Assurance Team</a:t>
                      </a:r>
                      <a:endParaRPr lang="en-US" sz="1200">
                        <a:solidFill>
                          <a:srgbClr val="000000"/>
                        </a:solidFill>
                        <a:effectLst/>
                        <a:latin typeface="Arial"/>
                        <a:ea typeface="Calibri" panose="020F0502020204030204" pitchFamily="34" charset="0"/>
                        <a:cs typeface="Arial"/>
                      </a:endParaRPr>
                    </a:p>
                  </a:txBody>
                  <a:tcPr marL="39701" marR="39701" marT="0" marB="0" anchor="ctr">
                    <a:solidFill>
                      <a:schemeClr val="bg1">
                        <a:lumMod val="95000"/>
                      </a:schemeClr>
                    </a:solidFill>
                  </a:tcPr>
                </a:tc>
                <a:extLst>
                  <a:ext uri="{0D108BD9-81ED-4DB2-BD59-A6C34878D82A}">
                    <a16:rowId xmlns:a16="http://schemas.microsoft.com/office/drawing/2014/main" val="509172721"/>
                  </a:ext>
                </a:extLst>
              </a:tr>
              <a:tr h="782644">
                <a:tc>
                  <a:txBody>
                    <a:bodyPr/>
                    <a:lstStyle/>
                    <a:p>
                      <a:pPr marL="0" marR="0" algn="ctr">
                        <a:lnSpc>
                          <a:spcPct val="150000"/>
                        </a:lnSpc>
                        <a:spcBef>
                          <a:spcPts val="0"/>
                        </a:spcBef>
                        <a:spcAft>
                          <a:spcPts val="0"/>
                        </a:spcAft>
                      </a:pPr>
                      <a:r>
                        <a:rPr lang="en-US" sz="1200">
                          <a:solidFill>
                            <a:srgbClr val="000000"/>
                          </a:solidFill>
                          <a:effectLst/>
                          <a:latin typeface="Arial"/>
                        </a:rPr>
                        <a:t>User Management Module</a:t>
                      </a:r>
                      <a:endParaRPr lang="en-US" sz="1200">
                        <a:solidFill>
                          <a:srgbClr val="000000"/>
                        </a:solidFill>
                        <a:effectLst/>
                        <a:latin typeface="Arial"/>
                        <a:ea typeface="Calibri" panose="020F0502020204030204" pitchFamily="34" charset="0"/>
                        <a:cs typeface="Arial"/>
                      </a:endParaRPr>
                    </a:p>
                  </a:txBody>
                  <a:tcPr marL="39701" marR="39701" marT="0" marB="0" anchor="ctr">
                    <a:solidFill>
                      <a:schemeClr val="bg1">
                        <a:lumMod val="95000"/>
                      </a:schemeClr>
                    </a:solidFill>
                  </a:tcPr>
                </a:tc>
                <a:tc>
                  <a:txBody>
                    <a:bodyPr/>
                    <a:lstStyle/>
                    <a:p>
                      <a:pPr marL="0" marR="0" algn="ctr">
                        <a:lnSpc>
                          <a:spcPct val="150000"/>
                        </a:lnSpc>
                        <a:spcBef>
                          <a:spcPts val="0"/>
                        </a:spcBef>
                        <a:spcAft>
                          <a:spcPts val="0"/>
                        </a:spcAft>
                      </a:pPr>
                      <a:r>
                        <a:rPr lang="en-US" sz="1200">
                          <a:solidFill>
                            <a:srgbClr val="000000"/>
                          </a:solidFill>
                          <a:effectLst/>
                          <a:latin typeface="Arial"/>
                        </a:rPr>
                        <a:t>Dynamic Testing – to be done by Quality Assurance Team </a:t>
                      </a:r>
                      <a:endParaRPr lang="en-US" sz="1200">
                        <a:solidFill>
                          <a:srgbClr val="000000"/>
                        </a:solidFill>
                        <a:effectLst/>
                        <a:latin typeface="Arial"/>
                        <a:ea typeface="Calibri" panose="020F0502020204030204" pitchFamily="34" charset="0"/>
                        <a:cs typeface="Arial"/>
                      </a:endParaRPr>
                    </a:p>
                  </a:txBody>
                  <a:tcPr marL="39701" marR="39701" marT="0" marB="0" anchor="ctr">
                    <a:solidFill>
                      <a:schemeClr val="bg1">
                        <a:lumMod val="95000"/>
                      </a:schemeClr>
                    </a:solidFill>
                  </a:tcPr>
                </a:tc>
                <a:extLst>
                  <a:ext uri="{0D108BD9-81ED-4DB2-BD59-A6C34878D82A}">
                    <a16:rowId xmlns:a16="http://schemas.microsoft.com/office/drawing/2014/main" val="1387041597"/>
                  </a:ext>
                </a:extLst>
              </a:tr>
              <a:tr h="803629">
                <a:tc>
                  <a:txBody>
                    <a:bodyPr/>
                    <a:lstStyle/>
                    <a:p>
                      <a:pPr marL="0" marR="0" algn="ctr">
                        <a:lnSpc>
                          <a:spcPct val="150000"/>
                        </a:lnSpc>
                        <a:spcBef>
                          <a:spcPts val="0"/>
                        </a:spcBef>
                        <a:spcAft>
                          <a:spcPts val="0"/>
                        </a:spcAft>
                      </a:pPr>
                      <a:r>
                        <a:rPr lang="en-US" sz="1200">
                          <a:solidFill>
                            <a:srgbClr val="000000"/>
                          </a:solidFill>
                          <a:effectLst/>
                          <a:latin typeface="Arial"/>
                        </a:rPr>
                        <a:t>Procurement Module</a:t>
                      </a:r>
                      <a:endParaRPr lang="en-US" sz="1200">
                        <a:solidFill>
                          <a:srgbClr val="000000"/>
                        </a:solidFill>
                        <a:effectLst/>
                        <a:latin typeface="Arial"/>
                        <a:ea typeface="Calibri" panose="020F0502020204030204" pitchFamily="34" charset="0"/>
                        <a:cs typeface="Arial"/>
                      </a:endParaRPr>
                    </a:p>
                  </a:txBody>
                  <a:tcPr marL="39701" marR="39701" marT="0" marB="0" anchor="ctr">
                    <a:solidFill>
                      <a:schemeClr val="bg1">
                        <a:lumMod val="95000"/>
                      </a:schemeClr>
                    </a:solidFill>
                  </a:tcPr>
                </a:tc>
                <a:tc>
                  <a:txBody>
                    <a:bodyPr/>
                    <a:lstStyle/>
                    <a:p>
                      <a:pPr marL="0" marR="0" algn="ctr">
                        <a:lnSpc>
                          <a:spcPct val="150000"/>
                        </a:lnSpc>
                        <a:spcBef>
                          <a:spcPts val="0"/>
                        </a:spcBef>
                        <a:spcAft>
                          <a:spcPts val="0"/>
                        </a:spcAft>
                      </a:pPr>
                      <a:r>
                        <a:rPr lang="en-US" sz="1200">
                          <a:solidFill>
                            <a:srgbClr val="000000"/>
                          </a:solidFill>
                          <a:effectLst/>
                          <a:latin typeface="Arial"/>
                        </a:rPr>
                        <a:t>Dynamic Testing – to be done by Quality Assurance Team</a:t>
                      </a:r>
                      <a:endParaRPr lang="en-US" sz="1200">
                        <a:solidFill>
                          <a:srgbClr val="000000"/>
                        </a:solidFill>
                        <a:effectLst/>
                        <a:latin typeface="Arial"/>
                        <a:ea typeface="Calibri" panose="020F0502020204030204" pitchFamily="34" charset="0"/>
                        <a:cs typeface="Arial"/>
                      </a:endParaRPr>
                    </a:p>
                  </a:txBody>
                  <a:tcPr marL="39701" marR="39701" marT="0" marB="0" anchor="ctr">
                    <a:solidFill>
                      <a:schemeClr val="bg1">
                        <a:lumMod val="95000"/>
                      </a:schemeClr>
                    </a:solidFill>
                  </a:tcPr>
                </a:tc>
                <a:extLst>
                  <a:ext uri="{0D108BD9-81ED-4DB2-BD59-A6C34878D82A}">
                    <a16:rowId xmlns:a16="http://schemas.microsoft.com/office/drawing/2014/main" val="1446401258"/>
                  </a:ext>
                </a:extLst>
              </a:tr>
              <a:tr h="736648">
                <a:tc>
                  <a:txBody>
                    <a:bodyPr/>
                    <a:lstStyle/>
                    <a:p>
                      <a:pPr marL="0" marR="0" algn="ctr">
                        <a:lnSpc>
                          <a:spcPct val="150000"/>
                        </a:lnSpc>
                        <a:spcBef>
                          <a:spcPts val="0"/>
                        </a:spcBef>
                        <a:spcAft>
                          <a:spcPts val="0"/>
                        </a:spcAft>
                      </a:pPr>
                      <a:r>
                        <a:rPr lang="en-US" sz="1200">
                          <a:solidFill>
                            <a:srgbClr val="000000"/>
                          </a:solidFill>
                          <a:effectLst/>
                          <a:latin typeface="Arial"/>
                        </a:rPr>
                        <a:t>Transportation Module</a:t>
                      </a:r>
                      <a:endParaRPr lang="en-US" sz="1200">
                        <a:solidFill>
                          <a:srgbClr val="000000"/>
                        </a:solidFill>
                        <a:effectLst/>
                        <a:latin typeface="Arial"/>
                        <a:ea typeface="Calibri" panose="020F0502020204030204" pitchFamily="34" charset="0"/>
                        <a:cs typeface="Arial"/>
                      </a:endParaRPr>
                    </a:p>
                  </a:txBody>
                  <a:tcPr marL="39701" marR="39701" marT="0" marB="0" anchor="ctr">
                    <a:solidFill>
                      <a:schemeClr val="bg1">
                        <a:lumMod val="95000"/>
                      </a:schemeClr>
                    </a:solidFill>
                  </a:tcPr>
                </a:tc>
                <a:tc>
                  <a:txBody>
                    <a:bodyPr/>
                    <a:lstStyle/>
                    <a:p>
                      <a:pPr marL="0" marR="0" algn="ctr">
                        <a:lnSpc>
                          <a:spcPct val="150000"/>
                        </a:lnSpc>
                        <a:spcBef>
                          <a:spcPts val="0"/>
                        </a:spcBef>
                        <a:spcAft>
                          <a:spcPts val="0"/>
                        </a:spcAft>
                      </a:pPr>
                      <a:r>
                        <a:rPr lang="en-US" sz="1200">
                          <a:solidFill>
                            <a:srgbClr val="000000"/>
                          </a:solidFill>
                          <a:effectLst/>
                          <a:latin typeface="Arial"/>
                        </a:rPr>
                        <a:t>Dynamic Testing – to be done by Quality Assurance Team</a:t>
                      </a:r>
                      <a:endParaRPr lang="en-US" sz="1200">
                        <a:solidFill>
                          <a:srgbClr val="000000"/>
                        </a:solidFill>
                        <a:effectLst/>
                        <a:latin typeface="Arial"/>
                        <a:ea typeface="Calibri" panose="020F0502020204030204" pitchFamily="34" charset="0"/>
                        <a:cs typeface="Arial"/>
                      </a:endParaRPr>
                    </a:p>
                  </a:txBody>
                  <a:tcPr marL="39701" marR="39701" marT="0" marB="0" anchor="ctr">
                    <a:solidFill>
                      <a:schemeClr val="bg1">
                        <a:lumMod val="95000"/>
                      </a:schemeClr>
                    </a:solidFill>
                  </a:tcPr>
                </a:tc>
                <a:extLst>
                  <a:ext uri="{0D108BD9-81ED-4DB2-BD59-A6C34878D82A}">
                    <a16:rowId xmlns:a16="http://schemas.microsoft.com/office/drawing/2014/main" val="1498984852"/>
                  </a:ext>
                </a:extLst>
              </a:tr>
            </a:tbl>
          </a:graphicData>
        </a:graphic>
      </p:graphicFrame>
    </p:spTree>
    <p:extLst>
      <p:ext uri="{BB962C8B-B14F-4D97-AF65-F5344CB8AC3E}">
        <p14:creationId xmlns:p14="http://schemas.microsoft.com/office/powerpoint/2010/main" val="870678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173432"/>
            <a:ext cx="7003085" cy="572644"/>
          </a:xfrm>
        </p:spPr>
        <p:txBody>
          <a:bodyPr>
            <a:noAutofit/>
          </a:bodyPr>
          <a:lstStyle/>
          <a:p>
            <a:r>
              <a:rPr lang="en-US" sz="3500"/>
              <a:t>Configuration Management</a:t>
            </a:r>
          </a:p>
        </p:txBody>
      </p:sp>
      <p:pic>
        <p:nvPicPr>
          <p:cNvPr id="6" name="Picture 2" descr="Image result for NDRRMC logo">
            <a:extLst>
              <a:ext uri="{FF2B5EF4-FFF2-40B4-BE49-F238E27FC236}">
                <a16:creationId xmlns:a16="http://schemas.microsoft.com/office/drawing/2014/main" id="{96A17C71-22B3-4C50-B91D-D020A5BB89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5280" y="4241112"/>
            <a:ext cx="2105313" cy="8333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FAB77DDD-0717-4904-BEC4-15E0F10D2011}"/>
              </a:ext>
            </a:extLst>
          </p:cNvPr>
          <p:cNvSpPr>
            <a:spLocks noChangeArrowheads="1"/>
          </p:cNvSpPr>
          <p:nvPr/>
        </p:nvSpPr>
        <p:spPr bwMode="auto">
          <a:xfrm>
            <a:off x="7151290" y="1097191"/>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B227ABCA-378C-494A-B354-BE61D35188BF}"/>
              </a:ext>
            </a:extLst>
          </p:cNvPr>
          <p:cNvSpPr>
            <a:spLocks noChangeArrowheads="1"/>
          </p:cNvSpPr>
          <p:nvPr/>
        </p:nvSpPr>
        <p:spPr bwMode="auto">
          <a:xfrm>
            <a:off x="-24673982" y="177942"/>
            <a:ext cx="72457126" cy="415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sz="8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hlinkClick r:id="rId4"/>
              </a:rPr>
              <a:t>[MAJ1]</a:t>
            </a:r>
            <a:r>
              <a:rPr kumimoji="0" lang="en-US" altLang="en-US" sz="1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Delayed Project due to what????</a:t>
            </a:r>
            <a:endParaRPr kumimoji="0" lang="en-US" altLang="en-US" sz="600" b="0" i="0" u="none" strike="noStrike" cap="none" normalizeH="0" baseline="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If member related, wag ilalagay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9A320FE9-8137-4CBE-B8C1-F4B3A24576D6}"/>
              </a:ext>
            </a:extLst>
          </p:cNvPr>
          <p:cNvGraphicFramePr>
            <a:graphicFrameLocks noGrp="1"/>
          </p:cNvGraphicFramePr>
          <p:nvPr>
            <p:extLst>
              <p:ext uri="{D42A27DB-BD31-4B8C-83A1-F6EECF244321}">
                <p14:modId xmlns:p14="http://schemas.microsoft.com/office/powerpoint/2010/main" val="1362815040"/>
              </p:ext>
            </p:extLst>
          </p:nvPr>
        </p:nvGraphicFramePr>
        <p:xfrm>
          <a:off x="3044950" y="1312635"/>
          <a:ext cx="5376676" cy="2272372"/>
        </p:xfrm>
        <a:graphic>
          <a:graphicData uri="http://schemas.openxmlformats.org/drawingml/2006/table">
            <a:tbl>
              <a:tblPr firstRow="1" firstCol="1" bandRow="1">
                <a:tableStyleId>{5C22544A-7EE6-4342-B048-85BDC9FD1C3A}</a:tableStyleId>
              </a:tblPr>
              <a:tblGrid>
                <a:gridCol w="2688338">
                  <a:extLst>
                    <a:ext uri="{9D8B030D-6E8A-4147-A177-3AD203B41FA5}">
                      <a16:colId xmlns:a16="http://schemas.microsoft.com/office/drawing/2014/main" val="3421940080"/>
                    </a:ext>
                  </a:extLst>
                </a:gridCol>
                <a:gridCol w="2688338">
                  <a:extLst>
                    <a:ext uri="{9D8B030D-6E8A-4147-A177-3AD203B41FA5}">
                      <a16:colId xmlns:a16="http://schemas.microsoft.com/office/drawing/2014/main" val="4191997379"/>
                    </a:ext>
                  </a:extLst>
                </a:gridCol>
              </a:tblGrid>
              <a:tr h="568093">
                <a:tc>
                  <a:txBody>
                    <a:bodyPr/>
                    <a:lstStyle/>
                    <a:p>
                      <a:pPr marL="0" marR="0" algn="ctr">
                        <a:lnSpc>
                          <a:spcPct val="107000"/>
                        </a:lnSpc>
                        <a:spcBef>
                          <a:spcPts val="0"/>
                        </a:spcBef>
                        <a:spcAft>
                          <a:spcPts val="0"/>
                        </a:spcAft>
                      </a:pPr>
                      <a:r>
                        <a:rPr lang="en-US" sz="1200">
                          <a:effectLst/>
                          <a:latin typeface="Arial"/>
                        </a:rPr>
                        <a:t>ROLE</a:t>
                      </a:r>
                      <a:endParaRPr lang="en-US" sz="1200">
                        <a:effectLst/>
                        <a:latin typeface="Arial"/>
                        <a:ea typeface="Calibri" panose="020F0502020204030204" pitchFamily="34" charset="0"/>
                        <a:cs typeface="Arial"/>
                      </a:endParaRPr>
                    </a:p>
                  </a:txBody>
                  <a:tcPr marL="68580" marR="68580" marT="0" marB="0" anchor="ctr">
                    <a:solidFill>
                      <a:schemeClr val="tx2"/>
                    </a:solidFill>
                  </a:tcPr>
                </a:tc>
                <a:tc>
                  <a:txBody>
                    <a:bodyPr/>
                    <a:lstStyle/>
                    <a:p>
                      <a:pPr marL="0" marR="0" algn="ctr">
                        <a:lnSpc>
                          <a:spcPct val="107000"/>
                        </a:lnSpc>
                        <a:spcBef>
                          <a:spcPts val="0"/>
                        </a:spcBef>
                        <a:spcAft>
                          <a:spcPts val="0"/>
                        </a:spcAft>
                      </a:pPr>
                      <a:r>
                        <a:rPr lang="en-US" sz="1200">
                          <a:effectLst/>
                          <a:latin typeface="Arial"/>
                        </a:rPr>
                        <a:t>TOOL/METHOD</a:t>
                      </a:r>
                      <a:endParaRPr lang="en-US" sz="1200">
                        <a:effectLst/>
                        <a:latin typeface="Arial"/>
                        <a:ea typeface="Calibri" panose="020F0502020204030204" pitchFamily="34" charset="0"/>
                        <a:cs typeface="Arial"/>
                      </a:endParaRPr>
                    </a:p>
                  </a:txBody>
                  <a:tcPr marL="68580" marR="68580" marT="0" marB="0" anchor="ctr">
                    <a:solidFill>
                      <a:schemeClr val="tx2"/>
                    </a:solidFill>
                  </a:tcPr>
                </a:tc>
                <a:extLst>
                  <a:ext uri="{0D108BD9-81ED-4DB2-BD59-A6C34878D82A}">
                    <a16:rowId xmlns:a16="http://schemas.microsoft.com/office/drawing/2014/main" val="3399238980"/>
                  </a:ext>
                </a:extLst>
              </a:tr>
              <a:tr h="568093">
                <a:tc>
                  <a:txBody>
                    <a:bodyPr/>
                    <a:lstStyle/>
                    <a:p>
                      <a:pPr marL="0" marR="0" algn="ctr">
                        <a:lnSpc>
                          <a:spcPct val="150000"/>
                        </a:lnSpc>
                        <a:spcBef>
                          <a:spcPts val="0"/>
                        </a:spcBef>
                        <a:spcAft>
                          <a:spcPts val="0"/>
                        </a:spcAft>
                      </a:pPr>
                      <a:r>
                        <a:rPr lang="en-US" sz="1200" b="1" i="0">
                          <a:solidFill>
                            <a:srgbClr val="000000"/>
                          </a:solidFill>
                          <a:effectLst/>
                          <a:latin typeface="Arial"/>
                        </a:rPr>
                        <a:t>Project Manager</a:t>
                      </a:r>
                      <a:endParaRPr lang="en-US" sz="1200" b="1" i="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tc>
                  <a:txBody>
                    <a:bodyPr/>
                    <a:lstStyle/>
                    <a:p>
                      <a:pPr marL="0" marR="0" algn="ctr">
                        <a:lnSpc>
                          <a:spcPct val="150000"/>
                        </a:lnSpc>
                        <a:spcBef>
                          <a:spcPts val="0"/>
                        </a:spcBef>
                        <a:spcAft>
                          <a:spcPts val="0"/>
                        </a:spcAft>
                      </a:pPr>
                      <a:r>
                        <a:rPr lang="en-US" sz="1200" b="0" i="0">
                          <a:effectLst/>
                          <a:latin typeface="Arial"/>
                        </a:rPr>
                        <a:t>Meetings, Emails</a:t>
                      </a:r>
                      <a:endParaRPr lang="en-US" sz="1200" b="0" i="0">
                        <a:effectLst/>
                        <a:latin typeface="Arial"/>
                        <a:ea typeface="Calibri" panose="020F0502020204030204" pitchFamily="34" charset="0"/>
                        <a:cs typeface="Arial"/>
                      </a:endParaRPr>
                    </a:p>
                  </a:txBody>
                  <a:tcPr marL="68580" marR="68580" marT="0" marB="0" anchor="ctr">
                    <a:solidFill>
                      <a:schemeClr val="bg1">
                        <a:lumMod val="95000"/>
                      </a:schemeClr>
                    </a:solidFill>
                  </a:tcPr>
                </a:tc>
                <a:extLst>
                  <a:ext uri="{0D108BD9-81ED-4DB2-BD59-A6C34878D82A}">
                    <a16:rowId xmlns:a16="http://schemas.microsoft.com/office/drawing/2014/main" val="452706605"/>
                  </a:ext>
                </a:extLst>
              </a:tr>
              <a:tr h="568093">
                <a:tc>
                  <a:txBody>
                    <a:bodyPr/>
                    <a:lstStyle/>
                    <a:p>
                      <a:pPr marL="0" marR="0" algn="ctr">
                        <a:lnSpc>
                          <a:spcPct val="150000"/>
                        </a:lnSpc>
                        <a:spcBef>
                          <a:spcPts val="0"/>
                        </a:spcBef>
                        <a:spcAft>
                          <a:spcPts val="0"/>
                        </a:spcAft>
                      </a:pPr>
                      <a:r>
                        <a:rPr lang="en-US" sz="1200" b="1" i="0">
                          <a:solidFill>
                            <a:srgbClr val="000000"/>
                          </a:solidFill>
                          <a:effectLst/>
                          <a:latin typeface="Arial"/>
                        </a:rPr>
                        <a:t>Software Developer</a:t>
                      </a:r>
                      <a:endParaRPr lang="en-US" sz="1200" b="1" i="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tc>
                  <a:txBody>
                    <a:bodyPr/>
                    <a:lstStyle/>
                    <a:p>
                      <a:pPr marL="0" marR="0" algn="ctr">
                        <a:lnSpc>
                          <a:spcPct val="150000"/>
                        </a:lnSpc>
                        <a:spcBef>
                          <a:spcPts val="0"/>
                        </a:spcBef>
                        <a:spcAft>
                          <a:spcPts val="0"/>
                        </a:spcAft>
                      </a:pPr>
                      <a:r>
                        <a:rPr lang="en-US" sz="1200" b="0" i="0">
                          <a:effectLst/>
                          <a:latin typeface="Arial"/>
                        </a:rPr>
                        <a:t>Yii2</a:t>
                      </a:r>
                      <a:endParaRPr lang="en-US" sz="1200" b="0" i="0">
                        <a:effectLst/>
                        <a:latin typeface="Arial"/>
                        <a:ea typeface="Calibri" panose="020F0502020204030204" pitchFamily="34" charset="0"/>
                        <a:cs typeface="Arial"/>
                      </a:endParaRPr>
                    </a:p>
                  </a:txBody>
                  <a:tcPr marL="68580" marR="68580" marT="0" marB="0" anchor="ctr">
                    <a:solidFill>
                      <a:schemeClr val="bg1">
                        <a:lumMod val="95000"/>
                      </a:schemeClr>
                    </a:solidFill>
                  </a:tcPr>
                </a:tc>
                <a:extLst>
                  <a:ext uri="{0D108BD9-81ED-4DB2-BD59-A6C34878D82A}">
                    <a16:rowId xmlns:a16="http://schemas.microsoft.com/office/drawing/2014/main" val="1850066251"/>
                  </a:ext>
                </a:extLst>
              </a:tr>
              <a:tr h="568093">
                <a:tc>
                  <a:txBody>
                    <a:bodyPr/>
                    <a:lstStyle/>
                    <a:p>
                      <a:pPr marL="0" marR="0" algn="ctr">
                        <a:lnSpc>
                          <a:spcPct val="150000"/>
                        </a:lnSpc>
                        <a:spcBef>
                          <a:spcPts val="0"/>
                        </a:spcBef>
                        <a:spcAft>
                          <a:spcPts val="0"/>
                        </a:spcAft>
                      </a:pPr>
                      <a:r>
                        <a:rPr lang="en-US" sz="1200" b="1" i="0">
                          <a:solidFill>
                            <a:srgbClr val="000000"/>
                          </a:solidFill>
                          <a:effectLst/>
                          <a:latin typeface="Arial"/>
                        </a:rPr>
                        <a:t>Quality Assurance Tester</a:t>
                      </a:r>
                      <a:endParaRPr lang="en-US" sz="1200" b="1" i="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tc>
                  <a:txBody>
                    <a:bodyPr/>
                    <a:lstStyle/>
                    <a:p>
                      <a:pPr marL="0" marR="0" algn="ctr">
                        <a:lnSpc>
                          <a:spcPct val="150000"/>
                        </a:lnSpc>
                        <a:spcBef>
                          <a:spcPts val="0"/>
                        </a:spcBef>
                        <a:spcAft>
                          <a:spcPts val="0"/>
                        </a:spcAft>
                      </a:pPr>
                      <a:r>
                        <a:rPr lang="en-US" sz="1200" b="0" i="0" err="1">
                          <a:effectLst/>
                          <a:latin typeface="Arial"/>
                        </a:rPr>
                        <a:t>Github</a:t>
                      </a:r>
                      <a:endParaRPr lang="en-US" sz="1200" b="0" i="0">
                        <a:effectLst/>
                        <a:latin typeface="Arial"/>
                        <a:ea typeface="Calibri" panose="020F0502020204030204" pitchFamily="34" charset="0"/>
                        <a:cs typeface="Arial"/>
                      </a:endParaRPr>
                    </a:p>
                  </a:txBody>
                  <a:tcPr marL="68580" marR="68580" marT="0" marB="0" anchor="ctr">
                    <a:solidFill>
                      <a:schemeClr val="bg1">
                        <a:lumMod val="95000"/>
                      </a:schemeClr>
                    </a:solidFill>
                  </a:tcPr>
                </a:tc>
                <a:extLst>
                  <a:ext uri="{0D108BD9-81ED-4DB2-BD59-A6C34878D82A}">
                    <a16:rowId xmlns:a16="http://schemas.microsoft.com/office/drawing/2014/main" val="668075357"/>
                  </a:ext>
                </a:extLst>
              </a:tr>
            </a:tbl>
          </a:graphicData>
        </a:graphic>
      </p:graphicFrame>
    </p:spTree>
    <p:extLst>
      <p:ext uri="{BB962C8B-B14F-4D97-AF65-F5344CB8AC3E}">
        <p14:creationId xmlns:p14="http://schemas.microsoft.com/office/powerpoint/2010/main" val="1564371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80445"/>
            <a:ext cx="7167985" cy="572644"/>
          </a:xfrm>
        </p:spPr>
        <p:txBody>
          <a:bodyPr>
            <a:noAutofit/>
          </a:bodyPr>
          <a:lstStyle/>
          <a:p>
            <a:r>
              <a:rPr lang="en-US" sz="3500"/>
              <a:t>Process Improvement</a:t>
            </a:r>
          </a:p>
        </p:txBody>
      </p:sp>
      <p:pic>
        <p:nvPicPr>
          <p:cNvPr id="6" name="Picture 2" descr="Image result for NDRRMC logo">
            <a:extLst>
              <a:ext uri="{FF2B5EF4-FFF2-40B4-BE49-F238E27FC236}">
                <a16:creationId xmlns:a16="http://schemas.microsoft.com/office/drawing/2014/main" id="{96A17C71-22B3-4C50-B91D-D020A5BB89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5280" y="4241112"/>
            <a:ext cx="2105313" cy="83335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342E34D5-CA5F-424B-B0B8-032BFE69A2A9}"/>
              </a:ext>
            </a:extLst>
          </p:cNvPr>
          <p:cNvSpPr>
            <a:spLocks noGrp="1"/>
          </p:cNvSpPr>
          <p:nvPr>
            <p:ph idx="1"/>
          </p:nvPr>
        </p:nvSpPr>
        <p:spPr>
          <a:xfrm>
            <a:off x="2892245" y="668642"/>
            <a:ext cx="6108200" cy="3817626"/>
          </a:xfrm>
        </p:spPr>
        <p:txBody>
          <a:bodyPr vert="horz" lIns="91440" tIns="45720" rIns="91440" bIns="45720" rtlCol="0" anchor="t">
            <a:normAutofit/>
          </a:bodyPr>
          <a:lstStyle/>
          <a:p>
            <a:pPr>
              <a:lnSpc>
                <a:spcPct val="150000"/>
              </a:lnSpc>
            </a:pPr>
            <a:r>
              <a:rPr lang="en-US" i="1" err="1">
                <a:latin typeface="Arial" panose="020B0604020202020204" pitchFamily="34" charset="0"/>
                <a:cs typeface="Arial" panose="020B0604020202020204" pitchFamily="34" charset="0"/>
              </a:rPr>
              <a:t>Reportico</a:t>
            </a:r>
            <a:r>
              <a:rPr lang="en-US">
                <a:latin typeface="Arial" panose="020B0604020202020204" pitchFamily="34" charset="0"/>
                <a:cs typeface="Arial" panose="020B0604020202020204" pitchFamily="34" charset="0"/>
              </a:rPr>
              <a:t> Module</a:t>
            </a:r>
          </a:p>
          <a:p>
            <a:pPr>
              <a:lnSpc>
                <a:spcPct val="150000"/>
              </a:lnSpc>
            </a:pPr>
            <a:r>
              <a:rPr lang="en-US">
                <a:latin typeface="Arial" panose="020B0604020202020204" pitchFamily="34" charset="0"/>
                <a:cs typeface="Arial" panose="020B0604020202020204" pitchFamily="34" charset="0"/>
              </a:rPr>
              <a:t>Other Platform</a:t>
            </a:r>
          </a:p>
          <a:p>
            <a:pPr>
              <a:lnSpc>
                <a:spcPct val="150000"/>
              </a:lnSpc>
            </a:pPr>
            <a:r>
              <a:rPr lang="en-US">
                <a:latin typeface="Arial" panose="020B0604020202020204" pitchFamily="34" charset="0"/>
                <a:cs typeface="Arial" panose="020B0604020202020204" pitchFamily="34" charset="0"/>
              </a:rPr>
              <a:t>Map Routing</a:t>
            </a:r>
          </a:p>
          <a:p>
            <a:pPr>
              <a:lnSpc>
                <a:spcPct val="150000"/>
              </a:lnSpc>
            </a:pPr>
            <a:r>
              <a:rPr lang="en-US">
                <a:latin typeface="Arial" panose="020B0604020202020204" pitchFamily="34" charset="0"/>
                <a:cs typeface="Arial" panose="020B0604020202020204" pitchFamily="34" charset="0"/>
              </a:rPr>
              <a:t>User Profile</a:t>
            </a:r>
          </a:p>
          <a:p>
            <a:pPr>
              <a:lnSpc>
                <a:spcPct val="150000"/>
              </a:lnSpc>
            </a:pPr>
            <a:r>
              <a:rPr lang="en-US">
                <a:latin typeface="Arial" panose="020B0604020202020204" pitchFamily="34" charset="0"/>
                <a:cs typeface="Arial" panose="020B0604020202020204" pitchFamily="34" charset="0"/>
              </a:rPr>
              <a:t>Stand Alone System</a:t>
            </a:r>
          </a:p>
          <a:p>
            <a:pPr>
              <a:lnSpc>
                <a:spcPct val="170000"/>
              </a:lnSpc>
            </a:pP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278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2731183" y="587702"/>
            <a:ext cx="6108200" cy="572644"/>
          </a:xfrm>
        </p:spPr>
        <p:txBody>
          <a:bodyPr>
            <a:normAutofit fontScale="90000"/>
          </a:bodyPr>
          <a:lstStyle/>
          <a:p>
            <a:r>
              <a:rPr lang="en-US"/>
              <a:t>Assumptions</a:t>
            </a:r>
          </a:p>
        </p:txBody>
      </p:sp>
      <p:graphicFrame>
        <p:nvGraphicFramePr>
          <p:cNvPr id="7" name="Content Placeholder 6">
            <a:extLst>
              <a:ext uri="{FF2B5EF4-FFF2-40B4-BE49-F238E27FC236}">
                <a16:creationId xmlns:a16="http://schemas.microsoft.com/office/drawing/2014/main" id="{1AD57680-8B32-449D-B410-D2790761B9B0}"/>
              </a:ext>
            </a:extLst>
          </p:cNvPr>
          <p:cNvGraphicFramePr>
            <a:graphicFrameLocks noGrp="1"/>
          </p:cNvGraphicFramePr>
          <p:nvPr>
            <p:ph idx="1"/>
            <p:extLst>
              <p:ext uri="{D42A27DB-BD31-4B8C-83A1-F6EECF244321}">
                <p14:modId xmlns:p14="http://schemas.microsoft.com/office/powerpoint/2010/main" val="4211631802"/>
              </p:ext>
            </p:extLst>
          </p:nvPr>
        </p:nvGraphicFramePr>
        <p:xfrm>
          <a:off x="2731183" y="1358002"/>
          <a:ext cx="6236001" cy="2626910"/>
        </p:xfrm>
        <a:graphic>
          <a:graphicData uri="http://schemas.openxmlformats.org/drawingml/2006/table">
            <a:tbl>
              <a:tblPr firstRow="1" firstCol="1" bandRow="1">
                <a:tableStyleId>{5C22544A-7EE6-4342-B048-85BDC9FD1C3A}</a:tableStyleId>
              </a:tblPr>
              <a:tblGrid>
                <a:gridCol w="3227163">
                  <a:extLst>
                    <a:ext uri="{9D8B030D-6E8A-4147-A177-3AD203B41FA5}">
                      <a16:colId xmlns:a16="http://schemas.microsoft.com/office/drawing/2014/main" val="113210262"/>
                    </a:ext>
                  </a:extLst>
                </a:gridCol>
                <a:gridCol w="3008838">
                  <a:extLst>
                    <a:ext uri="{9D8B030D-6E8A-4147-A177-3AD203B41FA5}">
                      <a16:colId xmlns:a16="http://schemas.microsoft.com/office/drawing/2014/main" val="315407836"/>
                    </a:ext>
                  </a:extLst>
                </a:gridCol>
              </a:tblGrid>
              <a:tr h="615081">
                <a:tc>
                  <a:txBody>
                    <a:bodyPr/>
                    <a:lstStyle/>
                    <a:p>
                      <a:pPr marL="0" marR="0" algn="ctr">
                        <a:lnSpc>
                          <a:spcPct val="150000"/>
                        </a:lnSpc>
                        <a:spcBef>
                          <a:spcPts val="0"/>
                        </a:spcBef>
                        <a:spcAft>
                          <a:spcPts val="0"/>
                        </a:spcAft>
                        <a:tabLst>
                          <a:tab pos="1036320" algn="l"/>
                        </a:tabLst>
                      </a:pPr>
                      <a:r>
                        <a:rPr lang="en-US" sz="1200">
                          <a:effectLst/>
                          <a:latin typeface="Arial"/>
                        </a:rPr>
                        <a:t>ASSUMPTIONS</a:t>
                      </a:r>
                      <a:endParaRPr lang="en-US" sz="1200">
                        <a:effectLst/>
                        <a:latin typeface="Arial"/>
                        <a:ea typeface="Calibri" panose="020F0502020204030204" pitchFamily="34" charset="0"/>
                        <a:cs typeface="Arial"/>
                      </a:endParaRPr>
                    </a:p>
                  </a:txBody>
                  <a:tcPr marL="68580" marR="68580" marT="0" marB="0" anchor="ctr">
                    <a:solidFill>
                      <a:schemeClr val="tx2">
                        <a:lumMod val="75000"/>
                      </a:schemeClr>
                    </a:solidFill>
                  </a:tcPr>
                </a:tc>
                <a:tc>
                  <a:txBody>
                    <a:bodyPr/>
                    <a:lstStyle/>
                    <a:p>
                      <a:pPr marL="0" marR="0" algn="ctr">
                        <a:lnSpc>
                          <a:spcPct val="150000"/>
                        </a:lnSpc>
                        <a:spcBef>
                          <a:spcPts val="0"/>
                        </a:spcBef>
                        <a:spcAft>
                          <a:spcPts val="0"/>
                        </a:spcAft>
                      </a:pPr>
                      <a:r>
                        <a:rPr lang="en-US" sz="1200">
                          <a:effectLst/>
                          <a:latin typeface="Arial"/>
                        </a:rPr>
                        <a:t>DESCRIPTION</a:t>
                      </a:r>
                      <a:endParaRPr lang="en-US" sz="1200">
                        <a:effectLst/>
                        <a:latin typeface="Arial"/>
                        <a:ea typeface="Calibri" panose="020F0502020204030204" pitchFamily="34" charset="0"/>
                        <a:cs typeface="Arial"/>
                      </a:endParaRPr>
                    </a:p>
                  </a:txBody>
                  <a:tcPr marL="68580" marR="68580" marT="0" marB="0" anchor="ctr">
                    <a:solidFill>
                      <a:schemeClr val="tx2">
                        <a:lumMod val="75000"/>
                      </a:schemeClr>
                    </a:solidFill>
                  </a:tcPr>
                </a:tc>
                <a:extLst>
                  <a:ext uri="{0D108BD9-81ED-4DB2-BD59-A6C34878D82A}">
                    <a16:rowId xmlns:a16="http://schemas.microsoft.com/office/drawing/2014/main" val="3112657003"/>
                  </a:ext>
                </a:extLst>
              </a:tr>
              <a:tr h="698374">
                <a:tc>
                  <a:txBody>
                    <a:bodyPr/>
                    <a:lstStyle/>
                    <a:p>
                      <a:pPr marL="0" marR="0" algn="ctr">
                        <a:lnSpc>
                          <a:spcPct val="150000"/>
                        </a:lnSpc>
                        <a:spcBef>
                          <a:spcPts val="0"/>
                        </a:spcBef>
                        <a:spcAft>
                          <a:spcPts val="0"/>
                        </a:spcAft>
                      </a:pPr>
                      <a:r>
                        <a:rPr lang="en-US" sz="1200">
                          <a:solidFill>
                            <a:srgbClr val="000000"/>
                          </a:solidFill>
                          <a:effectLst/>
                          <a:latin typeface="Arial"/>
                        </a:rPr>
                        <a:t>AS-1</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tc>
                  <a:txBody>
                    <a:bodyPr/>
                    <a:lstStyle/>
                    <a:p>
                      <a:pPr marL="0" marR="0" algn="ctr">
                        <a:lnSpc>
                          <a:spcPct val="150000"/>
                        </a:lnSpc>
                        <a:spcBef>
                          <a:spcPts val="0"/>
                        </a:spcBef>
                        <a:spcAft>
                          <a:spcPts val="0"/>
                        </a:spcAft>
                      </a:pPr>
                      <a:r>
                        <a:rPr lang="en-US" sz="1200">
                          <a:solidFill>
                            <a:srgbClr val="000000"/>
                          </a:solidFill>
                          <a:effectLst/>
                          <a:latin typeface="Arial"/>
                        </a:rPr>
                        <a:t>The system will create a positive impact to the NDRRMC.</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extLst>
                  <a:ext uri="{0D108BD9-81ED-4DB2-BD59-A6C34878D82A}">
                    <a16:rowId xmlns:a16="http://schemas.microsoft.com/office/drawing/2014/main" val="3679283509"/>
                  </a:ext>
                </a:extLst>
              </a:tr>
              <a:tr h="698374">
                <a:tc>
                  <a:txBody>
                    <a:bodyPr/>
                    <a:lstStyle/>
                    <a:p>
                      <a:pPr marL="0" marR="0" algn="ctr">
                        <a:lnSpc>
                          <a:spcPct val="150000"/>
                        </a:lnSpc>
                        <a:spcBef>
                          <a:spcPts val="0"/>
                        </a:spcBef>
                        <a:spcAft>
                          <a:spcPts val="0"/>
                        </a:spcAft>
                      </a:pPr>
                      <a:r>
                        <a:rPr lang="en-US" sz="1200">
                          <a:solidFill>
                            <a:srgbClr val="000000"/>
                          </a:solidFill>
                          <a:effectLst/>
                          <a:latin typeface="Arial"/>
                        </a:rPr>
                        <a:t>AS-2</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tc>
                  <a:txBody>
                    <a:bodyPr/>
                    <a:lstStyle/>
                    <a:p>
                      <a:pPr marL="0" marR="0" algn="ctr">
                        <a:lnSpc>
                          <a:spcPct val="150000"/>
                        </a:lnSpc>
                        <a:spcBef>
                          <a:spcPts val="0"/>
                        </a:spcBef>
                        <a:spcAft>
                          <a:spcPts val="0"/>
                        </a:spcAft>
                      </a:pPr>
                      <a:r>
                        <a:rPr lang="en-US" sz="1200">
                          <a:solidFill>
                            <a:srgbClr val="000000"/>
                          </a:solidFill>
                          <a:effectLst/>
                          <a:latin typeface="Arial"/>
                        </a:rPr>
                        <a:t>The system will replace the current manual system of the NDRRMC.</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extLst>
                  <a:ext uri="{0D108BD9-81ED-4DB2-BD59-A6C34878D82A}">
                    <a16:rowId xmlns:a16="http://schemas.microsoft.com/office/drawing/2014/main" val="2967240608"/>
                  </a:ext>
                </a:extLst>
              </a:tr>
              <a:tr h="615081">
                <a:tc>
                  <a:txBody>
                    <a:bodyPr/>
                    <a:lstStyle/>
                    <a:p>
                      <a:pPr marL="0" marR="0" algn="ctr">
                        <a:lnSpc>
                          <a:spcPct val="150000"/>
                        </a:lnSpc>
                        <a:spcBef>
                          <a:spcPts val="0"/>
                        </a:spcBef>
                        <a:spcAft>
                          <a:spcPts val="0"/>
                        </a:spcAft>
                      </a:pPr>
                      <a:r>
                        <a:rPr lang="en-US" sz="1200">
                          <a:solidFill>
                            <a:srgbClr val="000000"/>
                          </a:solidFill>
                          <a:effectLst/>
                          <a:latin typeface="Arial"/>
                        </a:rPr>
                        <a:t>AS-3</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tc>
                  <a:txBody>
                    <a:bodyPr/>
                    <a:lstStyle/>
                    <a:p>
                      <a:pPr marL="0" marR="0" algn="ctr">
                        <a:lnSpc>
                          <a:spcPct val="150000"/>
                        </a:lnSpc>
                        <a:spcBef>
                          <a:spcPts val="0"/>
                        </a:spcBef>
                        <a:spcAft>
                          <a:spcPts val="0"/>
                        </a:spcAft>
                      </a:pPr>
                      <a:r>
                        <a:rPr lang="en-US" sz="1200">
                          <a:solidFill>
                            <a:srgbClr val="000000"/>
                          </a:solidFill>
                          <a:effectLst/>
                          <a:latin typeface="Arial"/>
                          <a:ea typeface="Calibri" panose="020F0502020204030204" pitchFamily="34" charset="0"/>
                          <a:cs typeface="Arial"/>
                        </a:rPr>
                        <a:t>The system will reduce</a:t>
                      </a:r>
                      <a:r>
                        <a:rPr lang="en-US" sz="1200" baseline="0">
                          <a:solidFill>
                            <a:srgbClr val="000000"/>
                          </a:solidFill>
                          <a:effectLst/>
                          <a:latin typeface="Arial"/>
                          <a:ea typeface="Calibri" panose="020F0502020204030204" pitchFamily="34" charset="0"/>
                          <a:cs typeface="Arial"/>
                        </a:rPr>
                        <a:t> the paper works of the Council.</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extLst>
                  <a:ext uri="{0D108BD9-81ED-4DB2-BD59-A6C34878D82A}">
                    <a16:rowId xmlns:a16="http://schemas.microsoft.com/office/drawing/2014/main" val="3338525814"/>
                  </a:ext>
                </a:extLst>
              </a:tr>
            </a:tbl>
          </a:graphicData>
        </a:graphic>
      </p:graphicFrame>
      <p:pic>
        <p:nvPicPr>
          <p:cNvPr id="6" name="Picture 2" descr="Image result for NDRRMC logo">
            <a:extLst>
              <a:ext uri="{FF2B5EF4-FFF2-40B4-BE49-F238E27FC236}">
                <a16:creationId xmlns:a16="http://schemas.microsoft.com/office/drawing/2014/main" id="{96A17C71-22B3-4C50-B91D-D020A5BB890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9870" y="4180335"/>
            <a:ext cx="2257314" cy="893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6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2721206" y="586585"/>
            <a:ext cx="6108200" cy="572644"/>
          </a:xfrm>
        </p:spPr>
        <p:txBody>
          <a:bodyPr>
            <a:normAutofit fontScale="90000"/>
          </a:bodyPr>
          <a:lstStyle/>
          <a:p>
            <a:r>
              <a:rPr lang="en-US"/>
              <a:t>Constraints</a:t>
            </a:r>
          </a:p>
        </p:txBody>
      </p:sp>
      <p:pic>
        <p:nvPicPr>
          <p:cNvPr id="6" name="Picture 2" descr="Image result for NDRRMC logo">
            <a:extLst>
              <a:ext uri="{FF2B5EF4-FFF2-40B4-BE49-F238E27FC236}">
                <a16:creationId xmlns:a16="http://schemas.microsoft.com/office/drawing/2014/main" id="{96A17C71-22B3-4C50-B91D-D020A5BB890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9870" y="4180335"/>
            <a:ext cx="2257314" cy="8935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ontent Placeholder 4">
            <a:extLst>
              <a:ext uri="{FF2B5EF4-FFF2-40B4-BE49-F238E27FC236}">
                <a16:creationId xmlns:a16="http://schemas.microsoft.com/office/drawing/2014/main" id="{16CDCDB5-AB10-4485-8967-F8755733FD20}"/>
              </a:ext>
            </a:extLst>
          </p:cNvPr>
          <p:cNvGraphicFramePr>
            <a:graphicFrameLocks noGrp="1"/>
          </p:cNvGraphicFramePr>
          <p:nvPr>
            <p:ph idx="1"/>
            <p:extLst>
              <p:ext uri="{D42A27DB-BD31-4B8C-83A1-F6EECF244321}">
                <p14:modId xmlns:p14="http://schemas.microsoft.com/office/powerpoint/2010/main" val="1152659900"/>
              </p:ext>
            </p:extLst>
          </p:nvPr>
        </p:nvGraphicFramePr>
        <p:xfrm>
          <a:off x="2731183" y="1279651"/>
          <a:ext cx="6236001" cy="2780262"/>
        </p:xfrm>
        <a:graphic>
          <a:graphicData uri="http://schemas.openxmlformats.org/drawingml/2006/table">
            <a:tbl>
              <a:tblPr firstRow="1" firstCol="1" bandRow="1">
                <a:tableStyleId>{5C22544A-7EE6-4342-B048-85BDC9FD1C3A}</a:tableStyleId>
              </a:tblPr>
              <a:tblGrid>
                <a:gridCol w="3227163">
                  <a:extLst>
                    <a:ext uri="{9D8B030D-6E8A-4147-A177-3AD203B41FA5}">
                      <a16:colId xmlns:a16="http://schemas.microsoft.com/office/drawing/2014/main" val="4098449798"/>
                    </a:ext>
                  </a:extLst>
                </a:gridCol>
                <a:gridCol w="3008838">
                  <a:extLst>
                    <a:ext uri="{9D8B030D-6E8A-4147-A177-3AD203B41FA5}">
                      <a16:colId xmlns:a16="http://schemas.microsoft.com/office/drawing/2014/main" val="814629742"/>
                    </a:ext>
                  </a:extLst>
                </a:gridCol>
              </a:tblGrid>
              <a:tr h="555358">
                <a:tc>
                  <a:txBody>
                    <a:bodyPr/>
                    <a:lstStyle/>
                    <a:p>
                      <a:pPr marL="0" marR="0" algn="ctr">
                        <a:lnSpc>
                          <a:spcPct val="150000"/>
                        </a:lnSpc>
                        <a:spcBef>
                          <a:spcPts val="0"/>
                        </a:spcBef>
                        <a:spcAft>
                          <a:spcPts val="0"/>
                        </a:spcAft>
                        <a:tabLst>
                          <a:tab pos="1036320" algn="l"/>
                        </a:tabLst>
                      </a:pPr>
                      <a:r>
                        <a:rPr lang="en-US" sz="1200">
                          <a:solidFill>
                            <a:srgbClr val="FFFFFF"/>
                          </a:solidFill>
                          <a:effectLst/>
                          <a:latin typeface="Arial"/>
                        </a:rPr>
                        <a:t>CONSTRAINTS</a:t>
                      </a:r>
                      <a:endParaRPr lang="en-US" sz="1200">
                        <a:solidFill>
                          <a:srgbClr val="FFFFFF"/>
                        </a:solidFill>
                        <a:effectLst/>
                        <a:latin typeface="Arial"/>
                        <a:ea typeface="Calibri" panose="020F0502020204030204" pitchFamily="34" charset="0"/>
                        <a:cs typeface="Arial"/>
                      </a:endParaRPr>
                    </a:p>
                  </a:txBody>
                  <a:tcPr marL="68580" marR="68580" marT="0" marB="0" anchor="ctr">
                    <a:solidFill>
                      <a:schemeClr val="tx2">
                        <a:lumMod val="75000"/>
                      </a:schemeClr>
                    </a:solidFill>
                  </a:tcPr>
                </a:tc>
                <a:tc>
                  <a:txBody>
                    <a:bodyPr/>
                    <a:lstStyle/>
                    <a:p>
                      <a:pPr marL="0" marR="0" algn="ctr">
                        <a:lnSpc>
                          <a:spcPct val="150000"/>
                        </a:lnSpc>
                        <a:spcBef>
                          <a:spcPts val="0"/>
                        </a:spcBef>
                        <a:spcAft>
                          <a:spcPts val="0"/>
                        </a:spcAft>
                      </a:pPr>
                      <a:r>
                        <a:rPr lang="en-US" sz="1200">
                          <a:solidFill>
                            <a:srgbClr val="FFFFFF"/>
                          </a:solidFill>
                          <a:effectLst/>
                          <a:latin typeface="Arial"/>
                        </a:rPr>
                        <a:t>DESCRIPTION</a:t>
                      </a:r>
                      <a:endParaRPr lang="en-US" sz="1200">
                        <a:solidFill>
                          <a:srgbClr val="FFFFFF"/>
                        </a:solidFill>
                        <a:effectLst/>
                        <a:latin typeface="Arial"/>
                        <a:ea typeface="Calibri" panose="020F0502020204030204" pitchFamily="34" charset="0"/>
                        <a:cs typeface="Arial"/>
                      </a:endParaRPr>
                    </a:p>
                  </a:txBody>
                  <a:tcPr marL="68580" marR="68580" marT="0" marB="0" anchor="ctr">
                    <a:solidFill>
                      <a:schemeClr val="tx2">
                        <a:lumMod val="75000"/>
                      </a:schemeClr>
                    </a:solidFill>
                  </a:tcPr>
                </a:tc>
                <a:extLst>
                  <a:ext uri="{0D108BD9-81ED-4DB2-BD59-A6C34878D82A}">
                    <a16:rowId xmlns:a16="http://schemas.microsoft.com/office/drawing/2014/main" val="1423675686"/>
                  </a:ext>
                </a:extLst>
              </a:tr>
              <a:tr h="630563">
                <a:tc>
                  <a:txBody>
                    <a:bodyPr/>
                    <a:lstStyle/>
                    <a:p>
                      <a:pPr marL="0" marR="0" algn="ctr">
                        <a:lnSpc>
                          <a:spcPct val="150000"/>
                        </a:lnSpc>
                        <a:spcBef>
                          <a:spcPts val="0"/>
                        </a:spcBef>
                        <a:spcAft>
                          <a:spcPts val="0"/>
                        </a:spcAft>
                      </a:pPr>
                      <a:r>
                        <a:rPr lang="en-US" sz="1200">
                          <a:solidFill>
                            <a:srgbClr val="000000"/>
                          </a:solidFill>
                          <a:effectLst/>
                          <a:latin typeface="Arial"/>
                        </a:rPr>
                        <a:t>CO-1</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tc>
                  <a:txBody>
                    <a:bodyPr/>
                    <a:lstStyle/>
                    <a:p>
                      <a:pPr marL="0" marR="0" algn="ctr">
                        <a:lnSpc>
                          <a:spcPct val="150000"/>
                        </a:lnSpc>
                        <a:spcBef>
                          <a:spcPts val="0"/>
                        </a:spcBef>
                        <a:spcAft>
                          <a:spcPts val="0"/>
                        </a:spcAft>
                      </a:pPr>
                      <a:r>
                        <a:rPr lang="en-US" sz="1200">
                          <a:solidFill>
                            <a:srgbClr val="000000"/>
                          </a:solidFill>
                          <a:effectLst/>
                          <a:latin typeface="Arial"/>
                        </a:rPr>
                        <a:t>The client may not be available for meetings and presentations.</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extLst>
                  <a:ext uri="{0D108BD9-81ED-4DB2-BD59-A6C34878D82A}">
                    <a16:rowId xmlns:a16="http://schemas.microsoft.com/office/drawing/2014/main" val="3394445745"/>
                  </a:ext>
                </a:extLst>
              </a:tr>
              <a:tr h="963778">
                <a:tc>
                  <a:txBody>
                    <a:bodyPr/>
                    <a:lstStyle/>
                    <a:p>
                      <a:pPr marL="0" marR="0" algn="ctr">
                        <a:lnSpc>
                          <a:spcPct val="150000"/>
                        </a:lnSpc>
                        <a:spcBef>
                          <a:spcPts val="0"/>
                        </a:spcBef>
                        <a:spcAft>
                          <a:spcPts val="0"/>
                        </a:spcAft>
                      </a:pPr>
                      <a:r>
                        <a:rPr lang="en-US" sz="1200">
                          <a:solidFill>
                            <a:srgbClr val="000000"/>
                          </a:solidFill>
                          <a:effectLst/>
                          <a:latin typeface="Arial"/>
                        </a:rPr>
                        <a:t>CO-2</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tc>
                  <a:txBody>
                    <a:bodyPr/>
                    <a:lstStyle/>
                    <a:p>
                      <a:pPr marL="0" marR="0" algn="ctr">
                        <a:lnSpc>
                          <a:spcPct val="150000"/>
                        </a:lnSpc>
                        <a:spcBef>
                          <a:spcPts val="0"/>
                        </a:spcBef>
                        <a:spcAft>
                          <a:spcPts val="0"/>
                        </a:spcAft>
                      </a:pPr>
                      <a:r>
                        <a:rPr lang="en-US" sz="1200">
                          <a:solidFill>
                            <a:srgbClr val="000000"/>
                          </a:solidFill>
                          <a:effectLst/>
                          <a:latin typeface="Arial"/>
                        </a:rPr>
                        <a:t>The Philippine Government’s allotted budget may not be sufficient for the modernization of the NDRRMC.</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extLst>
                  <a:ext uri="{0D108BD9-81ED-4DB2-BD59-A6C34878D82A}">
                    <a16:rowId xmlns:a16="http://schemas.microsoft.com/office/drawing/2014/main" val="1841048288"/>
                  </a:ext>
                </a:extLst>
              </a:tr>
              <a:tr h="630563">
                <a:tc>
                  <a:txBody>
                    <a:bodyPr/>
                    <a:lstStyle/>
                    <a:p>
                      <a:pPr marL="0" marR="0" algn="ctr">
                        <a:lnSpc>
                          <a:spcPct val="150000"/>
                        </a:lnSpc>
                        <a:spcBef>
                          <a:spcPts val="0"/>
                        </a:spcBef>
                        <a:spcAft>
                          <a:spcPts val="0"/>
                        </a:spcAft>
                      </a:pPr>
                      <a:r>
                        <a:rPr lang="en-US" sz="1200">
                          <a:solidFill>
                            <a:srgbClr val="000000"/>
                          </a:solidFill>
                          <a:effectLst/>
                          <a:latin typeface="Arial"/>
                        </a:rPr>
                        <a:t>CO-3</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tc>
                  <a:txBody>
                    <a:bodyPr/>
                    <a:lstStyle/>
                    <a:p>
                      <a:pPr marL="0" marR="0" algn="ctr">
                        <a:lnSpc>
                          <a:spcPct val="150000"/>
                        </a:lnSpc>
                        <a:spcBef>
                          <a:spcPts val="0"/>
                        </a:spcBef>
                        <a:spcAft>
                          <a:spcPts val="0"/>
                        </a:spcAft>
                      </a:pPr>
                      <a:r>
                        <a:rPr lang="en-US" sz="1200">
                          <a:solidFill>
                            <a:srgbClr val="000000"/>
                          </a:solidFill>
                          <a:effectLst/>
                          <a:latin typeface="Arial"/>
                        </a:rPr>
                        <a:t>Deployment of the system to other platform is upon the client’s liability.</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extLst>
                  <a:ext uri="{0D108BD9-81ED-4DB2-BD59-A6C34878D82A}">
                    <a16:rowId xmlns:a16="http://schemas.microsoft.com/office/drawing/2014/main" val="2729481514"/>
                  </a:ext>
                </a:extLst>
              </a:tr>
            </a:tbl>
          </a:graphicData>
        </a:graphic>
      </p:graphicFrame>
    </p:spTree>
    <p:extLst>
      <p:ext uri="{BB962C8B-B14F-4D97-AF65-F5344CB8AC3E}">
        <p14:creationId xmlns:p14="http://schemas.microsoft.com/office/powerpoint/2010/main" val="263825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2698519" y="598206"/>
            <a:ext cx="6108200" cy="572644"/>
          </a:xfrm>
        </p:spPr>
        <p:txBody>
          <a:bodyPr>
            <a:normAutofit fontScale="90000"/>
          </a:bodyPr>
          <a:lstStyle/>
          <a:p>
            <a:r>
              <a:rPr lang="en-US"/>
              <a:t>Risks</a:t>
            </a:r>
          </a:p>
        </p:txBody>
      </p:sp>
      <p:pic>
        <p:nvPicPr>
          <p:cNvPr id="6" name="Picture 2" descr="Image result for NDRRMC logo">
            <a:extLst>
              <a:ext uri="{FF2B5EF4-FFF2-40B4-BE49-F238E27FC236}">
                <a16:creationId xmlns:a16="http://schemas.microsoft.com/office/drawing/2014/main" id="{96A17C71-22B3-4C50-B91D-D020A5BB890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9870" y="4180335"/>
            <a:ext cx="2257314" cy="8935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ontent Placeholder 6">
            <a:extLst>
              <a:ext uri="{FF2B5EF4-FFF2-40B4-BE49-F238E27FC236}">
                <a16:creationId xmlns:a16="http://schemas.microsoft.com/office/drawing/2014/main" id="{3DDCCFEA-89CF-4B19-A04A-30C8BBA8A91F}"/>
              </a:ext>
            </a:extLst>
          </p:cNvPr>
          <p:cNvGraphicFramePr>
            <a:graphicFrameLocks noGrp="1"/>
          </p:cNvGraphicFramePr>
          <p:nvPr>
            <p:ph idx="1"/>
            <p:extLst>
              <p:ext uri="{D42A27DB-BD31-4B8C-83A1-F6EECF244321}">
                <p14:modId xmlns:p14="http://schemas.microsoft.com/office/powerpoint/2010/main" val="2121909141"/>
              </p:ext>
            </p:extLst>
          </p:nvPr>
        </p:nvGraphicFramePr>
        <p:xfrm>
          <a:off x="2729278" y="1276704"/>
          <a:ext cx="6237906" cy="2786156"/>
        </p:xfrm>
        <a:graphic>
          <a:graphicData uri="http://schemas.openxmlformats.org/drawingml/2006/table">
            <a:tbl>
              <a:tblPr firstRow="1" firstCol="1" bandRow="1">
                <a:tableStyleId>{5C22544A-7EE6-4342-B048-85BDC9FD1C3A}</a:tableStyleId>
              </a:tblPr>
              <a:tblGrid>
                <a:gridCol w="3226773">
                  <a:extLst>
                    <a:ext uri="{9D8B030D-6E8A-4147-A177-3AD203B41FA5}">
                      <a16:colId xmlns:a16="http://schemas.microsoft.com/office/drawing/2014/main" val="1146206968"/>
                    </a:ext>
                  </a:extLst>
                </a:gridCol>
                <a:gridCol w="3011133">
                  <a:extLst>
                    <a:ext uri="{9D8B030D-6E8A-4147-A177-3AD203B41FA5}">
                      <a16:colId xmlns:a16="http://schemas.microsoft.com/office/drawing/2014/main" val="4041836553"/>
                    </a:ext>
                  </a:extLst>
                </a:gridCol>
              </a:tblGrid>
              <a:tr h="556535">
                <a:tc>
                  <a:txBody>
                    <a:bodyPr/>
                    <a:lstStyle/>
                    <a:p>
                      <a:pPr marL="0" marR="0" algn="ctr">
                        <a:lnSpc>
                          <a:spcPct val="150000"/>
                        </a:lnSpc>
                        <a:spcBef>
                          <a:spcPts val="0"/>
                        </a:spcBef>
                        <a:spcAft>
                          <a:spcPts val="0"/>
                        </a:spcAft>
                        <a:tabLst>
                          <a:tab pos="1036320" algn="l"/>
                        </a:tabLst>
                      </a:pPr>
                      <a:r>
                        <a:rPr lang="en-US" sz="1200">
                          <a:effectLst/>
                          <a:latin typeface="Arial"/>
                        </a:rPr>
                        <a:t>RISKS</a:t>
                      </a:r>
                      <a:endParaRPr lang="en-US" sz="1200">
                        <a:effectLst/>
                        <a:latin typeface="Arial"/>
                        <a:ea typeface="Calibri" panose="020F0502020204030204" pitchFamily="34" charset="0"/>
                        <a:cs typeface="Arial"/>
                      </a:endParaRPr>
                    </a:p>
                  </a:txBody>
                  <a:tcPr marL="68580" marR="68580" marT="0" marB="0" anchor="ctr">
                    <a:solidFill>
                      <a:schemeClr val="tx2">
                        <a:lumMod val="75000"/>
                      </a:schemeClr>
                    </a:solidFill>
                  </a:tcPr>
                </a:tc>
                <a:tc>
                  <a:txBody>
                    <a:bodyPr/>
                    <a:lstStyle/>
                    <a:p>
                      <a:pPr marL="0" marR="0" algn="ctr">
                        <a:lnSpc>
                          <a:spcPct val="150000"/>
                        </a:lnSpc>
                        <a:spcBef>
                          <a:spcPts val="0"/>
                        </a:spcBef>
                        <a:spcAft>
                          <a:spcPts val="0"/>
                        </a:spcAft>
                      </a:pPr>
                      <a:r>
                        <a:rPr lang="en-US" sz="1200">
                          <a:effectLst/>
                          <a:latin typeface="Arial"/>
                        </a:rPr>
                        <a:t>DESCRIPTION</a:t>
                      </a:r>
                      <a:endParaRPr lang="en-US" sz="1200">
                        <a:effectLst/>
                        <a:latin typeface="Arial"/>
                        <a:ea typeface="Calibri" panose="020F0502020204030204" pitchFamily="34" charset="0"/>
                        <a:cs typeface="Arial"/>
                      </a:endParaRPr>
                    </a:p>
                  </a:txBody>
                  <a:tcPr marL="68580" marR="68580" marT="0" marB="0" anchor="ctr">
                    <a:solidFill>
                      <a:schemeClr val="tx2">
                        <a:lumMod val="75000"/>
                      </a:schemeClr>
                    </a:solidFill>
                  </a:tcPr>
                </a:tc>
                <a:extLst>
                  <a:ext uri="{0D108BD9-81ED-4DB2-BD59-A6C34878D82A}">
                    <a16:rowId xmlns:a16="http://schemas.microsoft.com/office/drawing/2014/main" val="2755908094"/>
                  </a:ext>
                </a:extLst>
              </a:tr>
              <a:tr h="631900">
                <a:tc>
                  <a:txBody>
                    <a:bodyPr/>
                    <a:lstStyle/>
                    <a:p>
                      <a:pPr marL="0" marR="0" algn="ctr">
                        <a:lnSpc>
                          <a:spcPct val="150000"/>
                        </a:lnSpc>
                        <a:spcBef>
                          <a:spcPts val="0"/>
                        </a:spcBef>
                        <a:spcAft>
                          <a:spcPts val="0"/>
                        </a:spcAft>
                      </a:pPr>
                      <a:r>
                        <a:rPr lang="en-US" sz="1200">
                          <a:solidFill>
                            <a:srgbClr val="000000"/>
                          </a:solidFill>
                          <a:effectLst/>
                          <a:latin typeface="Arial"/>
                        </a:rPr>
                        <a:t>RI-1</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tc>
                  <a:txBody>
                    <a:bodyPr/>
                    <a:lstStyle/>
                    <a:p>
                      <a:pPr marL="0" marR="0" algn="ctr">
                        <a:lnSpc>
                          <a:spcPct val="150000"/>
                        </a:lnSpc>
                        <a:spcBef>
                          <a:spcPts val="0"/>
                        </a:spcBef>
                        <a:spcAft>
                          <a:spcPts val="0"/>
                        </a:spcAft>
                      </a:pPr>
                      <a:r>
                        <a:rPr lang="en-US" sz="1200">
                          <a:effectLst/>
                          <a:latin typeface="Arial"/>
                        </a:rPr>
                        <a:t>A project team member might resign due to personal matters.</a:t>
                      </a:r>
                      <a:endParaRPr lang="en-US" sz="1200">
                        <a:effectLst/>
                        <a:latin typeface="Arial"/>
                        <a:ea typeface="Calibri" panose="020F0502020204030204" pitchFamily="34" charset="0"/>
                        <a:cs typeface="Arial"/>
                      </a:endParaRPr>
                    </a:p>
                  </a:txBody>
                  <a:tcPr marL="68580" marR="68580" marT="0" marB="0" anchor="ctr">
                    <a:solidFill>
                      <a:schemeClr val="bg1">
                        <a:lumMod val="95000"/>
                      </a:schemeClr>
                    </a:solidFill>
                  </a:tcPr>
                </a:tc>
                <a:extLst>
                  <a:ext uri="{0D108BD9-81ED-4DB2-BD59-A6C34878D82A}">
                    <a16:rowId xmlns:a16="http://schemas.microsoft.com/office/drawing/2014/main" val="814631566"/>
                  </a:ext>
                </a:extLst>
              </a:tr>
              <a:tr h="631900">
                <a:tc>
                  <a:txBody>
                    <a:bodyPr/>
                    <a:lstStyle/>
                    <a:p>
                      <a:pPr marL="0" marR="0" algn="ctr">
                        <a:lnSpc>
                          <a:spcPct val="150000"/>
                        </a:lnSpc>
                        <a:spcBef>
                          <a:spcPts val="0"/>
                        </a:spcBef>
                        <a:spcAft>
                          <a:spcPts val="0"/>
                        </a:spcAft>
                      </a:pPr>
                      <a:r>
                        <a:rPr lang="en-US" sz="1200">
                          <a:solidFill>
                            <a:srgbClr val="000000"/>
                          </a:solidFill>
                          <a:effectLst/>
                          <a:latin typeface="Arial"/>
                        </a:rPr>
                        <a:t>RI-2</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tc>
                  <a:txBody>
                    <a:bodyPr/>
                    <a:lstStyle/>
                    <a:p>
                      <a:pPr marL="0" marR="0" algn="ctr">
                        <a:lnSpc>
                          <a:spcPct val="150000"/>
                        </a:lnSpc>
                        <a:spcBef>
                          <a:spcPts val="0"/>
                        </a:spcBef>
                        <a:spcAft>
                          <a:spcPts val="0"/>
                        </a:spcAft>
                      </a:pPr>
                      <a:r>
                        <a:rPr lang="en-US" sz="1200">
                          <a:effectLst/>
                          <a:latin typeface="Arial"/>
                        </a:rPr>
                        <a:t>Inconsistency of the project if the client unexpectedly changes the requirements.</a:t>
                      </a:r>
                      <a:endParaRPr lang="en-US" sz="1200">
                        <a:effectLst/>
                        <a:latin typeface="Arial"/>
                        <a:ea typeface="Calibri" panose="020F0502020204030204" pitchFamily="34" charset="0"/>
                        <a:cs typeface="Arial"/>
                      </a:endParaRPr>
                    </a:p>
                  </a:txBody>
                  <a:tcPr marL="68580" marR="68580" marT="0" marB="0" anchor="ctr">
                    <a:solidFill>
                      <a:schemeClr val="bg1">
                        <a:lumMod val="95000"/>
                      </a:schemeClr>
                    </a:solidFill>
                  </a:tcPr>
                </a:tc>
                <a:extLst>
                  <a:ext uri="{0D108BD9-81ED-4DB2-BD59-A6C34878D82A}">
                    <a16:rowId xmlns:a16="http://schemas.microsoft.com/office/drawing/2014/main" val="1798648355"/>
                  </a:ext>
                </a:extLst>
              </a:tr>
              <a:tr h="965821">
                <a:tc>
                  <a:txBody>
                    <a:bodyPr/>
                    <a:lstStyle/>
                    <a:p>
                      <a:pPr marL="0" marR="0" algn="ctr">
                        <a:lnSpc>
                          <a:spcPct val="150000"/>
                        </a:lnSpc>
                        <a:spcBef>
                          <a:spcPts val="0"/>
                        </a:spcBef>
                        <a:spcAft>
                          <a:spcPts val="0"/>
                        </a:spcAft>
                      </a:pPr>
                      <a:r>
                        <a:rPr lang="en-US" sz="1200">
                          <a:solidFill>
                            <a:srgbClr val="000000"/>
                          </a:solidFill>
                          <a:effectLst/>
                          <a:latin typeface="Arial"/>
                        </a:rPr>
                        <a:t>RI-3</a:t>
                      </a:r>
                      <a:endParaRPr lang="en-US" sz="1200">
                        <a:solidFill>
                          <a:srgbClr val="000000"/>
                        </a:solidFill>
                        <a:effectLst/>
                        <a:latin typeface="Arial"/>
                        <a:ea typeface="Calibri" panose="020F0502020204030204" pitchFamily="34" charset="0"/>
                        <a:cs typeface="Arial"/>
                      </a:endParaRPr>
                    </a:p>
                  </a:txBody>
                  <a:tcPr marL="68580" marR="68580" marT="0" marB="0" anchor="ctr">
                    <a:solidFill>
                      <a:schemeClr val="bg1">
                        <a:lumMod val="95000"/>
                      </a:schemeClr>
                    </a:solidFill>
                  </a:tcPr>
                </a:tc>
                <a:tc>
                  <a:txBody>
                    <a:bodyPr/>
                    <a:lstStyle/>
                    <a:p>
                      <a:pPr marL="0" marR="0" algn="ctr">
                        <a:lnSpc>
                          <a:spcPct val="150000"/>
                        </a:lnSpc>
                        <a:spcBef>
                          <a:spcPts val="0"/>
                        </a:spcBef>
                        <a:spcAft>
                          <a:spcPts val="0"/>
                        </a:spcAft>
                      </a:pPr>
                      <a:r>
                        <a:rPr lang="en-US" sz="1200">
                          <a:effectLst/>
                          <a:latin typeface="Arial"/>
                        </a:rPr>
                        <a:t>If the contact person from the NDRRMC steps down or was replaced during the project development.</a:t>
                      </a:r>
                      <a:endParaRPr lang="en-US" sz="1200">
                        <a:effectLst/>
                        <a:latin typeface="Arial"/>
                        <a:ea typeface="Calibri" panose="020F0502020204030204" pitchFamily="34" charset="0"/>
                        <a:cs typeface="Arial"/>
                      </a:endParaRPr>
                    </a:p>
                  </a:txBody>
                  <a:tcPr marL="68580" marR="68580" marT="0" marB="0" anchor="ctr">
                    <a:solidFill>
                      <a:schemeClr val="bg1">
                        <a:lumMod val="95000"/>
                      </a:schemeClr>
                    </a:solidFill>
                  </a:tcPr>
                </a:tc>
                <a:extLst>
                  <a:ext uri="{0D108BD9-81ED-4DB2-BD59-A6C34878D82A}">
                    <a16:rowId xmlns:a16="http://schemas.microsoft.com/office/drawing/2014/main" val="4209888519"/>
                  </a:ext>
                </a:extLst>
              </a:tr>
            </a:tbl>
          </a:graphicData>
        </a:graphic>
      </p:graphicFrame>
    </p:spTree>
    <p:extLst>
      <p:ext uri="{BB962C8B-B14F-4D97-AF65-F5344CB8AC3E}">
        <p14:creationId xmlns:p14="http://schemas.microsoft.com/office/powerpoint/2010/main" val="99440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2739540" y="119473"/>
            <a:ext cx="6108200" cy="572644"/>
          </a:xfrm>
        </p:spPr>
        <p:txBody>
          <a:bodyPr>
            <a:normAutofit fontScale="90000"/>
          </a:bodyPr>
          <a:lstStyle/>
          <a:p>
            <a:r>
              <a:rPr lang="en-US"/>
              <a:t>Project Deliverables</a:t>
            </a:r>
          </a:p>
        </p:txBody>
      </p:sp>
      <p:graphicFrame>
        <p:nvGraphicFramePr>
          <p:cNvPr id="7" name="Content Placeholder 6">
            <a:extLst>
              <a:ext uri="{FF2B5EF4-FFF2-40B4-BE49-F238E27FC236}">
                <a16:creationId xmlns:a16="http://schemas.microsoft.com/office/drawing/2014/main" id="{1E8C800C-8ECD-4C33-9B5E-EDBE7726168B}"/>
              </a:ext>
            </a:extLst>
          </p:cNvPr>
          <p:cNvGraphicFramePr>
            <a:graphicFrameLocks noGrp="1"/>
          </p:cNvGraphicFramePr>
          <p:nvPr>
            <p:ph idx="1"/>
            <p:extLst>
              <p:ext uri="{D42A27DB-BD31-4B8C-83A1-F6EECF244321}">
                <p14:modId xmlns:p14="http://schemas.microsoft.com/office/powerpoint/2010/main" val="3326176199"/>
              </p:ext>
            </p:extLst>
          </p:nvPr>
        </p:nvGraphicFramePr>
        <p:xfrm>
          <a:off x="2739540" y="692117"/>
          <a:ext cx="6108200" cy="4293114"/>
        </p:xfrm>
        <a:graphic>
          <a:graphicData uri="http://schemas.openxmlformats.org/drawingml/2006/table">
            <a:tbl>
              <a:tblPr firstRow="1" firstCol="1" bandRow="1">
                <a:tableStyleId>{5C22544A-7EE6-4342-B048-85BDC9FD1C3A}</a:tableStyleId>
              </a:tblPr>
              <a:tblGrid>
                <a:gridCol w="1309295">
                  <a:extLst>
                    <a:ext uri="{9D8B030D-6E8A-4147-A177-3AD203B41FA5}">
                      <a16:colId xmlns:a16="http://schemas.microsoft.com/office/drawing/2014/main" val="3258095329"/>
                    </a:ext>
                  </a:extLst>
                </a:gridCol>
                <a:gridCol w="1557982">
                  <a:extLst>
                    <a:ext uri="{9D8B030D-6E8A-4147-A177-3AD203B41FA5}">
                      <a16:colId xmlns:a16="http://schemas.microsoft.com/office/drawing/2014/main" val="1283523261"/>
                    </a:ext>
                  </a:extLst>
                </a:gridCol>
                <a:gridCol w="1320992">
                  <a:extLst>
                    <a:ext uri="{9D8B030D-6E8A-4147-A177-3AD203B41FA5}">
                      <a16:colId xmlns:a16="http://schemas.microsoft.com/office/drawing/2014/main" val="3714768527"/>
                    </a:ext>
                  </a:extLst>
                </a:gridCol>
                <a:gridCol w="1919931">
                  <a:extLst>
                    <a:ext uri="{9D8B030D-6E8A-4147-A177-3AD203B41FA5}">
                      <a16:colId xmlns:a16="http://schemas.microsoft.com/office/drawing/2014/main" val="736921448"/>
                    </a:ext>
                  </a:extLst>
                </a:gridCol>
              </a:tblGrid>
              <a:tr h="430345">
                <a:tc>
                  <a:txBody>
                    <a:bodyPr/>
                    <a:lstStyle/>
                    <a:p>
                      <a:pPr marL="0" marR="0" algn="ctr">
                        <a:lnSpc>
                          <a:spcPct val="107000"/>
                        </a:lnSpc>
                        <a:spcBef>
                          <a:spcPts val="0"/>
                        </a:spcBef>
                        <a:spcAft>
                          <a:spcPts val="0"/>
                        </a:spcAft>
                      </a:pPr>
                      <a:r>
                        <a:rPr lang="en-US" sz="1200">
                          <a:effectLst/>
                          <a:latin typeface="Arial" panose="020B0604020202020204" pitchFamily="34" charset="0"/>
                          <a:cs typeface="Arial" panose="020B0604020202020204" pitchFamily="34" charset="0"/>
                        </a:rPr>
                        <a:t>DELIVERABLE</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lnB w="38100" cmpd="sng">
                      <a:noFill/>
                    </a:lnB>
                    <a:solidFill>
                      <a:schemeClr val="tx2">
                        <a:lumMod val="75000"/>
                      </a:schemeClr>
                    </a:solidFill>
                  </a:tcPr>
                </a:tc>
                <a:tc>
                  <a:txBody>
                    <a:bodyPr/>
                    <a:lstStyle/>
                    <a:p>
                      <a:pPr marL="0" marR="0" algn="ctr">
                        <a:lnSpc>
                          <a:spcPct val="107000"/>
                        </a:lnSpc>
                        <a:spcBef>
                          <a:spcPts val="0"/>
                        </a:spcBef>
                        <a:spcAft>
                          <a:spcPts val="0"/>
                        </a:spcAft>
                      </a:pPr>
                      <a:r>
                        <a:rPr lang="en-US" sz="1200">
                          <a:effectLst/>
                          <a:latin typeface="Arial" panose="020B0604020202020204" pitchFamily="34" charset="0"/>
                          <a:cs typeface="Arial" panose="020B0604020202020204" pitchFamily="34" charset="0"/>
                        </a:rPr>
                        <a:t>RECIPIENTS</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lnB w="38100" cmpd="sng">
                      <a:noFill/>
                    </a:lnB>
                    <a:solidFill>
                      <a:schemeClr val="tx2">
                        <a:lumMod val="75000"/>
                      </a:schemeClr>
                    </a:solidFill>
                  </a:tcPr>
                </a:tc>
                <a:tc>
                  <a:txBody>
                    <a:bodyPr/>
                    <a:lstStyle/>
                    <a:p>
                      <a:pPr marL="0" marR="0" algn="ctr">
                        <a:lnSpc>
                          <a:spcPct val="107000"/>
                        </a:lnSpc>
                        <a:spcBef>
                          <a:spcPts val="0"/>
                        </a:spcBef>
                        <a:spcAft>
                          <a:spcPts val="0"/>
                        </a:spcAft>
                      </a:pPr>
                      <a:r>
                        <a:rPr lang="en-US" sz="1200">
                          <a:effectLst/>
                          <a:latin typeface="Arial" panose="020B0604020202020204" pitchFamily="34" charset="0"/>
                          <a:cs typeface="Arial" panose="020B0604020202020204" pitchFamily="34" charset="0"/>
                        </a:rPr>
                        <a:t>DELIVERY DATE</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lnB w="38100" cmpd="sng">
                      <a:noFill/>
                    </a:lnB>
                    <a:solidFill>
                      <a:schemeClr val="tx2">
                        <a:lumMod val="75000"/>
                      </a:schemeClr>
                    </a:solidFill>
                  </a:tcPr>
                </a:tc>
                <a:tc>
                  <a:txBody>
                    <a:bodyPr/>
                    <a:lstStyle/>
                    <a:p>
                      <a:pPr marL="0" marR="0" algn="ctr">
                        <a:lnSpc>
                          <a:spcPct val="107000"/>
                        </a:lnSpc>
                        <a:spcBef>
                          <a:spcPts val="0"/>
                        </a:spcBef>
                        <a:spcAft>
                          <a:spcPts val="0"/>
                        </a:spcAft>
                      </a:pPr>
                      <a:r>
                        <a:rPr lang="en-US" sz="1200">
                          <a:effectLst/>
                          <a:latin typeface="Arial" panose="020B0604020202020204" pitchFamily="34" charset="0"/>
                          <a:cs typeface="Arial" panose="020B0604020202020204" pitchFamily="34" charset="0"/>
                        </a:rPr>
                        <a:t>DELIVERY METHOD</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lnB w="38100" cmpd="sng">
                      <a:noFill/>
                    </a:lnB>
                    <a:solidFill>
                      <a:schemeClr val="tx2">
                        <a:lumMod val="75000"/>
                      </a:schemeClr>
                    </a:solidFill>
                  </a:tcPr>
                </a:tc>
                <a:extLst>
                  <a:ext uri="{0D108BD9-81ED-4DB2-BD59-A6C34878D82A}">
                    <a16:rowId xmlns:a16="http://schemas.microsoft.com/office/drawing/2014/main" val="3196782881"/>
                  </a:ext>
                </a:extLst>
              </a:tr>
              <a:tr h="394298">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Project Proposal</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Office of Civil Defense</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January 25, 2018</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Meeting</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3179409"/>
                  </a:ext>
                </a:extLst>
              </a:tr>
              <a:tr h="386397">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Project Plan</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Project Team</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January 25, 2018</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Meeting</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74784024"/>
                  </a:ext>
                </a:extLst>
              </a:tr>
              <a:tr h="772795">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Project Charter</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Project Team / Office of Civil Defense</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January 30, 2018</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Email</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74432594"/>
                  </a:ext>
                </a:extLst>
              </a:tr>
              <a:tr h="772795">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System Diagrams</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Project Team / Office of Civil Defense</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February 26, 2018</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Meeting</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29076527"/>
                  </a:ext>
                </a:extLst>
              </a:tr>
              <a:tr h="394298">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System Prototype</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Office of Civil Defense</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March 26, 2018</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Meeting</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69163178"/>
                  </a:ext>
                </a:extLst>
              </a:tr>
              <a:tr h="386397">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Quality Testing</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Project Team</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March 27, 2018</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Meeting</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58461433"/>
                  </a:ext>
                </a:extLst>
              </a:tr>
              <a:tr h="386397">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Project Status Report</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50000"/>
                        </a:lnSpc>
                        <a:spcBef>
                          <a:spcPts val="0"/>
                        </a:spcBef>
                        <a:spcAft>
                          <a:spcPts val="0"/>
                        </a:spcAft>
                      </a:pPr>
                      <a:r>
                        <a:rPr lang="en-US" sz="1200">
                          <a:effectLst/>
                          <a:latin typeface="Arial" panose="020B0604020202020204" pitchFamily="34" charset="0"/>
                          <a:cs typeface="Arial" panose="020B0604020202020204" pitchFamily="34" charset="0"/>
                        </a:rPr>
                        <a:t>Office of Civil Defense</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50000"/>
                        </a:lnSpc>
                        <a:spcBef>
                          <a:spcPts val="0"/>
                        </a:spcBef>
                        <a:spcAft>
                          <a:spcPts val="0"/>
                        </a:spcAft>
                      </a:pPr>
                      <a:r>
                        <a:rPr lang="en-US" sz="1200">
                          <a:effectLst/>
                          <a:latin typeface="Arial" panose="020B0604020202020204" pitchFamily="34" charset="0"/>
                          <a:cs typeface="Arial" panose="020B0604020202020204" pitchFamily="34" charset="0"/>
                        </a:rPr>
                        <a:t>April 4, 2018</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50000"/>
                        </a:lnSpc>
                        <a:spcBef>
                          <a:spcPts val="0"/>
                        </a:spcBef>
                        <a:spcAft>
                          <a:spcPts val="0"/>
                        </a:spcAft>
                      </a:pPr>
                      <a:r>
                        <a:rPr lang="en-US" sz="1200">
                          <a:effectLst/>
                          <a:latin typeface="Arial" panose="020B0604020202020204" pitchFamily="34" charset="0"/>
                          <a:cs typeface="Arial" panose="020B0604020202020204" pitchFamily="34" charset="0"/>
                        </a:rPr>
                        <a:t>Email</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85955978"/>
                  </a:ext>
                </a:extLst>
              </a:tr>
            </a:tbl>
          </a:graphicData>
        </a:graphic>
      </p:graphicFrame>
    </p:spTree>
    <p:extLst>
      <p:ext uri="{BB962C8B-B14F-4D97-AF65-F5344CB8AC3E}">
        <p14:creationId xmlns:p14="http://schemas.microsoft.com/office/powerpoint/2010/main" val="384410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2739540" y="277873"/>
            <a:ext cx="6108200" cy="572644"/>
          </a:xfrm>
        </p:spPr>
        <p:txBody>
          <a:bodyPr>
            <a:normAutofit fontScale="90000"/>
          </a:bodyPr>
          <a:lstStyle/>
          <a:p>
            <a:r>
              <a:rPr lang="en-US"/>
              <a:t>Project Deliverables</a:t>
            </a:r>
          </a:p>
        </p:txBody>
      </p:sp>
      <p:pic>
        <p:nvPicPr>
          <p:cNvPr id="6" name="Picture 2" descr="Image result for NDRRMC logo">
            <a:extLst>
              <a:ext uri="{FF2B5EF4-FFF2-40B4-BE49-F238E27FC236}">
                <a16:creationId xmlns:a16="http://schemas.microsoft.com/office/drawing/2014/main" id="{96A17C71-22B3-4C50-B91D-D020A5BB890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62574" y="4240781"/>
            <a:ext cx="2104609" cy="8330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ontent Placeholder 4">
            <a:extLst>
              <a:ext uri="{FF2B5EF4-FFF2-40B4-BE49-F238E27FC236}">
                <a16:creationId xmlns:a16="http://schemas.microsoft.com/office/drawing/2014/main" id="{432C8CA4-0F1D-4349-8D39-076A8585F35C}"/>
              </a:ext>
            </a:extLst>
          </p:cNvPr>
          <p:cNvGraphicFramePr>
            <a:graphicFrameLocks noGrp="1"/>
          </p:cNvGraphicFramePr>
          <p:nvPr>
            <p:ph idx="1"/>
            <p:extLst>
              <p:ext uri="{D42A27DB-BD31-4B8C-83A1-F6EECF244321}">
                <p14:modId xmlns:p14="http://schemas.microsoft.com/office/powerpoint/2010/main" val="3712732340"/>
              </p:ext>
            </p:extLst>
          </p:nvPr>
        </p:nvGraphicFramePr>
        <p:xfrm>
          <a:off x="2739540" y="999921"/>
          <a:ext cx="6108201" cy="2942052"/>
        </p:xfrm>
        <a:graphic>
          <a:graphicData uri="http://schemas.openxmlformats.org/drawingml/2006/table">
            <a:tbl>
              <a:tblPr firstRow="1" firstCol="1" bandRow="1">
                <a:tableStyleId>{5C22544A-7EE6-4342-B048-85BDC9FD1C3A}</a:tableStyleId>
              </a:tblPr>
              <a:tblGrid>
                <a:gridCol w="1309296">
                  <a:extLst>
                    <a:ext uri="{9D8B030D-6E8A-4147-A177-3AD203B41FA5}">
                      <a16:colId xmlns:a16="http://schemas.microsoft.com/office/drawing/2014/main" val="2092300039"/>
                    </a:ext>
                  </a:extLst>
                </a:gridCol>
                <a:gridCol w="1557982">
                  <a:extLst>
                    <a:ext uri="{9D8B030D-6E8A-4147-A177-3AD203B41FA5}">
                      <a16:colId xmlns:a16="http://schemas.microsoft.com/office/drawing/2014/main" val="1858785436"/>
                    </a:ext>
                  </a:extLst>
                </a:gridCol>
                <a:gridCol w="1320992">
                  <a:extLst>
                    <a:ext uri="{9D8B030D-6E8A-4147-A177-3AD203B41FA5}">
                      <a16:colId xmlns:a16="http://schemas.microsoft.com/office/drawing/2014/main" val="38301475"/>
                    </a:ext>
                  </a:extLst>
                </a:gridCol>
                <a:gridCol w="1919931">
                  <a:extLst>
                    <a:ext uri="{9D8B030D-6E8A-4147-A177-3AD203B41FA5}">
                      <a16:colId xmlns:a16="http://schemas.microsoft.com/office/drawing/2014/main" val="576385823"/>
                    </a:ext>
                  </a:extLst>
                </a:gridCol>
              </a:tblGrid>
              <a:tr h="399589">
                <a:tc>
                  <a:txBody>
                    <a:bodyPr/>
                    <a:lstStyle/>
                    <a:p>
                      <a:pPr marL="0" marR="0" algn="ctr">
                        <a:lnSpc>
                          <a:spcPct val="107000"/>
                        </a:lnSpc>
                        <a:spcBef>
                          <a:spcPts val="0"/>
                        </a:spcBef>
                        <a:spcAft>
                          <a:spcPts val="0"/>
                        </a:spcAft>
                      </a:pPr>
                      <a:r>
                        <a:rPr lang="en-US" sz="1200">
                          <a:effectLst/>
                          <a:latin typeface="Arial" panose="020B0604020202020204" pitchFamily="34" charset="0"/>
                          <a:cs typeface="Arial" panose="020B0604020202020204" pitchFamily="34" charset="0"/>
                        </a:rPr>
                        <a:t>DELIVERABLE</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solidFill>
                      <a:schemeClr val="tx2">
                        <a:lumMod val="75000"/>
                      </a:schemeClr>
                    </a:solidFill>
                  </a:tcPr>
                </a:tc>
                <a:tc>
                  <a:txBody>
                    <a:bodyPr/>
                    <a:lstStyle/>
                    <a:p>
                      <a:pPr marL="0" marR="0" algn="ctr">
                        <a:lnSpc>
                          <a:spcPct val="107000"/>
                        </a:lnSpc>
                        <a:spcBef>
                          <a:spcPts val="0"/>
                        </a:spcBef>
                        <a:spcAft>
                          <a:spcPts val="0"/>
                        </a:spcAft>
                      </a:pPr>
                      <a:r>
                        <a:rPr lang="en-US" sz="1200">
                          <a:effectLst/>
                          <a:latin typeface="Arial" panose="020B0604020202020204" pitchFamily="34" charset="0"/>
                          <a:cs typeface="Arial" panose="020B0604020202020204" pitchFamily="34" charset="0"/>
                        </a:rPr>
                        <a:t>RECIPIENTS</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solidFill>
                      <a:schemeClr val="tx2">
                        <a:lumMod val="75000"/>
                      </a:schemeClr>
                    </a:solidFill>
                  </a:tcPr>
                </a:tc>
                <a:tc>
                  <a:txBody>
                    <a:bodyPr/>
                    <a:lstStyle/>
                    <a:p>
                      <a:pPr marL="0" marR="0" algn="ctr">
                        <a:lnSpc>
                          <a:spcPct val="107000"/>
                        </a:lnSpc>
                        <a:spcBef>
                          <a:spcPts val="0"/>
                        </a:spcBef>
                        <a:spcAft>
                          <a:spcPts val="0"/>
                        </a:spcAft>
                      </a:pPr>
                      <a:r>
                        <a:rPr lang="en-US" sz="1200">
                          <a:effectLst/>
                          <a:latin typeface="Arial" panose="020B0604020202020204" pitchFamily="34" charset="0"/>
                          <a:cs typeface="Arial" panose="020B0604020202020204" pitchFamily="34" charset="0"/>
                        </a:rPr>
                        <a:t>DELIVERY DATE</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solidFill>
                      <a:schemeClr val="tx2">
                        <a:lumMod val="75000"/>
                      </a:schemeClr>
                    </a:solidFill>
                  </a:tcPr>
                </a:tc>
                <a:tc>
                  <a:txBody>
                    <a:bodyPr/>
                    <a:lstStyle/>
                    <a:p>
                      <a:pPr marL="0" marR="0" algn="ctr">
                        <a:lnSpc>
                          <a:spcPct val="107000"/>
                        </a:lnSpc>
                        <a:spcBef>
                          <a:spcPts val="0"/>
                        </a:spcBef>
                        <a:spcAft>
                          <a:spcPts val="0"/>
                        </a:spcAft>
                      </a:pPr>
                      <a:r>
                        <a:rPr lang="en-US" sz="1200">
                          <a:effectLst/>
                          <a:latin typeface="Arial" panose="020B0604020202020204" pitchFamily="34" charset="0"/>
                          <a:cs typeface="Arial" panose="020B0604020202020204" pitchFamily="34" charset="0"/>
                        </a:rPr>
                        <a:t>DELIVERY METHOD</a:t>
                      </a:r>
                      <a:endParaRPr lang="en-US" sz="1200">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solidFill>
                      <a:schemeClr val="tx2">
                        <a:lumMod val="75000"/>
                      </a:schemeClr>
                    </a:solidFill>
                  </a:tcPr>
                </a:tc>
                <a:extLst>
                  <a:ext uri="{0D108BD9-81ED-4DB2-BD59-A6C34878D82A}">
                    <a16:rowId xmlns:a16="http://schemas.microsoft.com/office/drawing/2014/main" val="2206293583"/>
                  </a:ext>
                </a:extLst>
              </a:tr>
              <a:tr h="555778">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Final System</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Office of Civil Defense</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April 14, 2018</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Meeting</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solidFill>
                      <a:schemeClr val="bg1">
                        <a:lumMod val="95000"/>
                      </a:schemeClr>
                    </a:solidFill>
                  </a:tcPr>
                </a:tc>
                <a:extLst>
                  <a:ext uri="{0D108BD9-81ED-4DB2-BD59-A6C34878D82A}">
                    <a16:rowId xmlns:a16="http://schemas.microsoft.com/office/drawing/2014/main" val="503738316"/>
                  </a:ext>
                </a:extLst>
              </a:tr>
              <a:tr h="858544">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Quality Assessment Report</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Project Team</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April 11, 2018</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Email</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solidFill>
                      <a:schemeClr val="bg1">
                        <a:lumMod val="95000"/>
                      </a:schemeClr>
                    </a:solidFill>
                  </a:tcPr>
                </a:tc>
                <a:extLst>
                  <a:ext uri="{0D108BD9-81ED-4DB2-BD59-A6C34878D82A}">
                    <a16:rowId xmlns:a16="http://schemas.microsoft.com/office/drawing/2014/main" val="3736485193"/>
                  </a:ext>
                </a:extLst>
              </a:tr>
              <a:tr h="555778">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System Manual</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Office of Civil Defense</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April 15, 2018</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Email</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solidFill>
                      <a:schemeClr val="bg1">
                        <a:lumMod val="95000"/>
                      </a:schemeClr>
                    </a:solidFill>
                  </a:tcPr>
                </a:tc>
                <a:extLst>
                  <a:ext uri="{0D108BD9-81ED-4DB2-BD59-A6C34878D82A}">
                    <a16:rowId xmlns:a16="http://schemas.microsoft.com/office/drawing/2014/main" val="3493068696"/>
                  </a:ext>
                </a:extLst>
              </a:tr>
              <a:tr h="572363">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Final Documentation</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Office of Civil Defense</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April 19, 2018</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solidFill>
                      <a:schemeClr val="bg1">
                        <a:lumMod val="95000"/>
                      </a:schemeClr>
                    </a:solidFill>
                  </a:tcPr>
                </a:tc>
                <a:tc>
                  <a:txBody>
                    <a:bodyPr/>
                    <a:lstStyle/>
                    <a:p>
                      <a:pPr marL="0" marR="0" algn="ctr">
                        <a:lnSpc>
                          <a:spcPct val="150000"/>
                        </a:lnSpc>
                        <a:spcBef>
                          <a:spcPts val="0"/>
                        </a:spcBef>
                        <a:spcAft>
                          <a:spcPts val="0"/>
                        </a:spcAft>
                      </a:pPr>
                      <a:r>
                        <a:rPr lang="en-US" sz="1200">
                          <a:solidFill>
                            <a:schemeClr val="tx1"/>
                          </a:solidFill>
                          <a:effectLst/>
                          <a:latin typeface="Arial" panose="020B0604020202020204" pitchFamily="34" charset="0"/>
                          <a:cs typeface="Arial" panose="020B0604020202020204" pitchFamily="34" charset="0"/>
                        </a:rPr>
                        <a:t>Meeting</a:t>
                      </a:r>
                      <a:endParaRPr lang="en-US" sz="12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4991" marR="34991" marT="0" marB="0" anchor="ctr">
                    <a:solidFill>
                      <a:schemeClr val="bg1">
                        <a:lumMod val="95000"/>
                      </a:schemeClr>
                    </a:solidFill>
                  </a:tcPr>
                </a:tc>
                <a:extLst>
                  <a:ext uri="{0D108BD9-81ED-4DB2-BD59-A6C34878D82A}">
                    <a16:rowId xmlns:a16="http://schemas.microsoft.com/office/drawing/2014/main" val="1921757429"/>
                  </a:ext>
                </a:extLst>
              </a:tr>
            </a:tbl>
          </a:graphicData>
        </a:graphic>
      </p:graphicFrame>
    </p:spTree>
    <p:extLst>
      <p:ext uri="{BB962C8B-B14F-4D97-AF65-F5344CB8AC3E}">
        <p14:creationId xmlns:p14="http://schemas.microsoft.com/office/powerpoint/2010/main" val="704368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6471" y="0"/>
            <a:ext cx="6108200" cy="572644"/>
          </a:xfrm>
        </p:spPr>
        <p:txBody>
          <a:bodyPr>
            <a:normAutofit fontScale="90000"/>
          </a:bodyPr>
          <a:lstStyle/>
          <a:p>
            <a:r>
              <a:rPr lang="en-US"/>
              <a:t>External Interfaces</a:t>
            </a:r>
          </a:p>
        </p:txBody>
      </p:sp>
      <p:pic>
        <p:nvPicPr>
          <p:cNvPr id="8" name="picture">
            <a:extLst>
              <a:ext uri="{FF2B5EF4-FFF2-40B4-BE49-F238E27FC236}">
                <a16:creationId xmlns:a16="http://schemas.microsoft.com/office/drawing/2014/main" id="{6DBF097D-F16E-48A9-AAD8-5FE3DA3BB7B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197655" y="537515"/>
            <a:ext cx="5045665" cy="4123034"/>
          </a:xfrm>
          <a:prstGeom prst="rect">
            <a:avLst/>
          </a:prstGeom>
        </p:spPr>
      </p:pic>
      <p:pic>
        <p:nvPicPr>
          <p:cNvPr id="6" name="Picture 2" descr="Image result for NDRRMC logo">
            <a:extLst>
              <a:ext uri="{FF2B5EF4-FFF2-40B4-BE49-F238E27FC236}">
                <a16:creationId xmlns:a16="http://schemas.microsoft.com/office/drawing/2014/main" id="{96A17C71-22B3-4C50-B91D-D020A5BB890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2574" y="4240781"/>
            <a:ext cx="2104609" cy="833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363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1982</Words>
  <Application>Microsoft Office PowerPoint</Application>
  <PresentationFormat>On-screen Show (16:9)</PresentationFormat>
  <Paragraphs>487</Paragraphs>
  <Slides>32</Slides>
  <Notes>26</Notes>
  <HiddenSlides>5</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NDRRMC – LOGISTICS SYSTEM</vt:lpstr>
      <vt:lpstr>Overview</vt:lpstr>
      <vt:lpstr>Purpose</vt:lpstr>
      <vt:lpstr>Assumptions</vt:lpstr>
      <vt:lpstr>Constraints</vt:lpstr>
      <vt:lpstr>Risks</vt:lpstr>
      <vt:lpstr>Project Deliverables</vt:lpstr>
      <vt:lpstr>Project Deliverables</vt:lpstr>
      <vt:lpstr>External Interfaces</vt:lpstr>
      <vt:lpstr>Internal Structure</vt:lpstr>
      <vt:lpstr>Estimates</vt:lpstr>
      <vt:lpstr>Staffing</vt:lpstr>
      <vt:lpstr>Procurement (Human Resources)</vt:lpstr>
      <vt:lpstr>Procurement – Documentation</vt:lpstr>
      <vt:lpstr>Procurement – Software Development</vt:lpstr>
      <vt:lpstr>Procurement – Hardware </vt:lpstr>
      <vt:lpstr>Project Staff Training</vt:lpstr>
      <vt:lpstr>Resource Allocation</vt:lpstr>
      <vt:lpstr>Schedule Control</vt:lpstr>
      <vt:lpstr>Budget Plan - Human Resource</vt:lpstr>
      <vt:lpstr>Budget Plan – Staff Training</vt:lpstr>
      <vt:lpstr>Budget Plan – Documentation</vt:lpstr>
      <vt:lpstr>Budget Plan – Software Development</vt:lpstr>
      <vt:lpstr>Budget Plan – Hardware</vt:lpstr>
      <vt:lpstr>Contingency Plan</vt:lpstr>
      <vt:lpstr>Risk Management</vt:lpstr>
      <vt:lpstr>Risk Management</vt:lpstr>
      <vt:lpstr>Process Model</vt:lpstr>
      <vt:lpstr>Quality Assurance Plan</vt:lpstr>
      <vt:lpstr>Product Acceptance</vt:lpstr>
      <vt:lpstr>Configuration Management</vt:lpstr>
      <vt:lpstr>Process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NDRRMC – LOGISTICS SYSTEM</dc:title>
  <cp:lastModifiedBy>Marc Adrian Jimenez</cp:lastModifiedBy>
  <cp:revision>2</cp:revision>
  <dcterms:modified xsi:type="dcterms:W3CDTF">2018-04-22T12:15:59Z</dcterms:modified>
</cp:coreProperties>
</file>