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7" r:id="rId3"/>
    <p:sldId id="257" r:id="rId4"/>
    <p:sldId id="268" r:id="rId5"/>
    <p:sldId id="261" r:id="rId6"/>
    <p:sldId id="259" r:id="rId7"/>
    <p:sldId id="262" r:id="rId8"/>
    <p:sldId id="264" r:id="rId9"/>
    <p:sldId id="265" r:id="rId10"/>
    <p:sldId id="266"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6C1A00"/>
    <a:srgbClr val="FFCC66"/>
    <a:srgbClr val="990099"/>
    <a:srgbClr val="CC0099"/>
    <a:srgbClr val="FE9202"/>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99" autoAdjust="0"/>
  </p:normalViewPr>
  <p:slideViewPr>
    <p:cSldViewPr>
      <p:cViewPr varScale="1">
        <p:scale>
          <a:sx n="87" d="100"/>
          <a:sy n="87" d="100"/>
        </p:scale>
        <p:origin x="1330" y="4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3DADD-A91C-4814-B26F-F9307C8860FE}"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BABA8-98B0-4A9E-B0CB-84CBD264DEBB}" type="slidenum">
              <a:rPr lang="en-US" smtClean="0"/>
              <a:t>‹#›</a:t>
            </a:fld>
            <a:endParaRPr lang="en-US"/>
          </a:p>
        </p:txBody>
      </p:sp>
    </p:spTree>
    <p:extLst>
      <p:ext uri="{BB962C8B-B14F-4D97-AF65-F5344CB8AC3E}">
        <p14:creationId xmlns:p14="http://schemas.microsoft.com/office/powerpoint/2010/main" val="364325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National Disaster Risk Reduction and Management Council</a:t>
            </a:r>
          </a:p>
          <a:p>
            <a:r>
              <a:rPr lang="en-US" dirty="0">
                <a:cs typeface="Calibri"/>
              </a:rPr>
              <a:t>12 Clusters --&gt; </a:t>
            </a:r>
            <a:endParaRPr lang="en-US" dirty="0"/>
          </a:p>
          <a:p>
            <a:r>
              <a:rPr lang="en-US" sz="1200" kern="1200" dirty="0">
                <a:solidFill>
                  <a:schemeClr val="tx1"/>
                </a:solidFill>
                <a:effectLst/>
                <a:latin typeface="+mn-lt"/>
                <a:ea typeface="+mn-ea"/>
                <a:cs typeface="+mn-cs"/>
              </a:rPr>
              <a:t>Camp Coordination and Camp Management,</a:t>
            </a:r>
            <a:r>
              <a:rPr lang="en-US" dirty="0"/>
              <a:t> </a:t>
            </a:r>
            <a:endParaRPr lang="en-US" dirty="0">
              <a:cs typeface="Calibri"/>
            </a:endParaRPr>
          </a:p>
          <a:p>
            <a:r>
              <a:rPr lang="en-US" sz="1200" kern="1200" dirty="0">
                <a:solidFill>
                  <a:schemeClr val="tx1"/>
                </a:solidFill>
                <a:effectLst/>
                <a:latin typeface="+mn-lt"/>
                <a:ea typeface="+mn-ea"/>
                <a:cs typeface="+mn-cs"/>
              </a:rPr>
              <a:t>Education,</a:t>
            </a:r>
            <a:endParaRPr lang="en-US" dirty="0">
              <a:cs typeface="Calibri"/>
            </a:endParaRPr>
          </a:p>
          <a:p>
            <a:r>
              <a:rPr lang="en-US" sz="1200" kern="1200" dirty="0">
                <a:solidFill>
                  <a:schemeClr val="tx1"/>
                </a:solidFill>
                <a:effectLst/>
                <a:latin typeface="+mn-lt"/>
                <a:ea typeface="+mn-ea"/>
                <a:cs typeface="+mn-cs"/>
              </a:rPr>
              <a:t>Emergency Telecom,</a:t>
            </a:r>
            <a:endParaRPr lang="en-US" dirty="0">
              <a:cs typeface="Calibri"/>
            </a:endParaRPr>
          </a:p>
          <a:p>
            <a:r>
              <a:rPr lang="en-US" sz="1200" kern="1200" dirty="0">
                <a:solidFill>
                  <a:schemeClr val="tx1"/>
                </a:solidFill>
                <a:effectLst/>
                <a:latin typeface="+mn-lt"/>
                <a:ea typeface="+mn-ea"/>
                <a:cs typeface="+mn-cs"/>
              </a:rPr>
              <a:t>Food &amp; Non-Food Items,</a:t>
            </a:r>
            <a:endParaRPr lang="en-US" dirty="0">
              <a:cs typeface="Calibri"/>
            </a:endParaRPr>
          </a:p>
          <a:p>
            <a:r>
              <a:rPr lang="en-US" sz="1200" kern="1200" dirty="0">
                <a:solidFill>
                  <a:schemeClr val="tx1"/>
                </a:solidFill>
                <a:effectLst/>
                <a:latin typeface="+mn-lt"/>
                <a:ea typeface="+mn-ea"/>
                <a:cs typeface="+mn-cs"/>
              </a:rPr>
              <a:t>International Humanitarian Relations,</a:t>
            </a:r>
            <a:r>
              <a:rPr lang="en-US" dirty="0"/>
              <a:t> </a:t>
            </a:r>
            <a:endParaRPr lang="en-US" dirty="0">
              <a:cs typeface="Calibri"/>
            </a:endParaRPr>
          </a:p>
          <a:p>
            <a:r>
              <a:rPr lang="en-US" sz="1200" kern="1200" dirty="0">
                <a:solidFill>
                  <a:schemeClr val="tx1"/>
                </a:solidFill>
                <a:effectLst/>
                <a:latin typeface="+mn-lt"/>
                <a:ea typeface="+mn-ea"/>
                <a:cs typeface="+mn-cs"/>
              </a:rPr>
              <a:t>Law and Order,</a:t>
            </a:r>
            <a:endParaRPr lang="en-US" dirty="0">
              <a:cs typeface="Calibri"/>
            </a:endParaRPr>
          </a:p>
          <a:p>
            <a:r>
              <a:rPr lang="en-US" sz="1200" kern="1200" dirty="0">
                <a:solidFill>
                  <a:schemeClr val="tx1"/>
                </a:solidFill>
                <a:effectLst/>
                <a:latin typeface="+mn-lt"/>
                <a:ea typeface="+mn-ea"/>
                <a:cs typeface="+mn-cs"/>
              </a:rPr>
              <a:t>Logistics,</a:t>
            </a:r>
            <a:r>
              <a:rPr lang="en-US" dirty="0"/>
              <a:t> </a:t>
            </a:r>
            <a:endParaRPr lang="en-US" dirty="0">
              <a:cs typeface="Calibri"/>
            </a:endParaRPr>
          </a:p>
          <a:p>
            <a:r>
              <a:rPr lang="en-US" sz="1200" kern="1200" dirty="0">
                <a:solidFill>
                  <a:schemeClr val="tx1"/>
                </a:solidFill>
                <a:effectLst/>
                <a:latin typeface="+mn-lt"/>
                <a:ea typeface="+mn-ea"/>
                <a:cs typeface="+mn-cs"/>
              </a:rPr>
              <a:t>Management of the Dead and the Missing,</a:t>
            </a:r>
            <a:r>
              <a:rPr lang="en-US" dirty="0"/>
              <a:t> </a:t>
            </a:r>
            <a:endParaRPr lang="en-US" dirty="0">
              <a:cs typeface="Calibri"/>
            </a:endParaRPr>
          </a:p>
          <a:p>
            <a:r>
              <a:rPr lang="en-US" sz="1200" kern="1200" dirty="0">
                <a:solidFill>
                  <a:schemeClr val="tx1"/>
                </a:solidFill>
                <a:effectLst/>
                <a:latin typeface="+mn-lt"/>
                <a:ea typeface="+mn-ea"/>
                <a:cs typeface="+mn-cs"/>
              </a:rPr>
              <a:t>Protection (IDP),</a:t>
            </a:r>
            <a:r>
              <a:rPr lang="en-US" dirty="0"/>
              <a:t> </a:t>
            </a:r>
            <a:endParaRPr lang="en-US" dirty="0">
              <a:cs typeface="Calibri"/>
            </a:endParaRPr>
          </a:p>
          <a:p>
            <a:r>
              <a:rPr lang="en-US" sz="1200" kern="1200" dirty="0">
                <a:solidFill>
                  <a:schemeClr val="tx1"/>
                </a:solidFill>
                <a:effectLst/>
                <a:latin typeface="+mn-lt"/>
                <a:ea typeface="+mn-ea"/>
                <a:cs typeface="+mn-cs"/>
              </a:rPr>
              <a:t>Psycho Spiritual Integration,</a:t>
            </a:r>
            <a:r>
              <a:rPr lang="en-US" dirty="0"/>
              <a:t> </a:t>
            </a:r>
            <a:endParaRPr lang="en-US" dirty="0">
              <a:cs typeface="Calibri"/>
            </a:endParaRPr>
          </a:p>
          <a:p>
            <a:r>
              <a:rPr lang="en-US" sz="1200" kern="1200" dirty="0">
                <a:solidFill>
                  <a:schemeClr val="tx1"/>
                </a:solidFill>
                <a:effectLst/>
                <a:latin typeface="+mn-lt"/>
                <a:ea typeface="+mn-ea"/>
                <a:cs typeface="+mn-cs"/>
              </a:rPr>
              <a:t>Search, Rescue,</a:t>
            </a:r>
            <a:r>
              <a:rPr lang="en-US" dirty="0"/>
              <a:t> </a:t>
            </a:r>
            <a:endParaRPr lang="en-US" dirty="0">
              <a:cs typeface="Calibri"/>
            </a:endParaRPr>
          </a:p>
          <a:p>
            <a:r>
              <a:rPr lang="en-US" sz="1200" kern="1200" dirty="0">
                <a:solidFill>
                  <a:schemeClr val="tx1"/>
                </a:solidFill>
                <a:effectLst/>
                <a:latin typeface="+mn-lt"/>
                <a:ea typeface="+mn-ea"/>
                <a:cs typeface="+mn-cs"/>
              </a:rPr>
              <a:t>Retrieval, and Water, Sanitation, Health (</a:t>
            </a:r>
            <a:r>
              <a:rPr lang="en-US" sz="1200" kern="1200" dirty="0" err="1">
                <a:solidFill>
                  <a:schemeClr val="tx1"/>
                </a:solidFill>
                <a:effectLst/>
                <a:latin typeface="+mn-lt"/>
                <a:ea typeface="+mn-ea"/>
                <a:cs typeface="+mn-cs"/>
              </a:rPr>
              <a:t>WaSH</a:t>
            </a:r>
            <a:r>
              <a:rPr lang="en-US" sz="1200" kern="1200" dirty="0">
                <a:solidFill>
                  <a:schemeClr val="tx1"/>
                </a:solidFill>
                <a:effectLst/>
                <a:latin typeface="+mn-lt"/>
                <a:ea typeface="+mn-ea"/>
                <a:cs typeface="+mn-cs"/>
              </a:rPr>
              <a:t>)</a:t>
            </a:r>
            <a:endParaRPr lang="en-US" dirty="0">
              <a:cs typeface="Calibri"/>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NDRRMC – Logistics cluster, headed by the Office of Civil Defense, acts as the lead office for Response Cluster in disaster response operations.</a:t>
            </a:r>
            <a:r>
              <a:rPr lang="en-US" dirty="0"/>
              <a:t> </a:t>
            </a:r>
            <a:endParaRPr lang="en-US" dirty="0">
              <a:cs typeface="Calibri"/>
            </a:endParaRPr>
          </a:p>
          <a:p>
            <a:r>
              <a:rPr lang="en-US" sz="1200" kern="1200" dirty="0">
                <a:solidFill>
                  <a:schemeClr val="tx1"/>
                </a:solidFill>
                <a:effectLst/>
                <a:latin typeface="+mn-lt"/>
                <a:ea typeface="+mn-ea"/>
                <a:cs typeface="+mn-cs"/>
              </a:rPr>
              <a:t>They</a:t>
            </a:r>
            <a:r>
              <a:rPr lang="en-US" sz="1200" kern="1200" baseline="0" dirty="0">
                <a:solidFill>
                  <a:schemeClr val="tx1"/>
                </a:solidFill>
                <a:effectLst/>
                <a:latin typeface="+mn-lt"/>
                <a:ea typeface="+mn-ea"/>
                <a:cs typeface="+mn-cs"/>
              </a:rPr>
              <a:t> takes charge of</a:t>
            </a:r>
            <a:r>
              <a:rPr lang="en-US" sz="1200" kern="1200" dirty="0">
                <a:solidFill>
                  <a:schemeClr val="tx1"/>
                </a:solidFill>
                <a:effectLst/>
                <a:latin typeface="+mn-lt"/>
                <a:ea typeface="+mn-ea"/>
                <a:cs typeface="+mn-cs"/>
              </a:rPr>
              <a:t> establishing standard operating procedures on pre-disaster, during disaster, and post-disaster phase which involves inventory of available assets and resources, procurement and allocation of assets and resources, receives and facilitates requests for logistical support, provides feedback to requesting DRRMCs and local government of affected areas, tracking of cargo to its destination, updates on road conditions, warehouses stocks and cargo capacities, and other logistics services.</a:t>
            </a:r>
            <a:endParaRPr lang="en-US" dirty="0">
              <a:cs typeface="Calibri"/>
            </a:endParaRPr>
          </a:p>
          <a:p>
            <a:r>
              <a:rPr lang="en-US" dirty="0">
                <a:cs typeface="Calibri"/>
              </a:rPr>
              <a:t>Does not only response to natural calamities, but also to man-made events such as terrorist attacks, Pope Visitation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a:defRPr/>
            </a:pPr>
            <a:r>
              <a:rPr lang="en-US" sz="1200" kern="1200" dirty="0">
                <a:solidFill>
                  <a:schemeClr val="tx1"/>
                </a:solidFill>
                <a:effectLst/>
                <a:latin typeface="+mn-lt"/>
                <a:ea typeface="+mn-ea"/>
                <a:cs typeface="+mn-cs"/>
              </a:rPr>
              <a:t>The common problem that needs to be addressed in times of disaster response operations are the lack of coordination, cooperation and communication among different government agencies which leads to disorderly procurement and allocation of resources, duplication of requests, inaccurate inventory, unsystematic organization, missing cargo, and scarcity due to improper handling of supplies.</a:t>
            </a:r>
            <a:endParaRPr lang="en-US" dirty="0">
              <a:cs typeface="Calibri"/>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cs typeface="Calibri"/>
            </a:endParaRPr>
          </a:p>
        </p:txBody>
      </p:sp>
      <p:sp>
        <p:nvSpPr>
          <p:cNvPr id="4" name="Slide Number Placeholder 3"/>
          <p:cNvSpPr>
            <a:spLocks noGrp="1"/>
          </p:cNvSpPr>
          <p:nvPr>
            <p:ph type="sldNum" sz="quarter" idx="10"/>
          </p:nvPr>
        </p:nvSpPr>
        <p:spPr/>
        <p:txBody>
          <a:bodyPr/>
          <a:lstStyle/>
          <a:p>
            <a:fld id="{BF4BABA8-98B0-4A9E-B0CB-84CBD264DEBB}" type="slidenum">
              <a:rPr lang="en-US" smtClean="0"/>
              <a:t>3</a:t>
            </a:fld>
            <a:endParaRPr lang="en-US"/>
          </a:p>
        </p:txBody>
      </p:sp>
    </p:spTree>
    <p:extLst>
      <p:ext uri="{BB962C8B-B14F-4D97-AF65-F5344CB8AC3E}">
        <p14:creationId xmlns:p14="http://schemas.microsoft.com/office/powerpoint/2010/main" val="2944269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Different users – Regional Admin, Provincial Admin, City Municipal Admin, External User </a:t>
            </a:r>
          </a:p>
          <a:p>
            <a:r>
              <a:rPr lang="en-US" dirty="0">
                <a:cs typeface="Calibri"/>
              </a:rPr>
              <a:t>Procurement Module – Resources, Suppliers, Request </a:t>
            </a:r>
          </a:p>
          <a:p>
            <a:r>
              <a:rPr lang="en-US" dirty="0">
                <a:cs typeface="Calibri"/>
              </a:rPr>
              <a:t>Transport – Vehicle, Location </a:t>
            </a:r>
            <a:endParaRPr lang="en-US" dirty="0"/>
          </a:p>
        </p:txBody>
      </p:sp>
      <p:sp>
        <p:nvSpPr>
          <p:cNvPr id="4" name="Slide Number Placeholder 3"/>
          <p:cNvSpPr>
            <a:spLocks noGrp="1"/>
          </p:cNvSpPr>
          <p:nvPr>
            <p:ph type="sldNum" sz="quarter" idx="10"/>
          </p:nvPr>
        </p:nvSpPr>
        <p:spPr/>
        <p:txBody>
          <a:bodyPr/>
          <a:lstStyle/>
          <a:p>
            <a:fld id="{BF4BABA8-98B0-4A9E-B0CB-84CBD264DEBB}" type="slidenum">
              <a:rPr lang="en-US" smtClean="0"/>
              <a:t>5</a:t>
            </a:fld>
            <a:endParaRPr lang="en-US"/>
          </a:p>
        </p:txBody>
      </p:sp>
    </p:spTree>
    <p:extLst>
      <p:ext uri="{BB962C8B-B14F-4D97-AF65-F5344CB8AC3E}">
        <p14:creationId xmlns:p14="http://schemas.microsoft.com/office/powerpoint/2010/main" val="153674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BABA8-98B0-4A9E-B0CB-84CBD264DEBB}" type="slidenum">
              <a:rPr lang="en-US" smtClean="0"/>
              <a:t>7</a:t>
            </a:fld>
            <a:endParaRPr lang="en-US"/>
          </a:p>
        </p:txBody>
      </p:sp>
    </p:spTree>
    <p:extLst>
      <p:ext uri="{BB962C8B-B14F-4D97-AF65-F5344CB8AC3E}">
        <p14:creationId xmlns:p14="http://schemas.microsoft.com/office/powerpoint/2010/main" val="1567321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487979"/>
            <a:ext cx="8398775" cy="76352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48965" y="4251505"/>
            <a:ext cx="5191970" cy="610820"/>
          </a:xfrm>
        </p:spPr>
        <p:txBody>
          <a:bodyPr>
            <a:normAutofit/>
          </a:bodyPr>
          <a:lstStyle>
            <a:lvl1pPr marL="0" indent="0" algn="l">
              <a:buNone/>
              <a:defRPr sz="2800" b="0" i="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F844298B-2829-4886-8DA1-BD6757E82F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76352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8225"/>
            <a:ext cx="8246070" cy="305409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586585"/>
            <a:ext cx="6108200" cy="572644"/>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502815"/>
            <a:ext cx="6108200" cy="335950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7940659" cy="76352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582641"/>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595985"/>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582641"/>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595985"/>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4/26/2018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87FAD04F-A9F5-48F2-A624-416A8B461F41}"/>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640685"/>
            <a:ext cx="8084215" cy="763525"/>
          </a:xfrm>
        </p:spPr>
        <p:txBody>
          <a:bodyPr/>
          <a:lstStyle/>
          <a:p>
            <a:pPr algn="ctr"/>
            <a:r>
              <a:rPr lang="en-US" dirty="0"/>
              <a:t>SOFTDEV | NDRRMC – Logistics System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128470"/>
            <a:ext cx="6108200" cy="572644"/>
          </a:xfrm>
        </p:spPr>
        <p:txBody>
          <a:bodyPr>
            <a:normAutofit fontScale="90000"/>
          </a:bodyPr>
          <a:lstStyle/>
          <a:p>
            <a:r>
              <a:rPr lang="en-US" dirty="0"/>
              <a:t>ERD</a:t>
            </a:r>
          </a:p>
        </p:txBody>
      </p:sp>
      <p:pic>
        <p:nvPicPr>
          <p:cNvPr id="4" name="Content Placeholder 3" descr="C:\Users\Marc Jimenez\AppData\Local\Microsoft\Windows\INetCache\Content.Word\ER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9540" y="586585"/>
            <a:ext cx="5736150" cy="4275928"/>
          </a:xfrm>
          <a:prstGeom prst="rect">
            <a:avLst/>
          </a:prstGeom>
          <a:noFill/>
          <a:ln>
            <a:noFill/>
          </a:ln>
        </p:spPr>
      </p:pic>
    </p:spTree>
    <p:extLst>
      <p:ext uri="{BB962C8B-B14F-4D97-AF65-F5344CB8AC3E}">
        <p14:creationId xmlns:p14="http://schemas.microsoft.com/office/powerpoint/2010/main" val="199669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426462"/>
            <a:ext cx="8246070" cy="763525"/>
          </a:xfrm>
        </p:spPr>
        <p:txBody>
          <a:bodyPr/>
          <a:lstStyle/>
          <a:p>
            <a:pPr algn="ctr"/>
            <a:r>
              <a:rPr lang="en-US" dirty="0"/>
              <a:t>PROJECT TEAM</a:t>
            </a:r>
          </a:p>
        </p:txBody>
      </p:sp>
      <p:sp>
        <p:nvSpPr>
          <p:cNvPr id="3" name="Content Placeholder 2"/>
          <p:cNvSpPr>
            <a:spLocks noGrp="1"/>
          </p:cNvSpPr>
          <p:nvPr>
            <p:ph idx="1"/>
          </p:nvPr>
        </p:nvSpPr>
        <p:spPr>
          <a:xfrm>
            <a:off x="601670" y="2266340"/>
            <a:ext cx="8246070" cy="2595983"/>
          </a:xfrm>
        </p:spPr>
        <p:txBody>
          <a:bodyPr>
            <a:normAutofit/>
          </a:bodyPr>
          <a:lstStyle/>
          <a:p>
            <a:pPr lvl="0"/>
            <a:r>
              <a:rPr lang="en-US" sz="2000" dirty="0"/>
              <a:t>JIMENEZ		Project Manager | Project Analyst | Developer</a:t>
            </a:r>
          </a:p>
          <a:p>
            <a:pPr lvl="0"/>
            <a:r>
              <a:rPr lang="en-US" sz="2000" dirty="0"/>
              <a:t>ABUEL		Lead Project Developer | QA Analyst</a:t>
            </a:r>
          </a:p>
          <a:p>
            <a:pPr lvl="0"/>
            <a:r>
              <a:rPr lang="en-US" sz="2000" dirty="0"/>
              <a:t>CORONEL		Lead Documenter | Assistant QA Analyst</a:t>
            </a:r>
          </a:p>
          <a:p>
            <a:pPr lvl="0"/>
            <a:r>
              <a:rPr lang="en-US" sz="2000" dirty="0"/>
              <a:t>DELA CRUZ		Assistant Documenter | QA Analyst</a:t>
            </a:r>
          </a:p>
          <a:p>
            <a:endParaRPr lang="en-US" dirty="0"/>
          </a:p>
        </p:txBody>
      </p:sp>
    </p:spTree>
    <p:extLst>
      <p:ext uri="{BB962C8B-B14F-4D97-AF65-F5344CB8AC3E}">
        <p14:creationId xmlns:p14="http://schemas.microsoft.com/office/powerpoint/2010/main" val="51734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350110"/>
            <a:ext cx="8246070" cy="763525"/>
          </a:xfrm>
        </p:spPr>
        <p:txBody>
          <a:bodyPr/>
          <a:lstStyle/>
          <a:p>
            <a:pPr algn="ctr"/>
            <a:r>
              <a:rPr lang="en-US" dirty="0"/>
              <a:t>OVERVIEW</a:t>
            </a:r>
          </a:p>
        </p:txBody>
      </p:sp>
      <p:sp>
        <p:nvSpPr>
          <p:cNvPr id="3" name="Content Placeholder 2"/>
          <p:cNvSpPr>
            <a:spLocks noGrp="1"/>
          </p:cNvSpPr>
          <p:nvPr>
            <p:ph idx="1"/>
          </p:nvPr>
        </p:nvSpPr>
        <p:spPr>
          <a:xfrm>
            <a:off x="448965" y="1960930"/>
            <a:ext cx="8246070" cy="3054098"/>
          </a:xfrm>
        </p:spPr>
        <p:txBody>
          <a:bodyPr/>
          <a:lstStyle/>
          <a:p>
            <a:r>
              <a:rPr lang="en-US" dirty="0"/>
              <a:t>NDRRMC</a:t>
            </a:r>
          </a:p>
          <a:p>
            <a:r>
              <a:rPr lang="en-US" dirty="0"/>
              <a:t>12 Different Cluster</a:t>
            </a:r>
          </a:p>
          <a:p>
            <a:r>
              <a:rPr lang="en-US" dirty="0"/>
              <a:t>Logistics Cluster Responsibilities</a:t>
            </a:r>
          </a:p>
          <a:p>
            <a:r>
              <a:rPr lang="en-US" dirty="0"/>
              <a:t>Problem</a:t>
            </a:r>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266340"/>
            <a:ext cx="8246070" cy="763525"/>
          </a:xfrm>
        </p:spPr>
        <p:txBody>
          <a:bodyPr/>
          <a:lstStyle/>
          <a:p>
            <a:pPr algn="ctr"/>
            <a:r>
              <a:rPr lang="en-US" dirty="0"/>
              <a:t>CONCEPTUAL FRAMEWORK</a:t>
            </a:r>
          </a:p>
        </p:txBody>
      </p:sp>
    </p:spTree>
    <p:extLst>
      <p:ext uri="{BB962C8B-B14F-4D97-AF65-F5344CB8AC3E}">
        <p14:creationId xmlns:p14="http://schemas.microsoft.com/office/powerpoint/2010/main" val="429437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6" y="1350110"/>
            <a:ext cx="8246070" cy="763525"/>
          </a:xfrm>
        </p:spPr>
        <p:txBody>
          <a:bodyPr/>
          <a:lstStyle/>
          <a:p>
            <a:pPr algn="ctr"/>
            <a:r>
              <a:rPr lang="en-US" dirty="0"/>
              <a:t>PROGRAM MODULES</a:t>
            </a:r>
          </a:p>
        </p:txBody>
      </p:sp>
      <p:sp>
        <p:nvSpPr>
          <p:cNvPr id="3" name="Content Placeholder 2"/>
          <p:cNvSpPr>
            <a:spLocks noGrp="1"/>
          </p:cNvSpPr>
          <p:nvPr>
            <p:ph idx="1"/>
          </p:nvPr>
        </p:nvSpPr>
        <p:spPr>
          <a:xfrm>
            <a:off x="448966" y="2113635"/>
            <a:ext cx="8246070" cy="2748687"/>
          </a:xfrm>
        </p:spPr>
        <p:txBody>
          <a:bodyPr/>
          <a:lstStyle/>
          <a:p>
            <a:r>
              <a:rPr lang="en-US" dirty="0"/>
              <a:t>User Management Module</a:t>
            </a:r>
          </a:p>
          <a:p>
            <a:r>
              <a:rPr lang="en-US" dirty="0"/>
              <a:t>Procurement Module</a:t>
            </a:r>
          </a:p>
          <a:p>
            <a:r>
              <a:rPr lang="en-US" dirty="0"/>
              <a:t>Location Module</a:t>
            </a:r>
          </a:p>
        </p:txBody>
      </p:sp>
    </p:spTree>
    <p:extLst>
      <p:ext uri="{BB962C8B-B14F-4D97-AF65-F5344CB8AC3E}">
        <p14:creationId xmlns:p14="http://schemas.microsoft.com/office/powerpoint/2010/main" val="309391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7081" y="128470"/>
            <a:ext cx="6108200" cy="572644"/>
          </a:xfrm>
        </p:spPr>
        <p:txBody>
          <a:bodyPr>
            <a:normAutofit fontScale="90000"/>
          </a:bodyPr>
          <a:lstStyle/>
          <a:p>
            <a:r>
              <a:rPr lang="en-US" dirty="0"/>
              <a:t>CONTEXT LEVEL DIAGRAM</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345" y="701114"/>
            <a:ext cx="5973672" cy="4123223"/>
          </a:xfrm>
        </p:spPr>
      </p:pic>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128470"/>
            <a:ext cx="6108200" cy="572644"/>
          </a:xfrm>
        </p:spPr>
        <p:txBody>
          <a:bodyPr>
            <a:normAutofit fontScale="90000"/>
          </a:bodyPr>
          <a:lstStyle/>
          <a:p>
            <a:r>
              <a:rPr lang="en-US" dirty="0"/>
              <a:t>DATA FLOW DIAGRAM</a:t>
            </a:r>
          </a:p>
        </p:txBody>
      </p:sp>
      <p:sp>
        <p:nvSpPr>
          <p:cNvPr id="3" name="Content Placeholder 2"/>
          <p:cNvSpPr>
            <a:spLocks noGrp="1"/>
          </p:cNvSpPr>
          <p:nvPr>
            <p:ph idx="1"/>
          </p:nvPr>
        </p:nvSpPr>
        <p:spPr>
          <a:xfrm>
            <a:off x="2586835" y="586585"/>
            <a:ext cx="6108200" cy="4275740"/>
          </a:xfrm>
        </p:spPr>
        <p:txBody>
          <a:bodyPr>
            <a:normAutofit/>
          </a:bodyPr>
          <a:lstStyle/>
          <a:p>
            <a:pPr marL="0" indent="0">
              <a:buNone/>
            </a:pPr>
            <a:r>
              <a:rPr lang="en-US" sz="2000" dirty="0"/>
              <a:t>USER MANAGEMENT</a:t>
            </a:r>
          </a:p>
          <a:p>
            <a:pPr marL="0" indent="0">
              <a:buNone/>
            </a:pPr>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6835" y="944959"/>
            <a:ext cx="6505439" cy="3917366"/>
          </a:xfrm>
          <a:prstGeom prst="rect">
            <a:avLst/>
          </a:prstGeom>
        </p:spPr>
      </p:pic>
    </p:spTree>
    <p:extLst>
      <p:ext uri="{BB962C8B-B14F-4D97-AF65-F5344CB8AC3E}">
        <p14:creationId xmlns:p14="http://schemas.microsoft.com/office/powerpoint/2010/main" val="1718993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128470"/>
            <a:ext cx="6108200" cy="572644"/>
          </a:xfrm>
        </p:spPr>
        <p:txBody>
          <a:bodyPr>
            <a:normAutofit fontScale="90000"/>
          </a:bodyPr>
          <a:lstStyle/>
          <a:p>
            <a:r>
              <a:rPr lang="en-US" dirty="0"/>
              <a:t>DATA FLOW DIAGRAM</a:t>
            </a:r>
          </a:p>
        </p:txBody>
      </p:sp>
      <p:sp>
        <p:nvSpPr>
          <p:cNvPr id="3" name="Content Placeholder 2"/>
          <p:cNvSpPr>
            <a:spLocks noGrp="1"/>
          </p:cNvSpPr>
          <p:nvPr>
            <p:ph idx="1"/>
          </p:nvPr>
        </p:nvSpPr>
        <p:spPr>
          <a:xfrm>
            <a:off x="2586835" y="586585"/>
            <a:ext cx="6108200" cy="4275740"/>
          </a:xfrm>
        </p:spPr>
        <p:txBody>
          <a:bodyPr>
            <a:normAutofit/>
          </a:bodyPr>
          <a:lstStyle/>
          <a:p>
            <a:pPr marL="0" indent="0">
              <a:buNone/>
            </a:pPr>
            <a:r>
              <a:rPr lang="en-US" sz="2000" dirty="0"/>
              <a:t>PROCUREMENT</a:t>
            </a:r>
          </a:p>
          <a:p>
            <a:pPr marL="0" indent="0">
              <a:buNone/>
            </a:pP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8866" y="891995"/>
            <a:ext cx="4051004" cy="4075488"/>
          </a:xfrm>
          <a:prstGeom prst="rect">
            <a:avLst/>
          </a:prstGeom>
        </p:spPr>
      </p:pic>
    </p:spTree>
    <p:extLst>
      <p:ext uri="{BB962C8B-B14F-4D97-AF65-F5344CB8AC3E}">
        <p14:creationId xmlns:p14="http://schemas.microsoft.com/office/powerpoint/2010/main" val="375321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128470"/>
            <a:ext cx="6108200" cy="572644"/>
          </a:xfrm>
        </p:spPr>
        <p:txBody>
          <a:bodyPr>
            <a:normAutofit fontScale="90000"/>
          </a:bodyPr>
          <a:lstStyle/>
          <a:p>
            <a:r>
              <a:rPr lang="en-US" dirty="0"/>
              <a:t>DATA FLOW DIAGRAM</a:t>
            </a:r>
          </a:p>
        </p:txBody>
      </p:sp>
      <p:sp>
        <p:nvSpPr>
          <p:cNvPr id="3" name="Content Placeholder 2"/>
          <p:cNvSpPr>
            <a:spLocks noGrp="1"/>
          </p:cNvSpPr>
          <p:nvPr>
            <p:ph idx="1"/>
          </p:nvPr>
        </p:nvSpPr>
        <p:spPr>
          <a:xfrm>
            <a:off x="2586835" y="586585"/>
            <a:ext cx="6108200" cy="4275740"/>
          </a:xfrm>
        </p:spPr>
        <p:txBody>
          <a:bodyPr>
            <a:normAutofit/>
          </a:bodyPr>
          <a:lstStyle/>
          <a:p>
            <a:pPr marL="0" indent="0">
              <a:buNone/>
            </a:pPr>
            <a:r>
              <a:rPr lang="en-US" sz="2000" dirty="0"/>
              <a:t>TRANSPORT MANAGEMENT</a:t>
            </a:r>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6835" y="1044700"/>
            <a:ext cx="6391937" cy="3217958"/>
          </a:xfrm>
          <a:prstGeom prst="rect">
            <a:avLst/>
          </a:prstGeom>
        </p:spPr>
      </p:pic>
    </p:spTree>
    <p:extLst>
      <p:ext uri="{BB962C8B-B14F-4D97-AF65-F5344CB8AC3E}">
        <p14:creationId xmlns:p14="http://schemas.microsoft.com/office/powerpoint/2010/main" val="3125052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75</Words>
  <Application>Microsoft Office PowerPoint</Application>
  <PresentationFormat>On-screen Show (16:9)</PresentationFormat>
  <Paragraphs>51</Paragraphs>
  <Slides>10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SOFTDEV | NDRRMC – Logistics System</vt:lpstr>
      <vt:lpstr>PROJECT TEAM</vt:lpstr>
      <vt:lpstr>OVERVIEW</vt:lpstr>
      <vt:lpstr>CONCEPTUAL FRAMEWORK</vt:lpstr>
      <vt:lpstr>PROGRAM MODULES</vt:lpstr>
      <vt:lpstr>CONTEXT LEVEL DIAGRAM</vt:lpstr>
      <vt:lpstr>DATA FLOW DIAGRAM</vt:lpstr>
      <vt:lpstr>DATA FLOW DIAGRAM</vt:lpstr>
      <vt:lpstr>DATA FLOW DIAGRAM</vt:lpstr>
      <vt:lpstr>ERD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NDRRMC – Logistics System</dc:title>
  <dc:creator>Marc Jimenez</dc:creator>
  <cp:lastModifiedBy>Marc Adrian Jimenez</cp:lastModifiedBy>
  <cp:revision>137</cp:revision>
  <dcterms:created xsi:type="dcterms:W3CDTF">2013-08-21T19:17:07Z</dcterms:created>
  <dcterms:modified xsi:type="dcterms:W3CDTF">2018-04-26T05:31:00Z</dcterms:modified>
</cp:coreProperties>
</file>