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3896" autoAdjust="0"/>
  </p:normalViewPr>
  <p:slideViewPr>
    <p:cSldViewPr snapToGrid="0" snapToObjects="1" showGuides="1">
      <p:cViewPr>
        <p:scale>
          <a:sx n="20" d="100"/>
          <a:sy n="20" d="100"/>
        </p:scale>
        <p:origin x="1435" y="-1954"/>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1" dirty="0"/>
              <a:t>Number of Categories at Each  Level</a:t>
            </a:r>
          </a:p>
        </c:rich>
      </c:tx>
      <c:layout>
        <c:manualLayout>
          <c:xMode val="edge"/>
          <c:yMode val="edge"/>
          <c:x val="0.1827652306302909"/>
          <c:y val="1.8583437255475073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892238002569356"/>
          <c:y val="0.17519096493766315"/>
          <c:w val="0.78515370128093043"/>
          <c:h val="0.61270269390335219"/>
        </c:manualLayout>
      </c:layout>
      <c:barChart>
        <c:barDir val="col"/>
        <c:grouping val="clustered"/>
        <c:varyColors val="0"/>
        <c:ser>
          <c:idx val="0"/>
          <c:order val="0"/>
          <c:tx>
            <c:strRef>
              <c:f>Sheet1!$B$1</c:f>
              <c:strCache>
                <c:ptCount val="1"/>
                <c:pt idx="0">
                  <c:v>Categories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Level 1</c:v>
                </c:pt>
                <c:pt idx="1">
                  <c:v>Level 2</c:v>
                </c:pt>
                <c:pt idx="2">
                  <c:v>Level 3</c:v>
                </c:pt>
              </c:strCache>
            </c:strRef>
          </c:cat>
          <c:val>
            <c:numRef>
              <c:f>Sheet1!$B$2:$B$4</c:f>
              <c:numCache>
                <c:formatCode>General</c:formatCode>
                <c:ptCount val="3"/>
                <c:pt idx="0">
                  <c:v>22</c:v>
                </c:pt>
                <c:pt idx="1">
                  <c:v>884</c:v>
                </c:pt>
                <c:pt idx="2">
                  <c:v>416</c:v>
                </c:pt>
              </c:numCache>
            </c:numRef>
          </c:val>
          <c:extLst>
            <c:ext xmlns:c16="http://schemas.microsoft.com/office/drawing/2014/chart" uri="{C3380CC4-5D6E-409C-BE32-E72D297353CC}">
              <c16:uniqueId val="{00000000-64BD-4681-B91A-6FE181CE084B}"/>
            </c:ext>
          </c:extLst>
        </c:ser>
        <c:dLbls>
          <c:dLblPos val="inEnd"/>
          <c:showLegendKey val="0"/>
          <c:showVal val="1"/>
          <c:showCatName val="0"/>
          <c:showSerName val="0"/>
          <c:showPercent val="0"/>
          <c:showBubbleSize val="0"/>
        </c:dLbls>
        <c:gapWidth val="219"/>
        <c:overlap val="-27"/>
        <c:axId val="692073680"/>
        <c:axId val="692074008"/>
      </c:barChart>
      <c:catAx>
        <c:axId val="692073680"/>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Level of Category</a:t>
                </a:r>
              </a:p>
            </c:rich>
          </c:tx>
          <c:layout>
            <c:manualLayout>
              <c:xMode val="edge"/>
              <c:yMode val="edge"/>
              <c:x val="0.39474050638540525"/>
              <c:y val="0.9249808952753805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92074008"/>
        <c:crosses val="autoZero"/>
        <c:auto val="1"/>
        <c:lblAlgn val="ctr"/>
        <c:lblOffset val="100"/>
        <c:noMultiLvlLbl val="0"/>
      </c:catAx>
      <c:valAx>
        <c:axId val="692074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Categories</a:t>
                </a:r>
              </a:p>
            </c:rich>
          </c:tx>
          <c:layout>
            <c:manualLayout>
              <c:xMode val="edge"/>
              <c:yMode val="edge"/>
              <c:x val="1.4813667824786386E-2"/>
              <c:y val="0.24936668157975317"/>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92073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4000" dirty="0"/>
              <a:t>CountVectorizer</a:t>
            </a:r>
            <a:r>
              <a:rPr lang="en-US" sz="4000" baseline="0" dirty="0"/>
              <a:t> vs TFIDF Recall</a:t>
            </a:r>
            <a:endParaRPr lang="en-US" sz="4000"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CountVectorizer NB</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Sheet1!$A$2:$A$5</c:f>
              <c:strCache>
                <c:ptCount val="4"/>
                <c:pt idx="0">
                  <c:v>raw text</c:v>
                </c:pt>
                <c:pt idx="1">
                  <c:v>raw text &amp; name</c:v>
                </c:pt>
                <c:pt idx="2">
                  <c:v>clean text</c:v>
                </c:pt>
                <c:pt idx="3">
                  <c:v>clean text &amp; name</c:v>
                </c:pt>
              </c:strCache>
            </c:strRef>
          </c:cat>
          <c:val>
            <c:numRef>
              <c:f>Sheet1!$B$2:$B$5</c:f>
              <c:numCache>
                <c:formatCode>General</c:formatCode>
                <c:ptCount val="4"/>
                <c:pt idx="0">
                  <c:v>45.613</c:v>
                </c:pt>
                <c:pt idx="1">
                  <c:v>48.135599999999997</c:v>
                </c:pt>
                <c:pt idx="2">
                  <c:v>52.762099999999997</c:v>
                </c:pt>
                <c:pt idx="3">
                  <c:v>56.332799999999999</c:v>
                </c:pt>
              </c:numCache>
            </c:numRef>
          </c:val>
          <c:extLst>
            <c:ext xmlns:c16="http://schemas.microsoft.com/office/drawing/2014/chart" uri="{C3380CC4-5D6E-409C-BE32-E72D297353CC}">
              <c16:uniqueId val="{00000000-58BE-40A2-B4A6-5C3DB71827D5}"/>
            </c:ext>
          </c:extLst>
        </c:ser>
        <c:ser>
          <c:idx val="1"/>
          <c:order val="1"/>
          <c:tx>
            <c:strRef>
              <c:f>Sheet1!$C$1</c:f>
              <c:strCache>
                <c:ptCount val="1"/>
                <c:pt idx="0">
                  <c:v>TfidfVectorizer NB</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Sheet1!$A$2:$A$5</c:f>
              <c:strCache>
                <c:ptCount val="4"/>
                <c:pt idx="0">
                  <c:v>raw text</c:v>
                </c:pt>
                <c:pt idx="1">
                  <c:v>raw text &amp; name</c:v>
                </c:pt>
                <c:pt idx="2">
                  <c:v>clean text</c:v>
                </c:pt>
                <c:pt idx="3">
                  <c:v>clean text &amp; name</c:v>
                </c:pt>
              </c:strCache>
            </c:strRef>
          </c:cat>
          <c:val>
            <c:numRef>
              <c:f>Sheet1!$C$2:$C$5</c:f>
              <c:numCache>
                <c:formatCode>General</c:formatCode>
                <c:ptCount val="4"/>
                <c:pt idx="0">
                  <c:v>36.6145</c:v>
                </c:pt>
                <c:pt idx="1">
                  <c:v>37.854799999999997</c:v>
                </c:pt>
                <c:pt idx="2">
                  <c:v>39.664200000000001</c:v>
                </c:pt>
                <c:pt idx="3">
                  <c:v>41.133000000000003</c:v>
                </c:pt>
              </c:numCache>
            </c:numRef>
          </c:val>
          <c:extLst>
            <c:ext xmlns:c16="http://schemas.microsoft.com/office/drawing/2014/chart" uri="{C3380CC4-5D6E-409C-BE32-E72D297353CC}">
              <c16:uniqueId val="{00000001-58BE-40A2-B4A6-5C3DB71827D5}"/>
            </c:ext>
          </c:extLst>
        </c:ser>
        <c:dLbls>
          <c:showLegendKey val="0"/>
          <c:showVal val="0"/>
          <c:showCatName val="0"/>
          <c:showSerName val="0"/>
          <c:showPercent val="0"/>
          <c:showBubbleSize val="0"/>
        </c:dLbls>
        <c:gapWidth val="150"/>
        <c:axId val="421468688"/>
        <c:axId val="421475248"/>
      </c:barChart>
      <c:catAx>
        <c:axId val="421468688"/>
        <c:scaling>
          <c:orientation val="minMax"/>
        </c:scaling>
        <c:delete val="0"/>
        <c:axPos val="b"/>
        <c:title>
          <c:tx>
            <c:rich>
              <a:bodyPr rot="0" spcFirstLastPara="1" vertOverflow="ellipsis" vert="horz" wrap="square" anchor="ctr" anchorCtr="1"/>
              <a:lstStyle/>
              <a:p>
                <a:pPr>
                  <a:defRPr sz="3200" b="1" i="0" u="none" strike="noStrike" kern="1200" baseline="0">
                    <a:solidFill>
                      <a:schemeClr val="tx2"/>
                    </a:solidFill>
                    <a:latin typeface="+mn-lt"/>
                    <a:ea typeface="+mn-ea"/>
                    <a:cs typeface="+mn-cs"/>
                  </a:defRPr>
                </a:pPr>
                <a:r>
                  <a:rPr lang="en-US" sz="3200" dirty="0"/>
                  <a:t>Input</a:t>
                </a:r>
                <a:r>
                  <a:rPr lang="en-US" sz="3200" baseline="0" dirty="0"/>
                  <a:t> Features Type</a:t>
                </a:r>
              </a:p>
            </c:rich>
          </c:tx>
          <c:overlay val="0"/>
          <c:spPr>
            <a:noFill/>
            <a:ln>
              <a:noFill/>
            </a:ln>
            <a:effectLst/>
          </c:spPr>
          <c:txPr>
            <a:bodyPr rot="0" spcFirstLastPara="1" vertOverflow="ellipsis" vert="horz" wrap="square" anchor="ctr" anchorCtr="1"/>
            <a:lstStyle/>
            <a:p>
              <a:pPr>
                <a:defRPr sz="32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crossAx val="421475248"/>
        <c:crosses val="autoZero"/>
        <c:auto val="1"/>
        <c:lblAlgn val="ctr"/>
        <c:lblOffset val="100"/>
        <c:noMultiLvlLbl val="0"/>
      </c:catAx>
      <c:valAx>
        <c:axId val="421475248"/>
        <c:scaling>
          <c:orientation val="minMax"/>
          <c:max val="60"/>
          <c:min val="0"/>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3200" b="1" i="0" u="none" strike="noStrike" kern="1200" baseline="0">
                    <a:solidFill>
                      <a:schemeClr val="tx2"/>
                    </a:solidFill>
                    <a:latin typeface="+mn-lt"/>
                    <a:ea typeface="+mn-ea"/>
                    <a:cs typeface="+mn-cs"/>
                  </a:defRPr>
                </a:pPr>
                <a:r>
                  <a:rPr lang="en-US" sz="3200" dirty="0"/>
                  <a:t>Recall</a:t>
                </a:r>
                <a:r>
                  <a:rPr lang="en-US" sz="3200" baseline="0" dirty="0"/>
                  <a:t> percentage</a:t>
                </a:r>
                <a:endParaRPr lang="en-US" sz="3200" dirty="0"/>
              </a:p>
            </c:rich>
          </c:tx>
          <c:overlay val="0"/>
          <c:spPr>
            <a:noFill/>
            <a:ln>
              <a:noFill/>
            </a:ln>
            <a:effectLst/>
          </c:spPr>
          <c:txPr>
            <a:bodyPr rot="-5400000" spcFirstLastPara="1" vertOverflow="ellipsis" vert="horz" wrap="square" anchor="ctr" anchorCtr="1"/>
            <a:lstStyle/>
            <a:p>
              <a:pPr>
                <a:defRPr sz="3200"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crossAx val="421468688"/>
        <c:crosses val="autoZero"/>
        <c:crossBetween val="between"/>
        <c:majorUnit val="10"/>
      </c:valAx>
      <c:spPr>
        <a:noFill/>
        <a:ln>
          <a:noFill/>
        </a:ln>
        <a:effectLst/>
      </c:spPr>
    </c:plotArea>
    <c:legend>
      <c:legendPos val="r"/>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4000" dirty="0"/>
              <a:t>CountVectorizer</a:t>
            </a:r>
            <a:r>
              <a:rPr lang="en-US" sz="4000" baseline="0" dirty="0"/>
              <a:t> vs TFIDF Precision</a:t>
            </a:r>
            <a:endParaRPr lang="en-US" sz="4000"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CountVectorizer NB</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Sheet1!$A$2:$A$5</c:f>
              <c:strCache>
                <c:ptCount val="4"/>
                <c:pt idx="0">
                  <c:v>raw text</c:v>
                </c:pt>
                <c:pt idx="1">
                  <c:v>raw text &amp; name</c:v>
                </c:pt>
                <c:pt idx="2">
                  <c:v>clean text</c:v>
                </c:pt>
                <c:pt idx="3">
                  <c:v>clean text &amp; name</c:v>
                </c:pt>
              </c:strCache>
            </c:strRef>
          </c:cat>
          <c:val>
            <c:numRef>
              <c:f>Sheet1!$B$2:$B$5</c:f>
              <c:numCache>
                <c:formatCode>General</c:formatCode>
                <c:ptCount val="4"/>
                <c:pt idx="0">
                  <c:v>35.770000000000003</c:v>
                </c:pt>
                <c:pt idx="1">
                  <c:v>37.68</c:v>
                </c:pt>
                <c:pt idx="2">
                  <c:v>40.950000000000003</c:v>
                </c:pt>
                <c:pt idx="3">
                  <c:v>43.77</c:v>
                </c:pt>
              </c:numCache>
            </c:numRef>
          </c:val>
          <c:extLst>
            <c:ext xmlns:c16="http://schemas.microsoft.com/office/drawing/2014/chart" uri="{C3380CC4-5D6E-409C-BE32-E72D297353CC}">
              <c16:uniqueId val="{00000000-2300-4D16-847F-A3AEEE78D09C}"/>
            </c:ext>
          </c:extLst>
        </c:ser>
        <c:ser>
          <c:idx val="1"/>
          <c:order val="1"/>
          <c:tx>
            <c:strRef>
              <c:f>Sheet1!$C$1</c:f>
              <c:strCache>
                <c:ptCount val="1"/>
                <c:pt idx="0">
                  <c:v>TfidfVectorizer NB</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Sheet1!$A$2:$A$5</c:f>
              <c:strCache>
                <c:ptCount val="4"/>
                <c:pt idx="0">
                  <c:v>raw text</c:v>
                </c:pt>
                <c:pt idx="1">
                  <c:v>raw text &amp; name</c:v>
                </c:pt>
                <c:pt idx="2">
                  <c:v>clean text</c:v>
                </c:pt>
                <c:pt idx="3">
                  <c:v>clean text &amp; name</c:v>
                </c:pt>
              </c:strCache>
            </c:strRef>
          </c:cat>
          <c:val>
            <c:numRef>
              <c:f>Sheet1!$C$2:$C$5</c:f>
              <c:numCache>
                <c:formatCode>General</c:formatCode>
                <c:ptCount val="4"/>
                <c:pt idx="0">
                  <c:v>28.03</c:v>
                </c:pt>
                <c:pt idx="1">
                  <c:v>28.92</c:v>
                </c:pt>
                <c:pt idx="2">
                  <c:v>30.64</c:v>
                </c:pt>
                <c:pt idx="3">
                  <c:v>31.71</c:v>
                </c:pt>
              </c:numCache>
            </c:numRef>
          </c:val>
          <c:extLst>
            <c:ext xmlns:c16="http://schemas.microsoft.com/office/drawing/2014/chart" uri="{C3380CC4-5D6E-409C-BE32-E72D297353CC}">
              <c16:uniqueId val="{00000001-2300-4D16-847F-A3AEEE78D09C}"/>
            </c:ext>
          </c:extLst>
        </c:ser>
        <c:dLbls>
          <c:showLegendKey val="0"/>
          <c:showVal val="0"/>
          <c:showCatName val="0"/>
          <c:showSerName val="0"/>
          <c:showPercent val="0"/>
          <c:showBubbleSize val="0"/>
        </c:dLbls>
        <c:gapWidth val="150"/>
        <c:axId val="391005872"/>
        <c:axId val="391006200"/>
      </c:barChart>
      <c:catAx>
        <c:axId val="391005872"/>
        <c:scaling>
          <c:orientation val="minMax"/>
        </c:scaling>
        <c:delete val="0"/>
        <c:axPos val="b"/>
        <c:title>
          <c:tx>
            <c:rich>
              <a:bodyPr rot="0" spcFirstLastPara="1" vertOverflow="ellipsis" vert="horz" wrap="square" anchor="ctr" anchorCtr="1"/>
              <a:lstStyle/>
              <a:p>
                <a:pPr>
                  <a:defRPr sz="3200" b="1" i="0" u="none" strike="noStrike" kern="1200" baseline="0">
                    <a:solidFill>
                      <a:schemeClr val="tx2"/>
                    </a:solidFill>
                    <a:latin typeface="+mn-lt"/>
                    <a:ea typeface="+mn-ea"/>
                    <a:cs typeface="+mn-cs"/>
                  </a:defRPr>
                </a:pPr>
                <a:r>
                  <a:rPr lang="en-US" sz="3200" dirty="0"/>
                  <a:t>Input</a:t>
                </a:r>
                <a:r>
                  <a:rPr lang="en-US" sz="3200" baseline="0" dirty="0"/>
                  <a:t> Features Type</a:t>
                </a:r>
                <a:endParaRPr lang="en-US" sz="3200" dirty="0"/>
              </a:p>
            </c:rich>
          </c:tx>
          <c:overlay val="0"/>
          <c:spPr>
            <a:noFill/>
            <a:ln>
              <a:noFill/>
            </a:ln>
            <a:effectLst/>
          </c:spPr>
          <c:txPr>
            <a:bodyPr rot="0" spcFirstLastPara="1" vertOverflow="ellipsis" vert="horz" wrap="square" anchor="ctr" anchorCtr="1"/>
            <a:lstStyle/>
            <a:p>
              <a:pPr>
                <a:defRPr sz="32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crossAx val="391006200"/>
        <c:crosses val="autoZero"/>
        <c:auto val="1"/>
        <c:lblAlgn val="ctr"/>
        <c:lblOffset val="100"/>
        <c:noMultiLvlLbl val="0"/>
      </c:catAx>
      <c:valAx>
        <c:axId val="39100620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3200" b="1" i="0" u="none" strike="noStrike" kern="1200" baseline="0">
                    <a:solidFill>
                      <a:schemeClr val="tx2"/>
                    </a:solidFill>
                    <a:latin typeface="+mn-lt"/>
                    <a:ea typeface="+mn-ea"/>
                    <a:cs typeface="+mn-cs"/>
                  </a:defRPr>
                </a:pPr>
                <a:r>
                  <a:rPr lang="en-US" sz="3200" dirty="0"/>
                  <a:t>Precision</a:t>
                </a:r>
                <a:r>
                  <a:rPr lang="en-US" sz="3200" baseline="0" dirty="0"/>
                  <a:t> Percentage </a:t>
                </a:r>
                <a:endParaRPr lang="en-US" sz="3200" dirty="0"/>
              </a:p>
            </c:rich>
          </c:tx>
          <c:overlay val="0"/>
          <c:spPr>
            <a:noFill/>
            <a:ln>
              <a:noFill/>
            </a:ln>
            <a:effectLst/>
          </c:spPr>
          <c:txPr>
            <a:bodyPr rot="-5400000" spcFirstLastPara="1" vertOverflow="ellipsis" vert="horz" wrap="square" anchor="ctr" anchorCtr="1"/>
            <a:lstStyle/>
            <a:p>
              <a:pPr>
                <a:defRPr sz="3200"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crossAx val="391005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32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5/20/2019</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23826027"/>
            <a:ext cx="1359286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8176914"/>
            <a:ext cx="1357153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7787858"/>
            <a:ext cx="1357153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7777274"/>
            <a:ext cx="135760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23704107"/>
            <a:ext cx="13581061"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34995490"/>
            <a:ext cx="13581061"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 name="Group 39"/>
          <p:cNvGrpSpPr/>
          <p:nvPr userDrawn="1"/>
        </p:nvGrpSpPr>
        <p:grpSpPr>
          <a:xfrm>
            <a:off x="-307153" y="-243842"/>
            <a:ext cx="44571003" cy="44500802"/>
            <a:chOff x="-109728" y="0"/>
            <a:chExt cx="44267567" cy="32991552"/>
          </a:xfrm>
        </p:grpSpPr>
        <p:sp>
          <p:nvSpPr>
            <p:cNvPr id="42" name="Freeform 41"/>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48”x48”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357438" indent="-15875" algn="l" defTabSz="850900"/>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a:solidFill>
                  <a:schemeClr val="bg1">
                    <a:lumMod val="75000"/>
                  </a:schemeClr>
                </a:solidFill>
                <a:latin typeface="Trebuchet MS" pitchFamily="34" charset="0"/>
              </a:endParaRP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a:solidFill>
                      <a:schemeClr val="bg1"/>
                    </a:solidFill>
                  </a:rPr>
                  <a:t>Corner</a:t>
                </a:r>
                <a:r>
                  <a:rPr lang="en-US" sz="2000" baseline="0" dirty="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1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1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4043363" lvl="2" indent="0" algn="l" defTabSz="142875"/>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70100" lvl="1" indent="0" algn="l" defTabSz="114300"/>
              <a:r>
                <a:rPr lang="en-US" sz="3200" b="0" baseline="0" dirty="0">
                  <a:solidFill>
                    <a:schemeClr val="bg1">
                      <a:lumMod val="75000"/>
                    </a:schemeClr>
                  </a:solidFill>
                  <a:latin typeface="Trebuchet MS" pitchFamily="34" charset="0"/>
                </a:rPr>
                <a:t>To add a table from scratch go to the INSERT menu and </a:t>
              </a:r>
              <a:br>
                <a:rPr lang="en-US" sz="3200" b="0" baseline="0" dirty="0">
                  <a:solidFill>
                    <a:schemeClr val="bg1">
                      <a:lumMod val="75000"/>
                    </a:schemeClr>
                  </a:solidFill>
                  <a:latin typeface="Trebuchet MS" pitchFamily="34" charset="0"/>
                </a:rPr>
              </a:br>
              <a:r>
                <a:rPr lang="en-US" sz="3200" b="0" baseline="0" dirty="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1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1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804763" y="41955584"/>
              <a:ext cx="8394380" cy="1399638"/>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64" name="Text Box 14"/>
          <p:cNvSpPr txBox="1">
            <a:spLocks noChangeArrowheads="1"/>
          </p:cNvSpPr>
          <p:nvPr userDrawn="1"/>
        </p:nvSpPr>
        <p:spPr bwMode="auto">
          <a:xfrm>
            <a:off x="1843091" y="42972078"/>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0" name="Group 49"/>
          <p:cNvGrpSpPr/>
          <p:nvPr userDrawn="1"/>
        </p:nvGrpSpPr>
        <p:grpSpPr>
          <a:xfrm>
            <a:off x="-307153" y="-243842"/>
            <a:ext cx="44571003" cy="44500802"/>
            <a:chOff x="-109728" y="0"/>
            <a:chExt cx="44267567" cy="32991552"/>
          </a:xfrm>
        </p:grpSpPr>
        <p:sp>
          <p:nvSpPr>
            <p:cNvPr id="51" name="Freeform 50"/>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5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48”x48”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357438" indent="-15875" algn="l" defTabSz="850900"/>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a:solidFill>
                  <a:schemeClr val="bg1">
                    <a:lumMod val="75000"/>
                  </a:schemeClr>
                </a:solidFill>
                <a:latin typeface="Trebuchet MS" pitchFamily="34" charset="0"/>
              </a:endParaRP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a:solidFill>
                      <a:schemeClr val="bg1"/>
                    </a:solidFill>
                  </a:rPr>
                  <a:t>Corner</a:t>
                </a:r>
                <a:r>
                  <a:rPr lang="en-US" sz="2000" baseline="0" dirty="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4043363" lvl="2" indent="0" algn="l" defTabSz="142875"/>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70100" lvl="1" indent="0" algn="l" defTabSz="114300"/>
              <a:r>
                <a:rPr lang="en-US" sz="3200" b="0" baseline="0" dirty="0">
                  <a:solidFill>
                    <a:schemeClr val="bg1">
                      <a:lumMod val="75000"/>
                    </a:schemeClr>
                  </a:solidFill>
                  <a:latin typeface="Trebuchet MS" pitchFamily="34" charset="0"/>
                </a:rPr>
                <a:t>To add a table from scratch go to the INSERT menu and </a:t>
              </a:r>
              <a:br>
                <a:rPr lang="en-US" sz="3200" b="0" baseline="0" dirty="0">
                  <a:solidFill>
                    <a:schemeClr val="bg1">
                      <a:lumMod val="75000"/>
                    </a:schemeClr>
                  </a:solidFill>
                  <a:latin typeface="Trebuchet MS" pitchFamily="34" charset="0"/>
                </a:rPr>
              </a:br>
              <a:r>
                <a:rPr lang="en-US" sz="3200" b="0" baseline="0" dirty="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5" name="TextBox 44"/>
          <p:cNvSpPr txBox="1"/>
          <p:nvPr userDrawn="1"/>
        </p:nvSpPr>
        <p:spPr>
          <a:xfrm>
            <a:off x="44804763" y="41955584"/>
            <a:ext cx="8394380" cy="1399638"/>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55" name="Text Box 14"/>
          <p:cNvSpPr txBox="1">
            <a:spLocks noChangeArrowheads="1"/>
          </p:cNvSpPr>
          <p:nvPr userDrawn="1"/>
        </p:nvSpPr>
        <p:spPr bwMode="auto">
          <a:xfrm>
            <a:off x="1843091" y="42972078"/>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8" name="Group 47"/>
          <p:cNvGrpSpPr/>
          <p:nvPr userDrawn="1"/>
        </p:nvGrpSpPr>
        <p:grpSpPr>
          <a:xfrm>
            <a:off x="-307153" y="-243842"/>
            <a:ext cx="44571003" cy="44500802"/>
            <a:chOff x="-109728" y="0"/>
            <a:chExt cx="44267567" cy="32991552"/>
          </a:xfrm>
        </p:grpSpPr>
        <p:sp>
          <p:nvSpPr>
            <p:cNvPr id="49" name="Freeform 48"/>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 48”x48”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357438" indent="-15875" algn="l" defTabSz="850900"/>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a:solidFill>
                  <a:schemeClr val="bg1">
                    <a:lumMod val="75000"/>
                  </a:schemeClr>
                </a:solidFill>
                <a:latin typeface="Trebuchet MS" pitchFamily="34" charset="0"/>
              </a:endParaRP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a:solidFill>
                      <a:schemeClr val="bg1"/>
                    </a:solidFill>
                  </a:rPr>
                  <a:t>Corner</a:t>
                </a:r>
                <a:r>
                  <a:rPr lang="en-US" sz="2000" baseline="0" dirty="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2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2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4043363" lvl="2" indent="0" algn="l" defTabSz="142875"/>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70100" lvl="1" indent="0" algn="l" defTabSz="114300"/>
              <a:r>
                <a:rPr lang="en-US" sz="3200" b="0" baseline="0" dirty="0">
                  <a:solidFill>
                    <a:schemeClr val="bg1">
                      <a:lumMod val="75000"/>
                    </a:schemeClr>
                  </a:solidFill>
                  <a:latin typeface="Trebuchet MS" pitchFamily="34" charset="0"/>
                </a:rPr>
                <a:t>To add a table from scratch go to the INSERT menu and </a:t>
              </a:r>
              <a:br>
                <a:rPr lang="en-US" sz="3200" b="0" baseline="0" dirty="0">
                  <a:solidFill>
                    <a:schemeClr val="bg1">
                      <a:lumMod val="75000"/>
                    </a:schemeClr>
                  </a:solidFill>
                  <a:latin typeface="Trebuchet MS" pitchFamily="34" charset="0"/>
                </a:rPr>
              </a:br>
              <a:r>
                <a:rPr lang="en-US" sz="3200" b="0" baseline="0" dirty="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2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2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 name="TextBox 46"/>
          <p:cNvSpPr txBox="1"/>
          <p:nvPr userDrawn="1"/>
        </p:nvSpPr>
        <p:spPr>
          <a:xfrm>
            <a:off x="44804763" y="41955584"/>
            <a:ext cx="8394380" cy="1399638"/>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53" name="Text Box 14"/>
          <p:cNvSpPr txBox="1">
            <a:spLocks noChangeArrowheads="1"/>
          </p:cNvSpPr>
          <p:nvPr userDrawn="1"/>
        </p:nvSpPr>
        <p:spPr bwMode="auto">
          <a:xfrm>
            <a:off x="1843091" y="42972078"/>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chart" Target="../charts/chart3.xml"/><Relationship Id="rId3" Type="http://schemas.openxmlformats.org/officeDocument/2006/relationships/image" Target="../media/image11.gif"/><Relationship Id="rId7" Type="http://schemas.openxmlformats.org/officeDocument/2006/relationships/image" Target="../media/image14.JPG"/><Relationship Id="rId12"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18.png"/><Relationship Id="rId5"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0" name="Arrow: Right 4131">
            <a:extLst>
              <a:ext uri="{FF2B5EF4-FFF2-40B4-BE49-F238E27FC236}">
                <a16:creationId xmlns:a16="http://schemas.microsoft.com/office/drawing/2014/main" id="{29421F39-78F4-E742-8ED4-E80291419B7D}"/>
              </a:ext>
            </a:extLst>
          </p:cNvPr>
          <p:cNvSpPr/>
          <p:nvPr/>
        </p:nvSpPr>
        <p:spPr>
          <a:xfrm rot="17792864">
            <a:off x="23171111" y="37037560"/>
            <a:ext cx="2198554" cy="512111"/>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solidFill>
              <a:latin typeface="Arial" panose="020B0604020202020204" pitchFamily="34" charset="0"/>
              <a:cs typeface="Arial" panose="020B0604020202020204" pitchFamily="34" charset="0"/>
            </a:endParaRPr>
          </a:p>
        </p:txBody>
      </p:sp>
      <p:sp>
        <p:nvSpPr>
          <p:cNvPr id="19" name="Text Placeholder 18">
            <a:extLst>
              <a:ext uri="{FF2B5EF4-FFF2-40B4-BE49-F238E27FC236}">
                <a16:creationId xmlns:a16="http://schemas.microsoft.com/office/drawing/2014/main" id="{D4BC2E68-5747-4538-B580-BCBDBF1B8F50}"/>
              </a:ext>
            </a:extLst>
          </p:cNvPr>
          <p:cNvSpPr>
            <a:spLocks noGrp="1"/>
          </p:cNvSpPr>
          <p:nvPr>
            <p:ph type="body" sz="quarter" idx="10"/>
          </p:nvPr>
        </p:nvSpPr>
        <p:spPr>
          <a:xfrm>
            <a:off x="1099196" y="7484020"/>
            <a:ext cx="13211622" cy="5632289"/>
          </a:xfrm>
        </p:spPr>
        <p:txBody>
          <a:bodyPr anchor="t"/>
          <a:lstStyle/>
          <a:p>
            <a:pPr algn="just"/>
            <a:r>
              <a:rPr lang="en-US" dirty="0">
                <a:solidFill>
                  <a:schemeClr val="tx1"/>
                </a:solidFill>
                <a:latin typeface="Arial" panose="020B0604020202020204" pitchFamily="34" charset="0"/>
                <a:cs typeface="Arial" panose="020B0604020202020204" pitchFamily="34" charset="0"/>
              </a:rPr>
              <a:t>You would like to go out for pasta, so you search for “Italian Restaurant” on Yelp. Category labels are critical business information that Yelp uses to filter user-search results and assist sales team to target a specific group of businesses [2]. However, many businesses fail to list categories, or list a limited set of relevant categories. Lack of such data can have a great impact on a business’ popularity as it will affect its rank in the search result and hence be less likely to be clicked on compared to other businesses. With the advent of social-media, a business’s success is tied to its online presence and incomplete or missing data can make or break a business. Business listings are rich in metadata that can inform the businesses' categories, such as reviews, menus, amenities, etc. In this ongoing work, we examine various approaches to enrich a business listing by automatically classifying categories based on  user-reviews. </a:t>
            </a:r>
          </a:p>
        </p:txBody>
      </p:sp>
      <p:sp>
        <p:nvSpPr>
          <p:cNvPr id="20" name="Text Placeholder 19">
            <a:extLst>
              <a:ext uri="{FF2B5EF4-FFF2-40B4-BE49-F238E27FC236}">
                <a16:creationId xmlns:a16="http://schemas.microsoft.com/office/drawing/2014/main" id="{647378A2-36AF-45AC-A96C-90CA3C22D58C}"/>
              </a:ext>
            </a:extLst>
          </p:cNvPr>
          <p:cNvSpPr>
            <a:spLocks noGrp="1"/>
          </p:cNvSpPr>
          <p:nvPr>
            <p:ph type="body" sz="quarter" idx="11"/>
          </p:nvPr>
        </p:nvSpPr>
        <p:spPr>
          <a:xfrm>
            <a:off x="458121" y="6813637"/>
            <a:ext cx="14334572" cy="754045"/>
          </a:xfrm>
        </p:spPr>
        <p:txBody>
          <a:bodyPr/>
          <a:lstStyle/>
          <a:p>
            <a:r>
              <a:rPr lang="en-US" dirty="0">
                <a:solidFill>
                  <a:schemeClr val="tx1"/>
                </a:solidFill>
                <a:latin typeface="Arial" panose="020B0604020202020204" pitchFamily="34" charset="0"/>
                <a:cs typeface="Arial" panose="020B0604020202020204" pitchFamily="34" charset="0"/>
              </a:rPr>
              <a:t>Introduction</a:t>
            </a:r>
          </a:p>
        </p:txBody>
      </p:sp>
      <p:sp>
        <p:nvSpPr>
          <p:cNvPr id="21" name="Text Placeholder 20">
            <a:extLst>
              <a:ext uri="{FF2B5EF4-FFF2-40B4-BE49-F238E27FC236}">
                <a16:creationId xmlns:a16="http://schemas.microsoft.com/office/drawing/2014/main" id="{993CF0A8-5FAC-4B98-A9E7-EE0EB74C76A5}"/>
              </a:ext>
            </a:extLst>
          </p:cNvPr>
          <p:cNvSpPr>
            <a:spLocks noGrp="1"/>
          </p:cNvSpPr>
          <p:nvPr>
            <p:ph type="body" sz="quarter" idx="19"/>
          </p:nvPr>
        </p:nvSpPr>
        <p:spPr>
          <a:xfrm>
            <a:off x="1136152" y="14124053"/>
            <a:ext cx="13174388" cy="1754304"/>
          </a:xfrm>
        </p:spPr>
        <p:txBody>
          <a:bodyPr/>
          <a:lstStyle/>
          <a:p>
            <a:pPr algn="just"/>
            <a:r>
              <a:rPr lang="en-US" dirty="0">
                <a:solidFill>
                  <a:schemeClr val="tx1"/>
                </a:solidFill>
                <a:latin typeface="Arial" panose="020B0604020202020204" pitchFamily="34" charset="0"/>
                <a:cs typeface="Arial" panose="020B0604020202020204" pitchFamily="34" charset="0"/>
              </a:rPr>
              <a:t>Utilize data from classified businesses to predict labels for unclassified businesses. Thus, increase popularity of unclassified businesses in search results.</a:t>
            </a:r>
          </a:p>
        </p:txBody>
      </p:sp>
      <p:sp>
        <p:nvSpPr>
          <p:cNvPr id="22" name="Text Placeholder 21">
            <a:extLst>
              <a:ext uri="{FF2B5EF4-FFF2-40B4-BE49-F238E27FC236}">
                <a16:creationId xmlns:a16="http://schemas.microsoft.com/office/drawing/2014/main" id="{8C260224-F3F2-4381-B4B6-BAE6D2A587F2}"/>
              </a:ext>
            </a:extLst>
          </p:cNvPr>
          <p:cNvSpPr>
            <a:spLocks noGrp="1"/>
          </p:cNvSpPr>
          <p:nvPr>
            <p:ph type="body" sz="quarter" idx="20"/>
          </p:nvPr>
        </p:nvSpPr>
        <p:spPr>
          <a:xfrm>
            <a:off x="458121" y="13303414"/>
            <a:ext cx="14398033" cy="754045"/>
          </a:xfrm>
        </p:spPr>
        <p:txBody>
          <a:bodyPr/>
          <a:lstStyle/>
          <a:p>
            <a:r>
              <a:rPr lang="en-US" dirty="0">
                <a:solidFill>
                  <a:schemeClr val="tx1"/>
                </a:solidFill>
                <a:latin typeface="Arial" panose="020B0604020202020204" pitchFamily="34" charset="0"/>
                <a:cs typeface="Arial" panose="020B0604020202020204" pitchFamily="34" charset="0"/>
              </a:rPr>
              <a:t>Objective</a:t>
            </a:r>
          </a:p>
        </p:txBody>
      </p:sp>
      <p:sp>
        <p:nvSpPr>
          <p:cNvPr id="24" name="Text Placeholder 23">
            <a:extLst>
              <a:ext uri="{FF2B5EF4-FFF2-40B4-BE49-F238E27FC236}">
                <a16:creationId xmlns:a16="http://schemas.microsoft.com/office/drawing/2014/main" id="{E744FCD4-F1AF-4164-B305-D2E6383C17A7}"/>
              </a:ext>
            </a:extLst>
          </p:cNvPr>
          <p:cNvSpPr>
            <a:spLocks noGrp="1"/>
          </p:cNvSpPr>
          <p:nvPr>
            <p:ph type="body" sz="quarter" idx="22"/>
          </p:nvPr>
        </p:nvSpPr>
        <p:spPr>
          <a:xfrm>
            <a:off x="29237847" y="17390051"/>
            <a:ext cx="13571534" cy="754045"/>
          </a:xfrm>
        </p:spPr>
        <p:txBody>
          <a:bodyPr/>
          <a:lstStyle/>
          <a:p>
            <a:r>
              <a:rPr lang="en-US" dirty="0">
                <a:solidFill>
                  <a:schemeClr val="tx1"/>
                </a:solidFill>
                <a:latin typeface="Arial" panose="020B0604020202020204" pitchFamily="34" charset="0"/>
                <a:cs typeface="Arial" panose="020B0604020202020204" pitchFamily="34" charset="0"/>
              </a:rPr>
              <a:t>Analysis</a:t>
            </a:r>
          </a:p>
        </p:txBody>
      </p:sp>
      <p:sp>
        <p:nvSpPr>
          <p:cNvPr id="25" name="Text Placeholder 24">
            <a:extLst>
              <a:ext uri="{FF2B5EF4-FFF2-40B4-BE49-F238E27FC236}">
                <a16:creationId xmlns:a16="http://schemas.microsoft.com/office/drawing/2014/main" id="{EFA5EDBA-96AE-46F4-BDBB-E8CEED321983}"/>
              </a:ext>
            </a:extLst>
          </p:cNvPr>
          <p:cNvSpPr>
            <a:spLocks noGrp="1"/>
          </p:cNvSpPr>
          <p:nvPr>
            <p:ph type="body" sz="quarter" idx="23"/>
          </p:nvPr>
        </p:nvSpPr>
        <p:spPr>
          <a:xfrm>
            <a:off x="15396459" y="34023881"/>
            <a:ext cx="13513639" cy="892530"/>
          </a:xfrm>
        </p:spPr>
        <p:txBody>
          <a:bodyPr/>
          <a:lstStyle/>
          <a:p>
            <a:pPr>
              <a:spcBef>
                <a:spcPts val="0"/>
              </a:spcBef>
            </a:pPr>
            <a:r>
              <a:rPr lang="en-US" dirty="0">
                <a:solidFill>
                  <a:schemeClr val="tx1"/>
                </a:solidFill>
                <a:latin typeface="Arial" panose="020B0604020202020204" pitchFamily="34" charset="0"/>
                <a:cs typeface="Arial" panose="020B0604020202020204" pitchFamily="34" charset="0"/>
              </a:rPr>
              <a:t>Naive Bayes</a:t>
            </a:r>
          </a:p>
        </p:txBody>
      </p:sp>
      <p:sp>
        <p:nvSpPr>
          <p:cNvPr id="26" name="Text Placeholder 25">
            <a:extLst>
              <a:ext uri="{FF2B5EF4-FFF2-40B4-BE49-F238E27FC236}">
                <a16:creationId xmlns:a16="http://schemas.microsoft.com/office/drawing/2014/main" id="{FA949D1E-05B8-4182-9819-CF88CF7322C8}"/>
              </a:ext>
            </a:extLst>
          </p:cNvPr>
          <p:cNvSpPr>
            <a:spLocks noGrp="1"/>
          </p:cNvSpPr>
          <p:nvPr>
            <p:ph type="body" sz="quarter" idx="24"/>
          </p:nvPr>
        </p:nvSpPr>
        <p:spPr>
          <a:xfrm>
            <a:off x="15314483" y="6962180"/>
            <a:ext cx="13579475" cy="637208"/>
          </a:xfrm>
        </p:spPr>
        <p:txBody>
          <a:bodyPr/>
          <a:lstStyle/>
          <a:p>
            <a:r>
              <a:rPr lang="en-US" dirty="0">
                <a:solidFill>
                  <a:schemeClr val="tx1"/>
                </a:solidFill>
                <a:latin typeface="Arial" panose="020B0604020202020204" pitchFamily="34" charset="0"/>
                <a:cs typeface="Arial" panose="020B0604020202020204" pitchFamily="34" charset="0"/>
              </a:rPr>
              <a:t>Feature Extraction</a:t>
            </a:r>
          </a:p>
        </p:txBody>
      </p:sp>
      <p:sp>
        <p:nvSpPr>
          <p:cNvPr id="27" name="Text Placeholder 26">
            <a:extLst>
              <a:ext uri="{FF2B5EF4-FFF2-40B4-BE49-F238E27FC236}">
                <a16:creationId xmlns:a16="http://schemas.microsoft.com/office/drawing/2014/main" id="{AFF47C3F-AE68-4640-8100-89D66660000A}"/>
              </a:ext>
            </a:extLst>
          </p:cNvPr>
          <p:cNvSpPr>
            <a:spLocks noGrp="1"/>
          </p:cNvSpPr>
          <p:nvPr>
            <p:ph type="body" sz="quarter" idx="25"/>
          </p:nvPr>
        </p:nvSpPr>
        <p:spPr>
          <a:xfrm>
            <a:off x="29443534" y="33037493"/>
            <a:ext cx="13576029" cy="754045"/>
          </a:xfrm>
        </p:spPr>
        <p:txBody>
          <a:bodyPr/>
          <a:lstStyle/>
          <a:p>
            <a:r>
              <a:rPr lang="en-US" dirty="0">
                <a:solidFill>
                  <a:schemeClr val="tx1"/>
                </a:solidFill>
                <a:latin typeface="Arial" panose="020B0604020202020204" pitchFamily="34" charset="0"/>
                <a:cs typeface="Arial" panose="020B0604020202020204" pitchFamily="34" charset="0"/>
              </a:rPr>
              <a:t>Further Work</a:t>
            </a:r>
          </a:p>
        </p:txBody>
      </p:sp>
      <p:sp>
        <p:nvSpPr>
          <p:cNvPr id="28" name="Text Placeholder 27">
            <a:extLst>
              <a:ext uri="{FF2B5EF4-FFF2-40B4-BE49-F238E27FC236}">
                <a16:creationId xmlns:a16="http://schemas.microsoft.com/office/drawing/2014/main" id="{F7414B82-E724-4392-BC23-DA524552D5E4}"/>
              </a:ext>
            </a:extLst>
          </p:cNvPr>
          <p:cNvSpPr>
            <a:spLocks noGrp="1"/>
          </p:cNvSpPr>
          <p:nvPr>
            <p:ph type="body" sz="quarter" idx="26"/>
          </p:nvPr>
        </p:nvSpPr>
        <p:spPr>
          <a:xfrm>
            <a:off x="29343872" y="33936828"/>
            <a:ext cx="13576029" cy="2443724"/>
          </a:xfrm>
        </p:spPr>
        <p:txBody>
          <a:bodyPr/>
          <a:lstStyle/>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Remove noise from dataset since data is not entirely noise free.</a:t>
            </a: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Test the effect of using n-grams (bigrams, trigrams) for our features creation.</a:t>
            </a: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Integrate other metadata to train our models such as menus or images [4].</a:t>
            </a: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Try other models such as Random Forest and/or Neural Networks. </a:t>
            </a:r>
          </a:p>
        </p:txBody>
      </p:sp>
      <p:sp>
        <p:nvSpPr>
          <p:cNvPr id="29" name="Text Placeholder 28">
            <a:extLst>
              <a:ext uri="{FF2B5EF4-FFF2-40B4-BE49-F238E27FC236}">
                <a16:creationId xmlns:a16="http://schemas.microsoft.com/office/drawing/2014/main" id="{801B392D-A97A-43C4-B7E2-4D91129FBF49}"/>
              </a:ext>
            </a:extLst>
          </p:cNvPr>
          <p:cNvSpPr>
            <a:spLocks noGrp="1"/>
          </p:cNvSpPr>
          <p:nvPr>
            <p:ph type="body" sz="quarter" idx="27"/>
          </p:nvPr>
        </p:nvSpPr>
        <p:spPr>
          <a:xfrm>
            <a:off x="29316986" y="37187221"/>
            <a:ext cx="13576029" cy="754045"/>
          </a:xfrm>
        </p:spPr>
        <p:txBody>
          <a:bodyPr/>
          <a:lstStyle/>
          <a:p>
            <a:r>
              <a:rPr lang="en-US" dirty="0">
                <a:solidFill>
                  <a:schemeClr val="tx1"/>
                </a:solidFill>
                <a:latin typeface="Arial" panose="020B0604020202020204" pitchFamily="34" charset="0"/>
                <a:cs typeface="Arial" panose="020B0604020202020204" pitchFamily="34" charset="0"/>
              </a:rPr>
              <a:t>References</a:t>
            </a:r>
          </a:p>
        </p:txBody>
      </p:sp>
      <p:sp>
        <p:nvSpPr>
          <p:cNvPr id="30" name="Text Placeholder 29">
            <a:extLst>
              <a:ext uri="{FF2B5EF4-FFF2-40B4-BE49-F238E27FC236}">
                <a16:creationId xmlns:a16="http://schemas.microsoft.com/office/drawing/2014/main" id="{D3819B79-31C0-4E12-AC4B-D05212C4170F}"/>
              </a:ext>
            </a:extLst>
          </p:cNvPr>
          <p:cNvSpPr>
            <a:spLocks noGrp="1"/>
          </p:cNvSpPr>
          <p:nvPr>
            <p:ph type="body" sz="quarter" idx="28"/>
          </p:nvPr>
        </p:nvSpPr>
        <p:spPr>
          <a:xfrm>
            <a:off x="29606868" y="37955845"/>
            <a:ext cx="13581061" cy="4118028"/>
          </a:xfrm>
        </p:spPr>
        <p:txBody>
          <a:bodyPr/>
          <a:lstStyle/>
          <a:p>
            <a:r>
              <a:rPr lang="en-US" sz="2200" dirty="0">
                <a:solidFill>
                  <a:schemeClr val="tx1"/>
                </a:solidFill>
                <a:latin typeface="Arial" panose="020B0604020202020204" pitchFamily="34" charset="0"/>
                <a:cs typeface="Arial" panose="020B0604020202020204" pitchFamily="34" charset="0"/>
              </a:rPr>
              <a:t>[1] "Yelp Dataset Challenge," Yelp, [Online]. Available:</a:t>
            </a:r>
          </a:p>
          <a:p>
            <a:r>
              <a:rPr lang="en-US" sz="2200" dirty="0">
                <a:solidFill>
                  <a:schemeClr val="tx1"/>
                </a:solidFill>
                <a:latin typeface="Arial" panose="020B0604020202020204" pitchFamily="34" charset="0"/>
                <a:cs typeface="Arial" panose="020B0604020202020204" pitchFamily="34" charset="0"/>
              </a:rPr>
              <a:t>https://www.yelp.com/dataset_challenge. [Accessed January 2019].</a:t>
            </a:r>
          </a:p>
          <a:p>
            <a:r>
              <a:rPr lang="en-US" sz="2200" dirty="0">
                <a:solidFill>
                  <a:schemeClr val="tx1"/>
                </a:solidFill>
                <a:latin typeface="Arial" panose="020B0604020202020204" pitchFamily="34" charset="0"/>
                <a:cs typeface="Arial" panose="020B0604020202020204" pitchFamily="34" charset="0"/>
              </a:rPr>
              <a:t>[2] N. Tung, “Automatically Categorizing Yelp Businesses,” September 2015. [online]. Available: https://engineeringblog.yelp.com/2015/09/automatically-categorizing-yelp-businesses.html  [Accessed January 2019]</a:t>
            </a:r>
          </a:p>
          <a:p>
            <a:r>
              <a:rPr lang="en-US" sz="2200" dirty="0">
                <a:solidFill>
                  <a:schemeClr val="tx1"/>
                </a:solidFill>
                <a:latin typeface="Arial" panose="020B0604020202020204" pitchFamily="34" charset="0"/>
                <a:cs typeface="Arial" panose="020B0604020202020204" pitchFamily="34" charset="0"/>
              </a:rPr>
              <a:t>[3] J. Fennell, K. </a:t>
            </a:r>
            <a:r>
              <a:rPr lang="en-US" sz="2200" dirty="0" err="1">
                <a:solidFill>
                  <a:schemeClr val="tx1"/>
                </a:solidFill>
                <a:latin typeface="Arial" panose="020B0604020202020204" pitchFamily="34" charset="0"/>
                <a:cs typeface="Arial" panose="020B0604020202020204" pitchFamily="34" charset="0"/>
              </a:rPr>
              <a:t>Shiells</a:t>
            </a:r>
            <a:r>
              <a:rPr lang="en-US" sz="2200" dirty="0">
                <a:solidFill>
                  <a:schemeClr val="tx1"/>
                </a:solidFill>
                <a:latin typeface="Arial" panose="020B0604020202020204" pitchFamily="34" charset="0"/>
                <a:cs typeface="Arial" panose="020B0604020202020204" pitchFamily="34" charset="0"/>
              </a:rPr>
              <a:t>, and B. </a:t>
            </a:r>
            <a:r>
              <a:rPr lang="en-US" sz="2200" dirty="0" err="1">
                <a:solidFill>
                  <a:schemeClr val="tx1"/>
                </a:solidFill>
                <a:latin typeface="Arial" panose="020B0604020202020204" pitchFamily="34" charset="0"/>
                <a:cs typeface="Arial" panose="020B0604020202020204" pitchFamily="34" charset="0"/>
              </a:rPr>
              <a:t>Sitaraman</a:t>
            </a:r>
            <a:r>
              <a:rPr lang="en-US" sz="2200" dirty="0">
                <a:solidFill>
                  <a:schemeClr val="tx1"/>
                </a:solidFill>
                <a:latin typeface="Arial" panose="020B0604020202020204" pitchFamily="34" charset="0"/>
                <a:cs typeface="Arial" panose="020B0604020202020204" pitchFamily="34" charset="0"/>
              </a:rPr>
              <a:t>, “Auto-Categorization of Businesses on Yelp.com,” June 2009. [online]. Available: https://nlp.stanford.edu/courses/cs224n/2009/fp/15.pdf. [Accessed February 2019]. </a:t>
            </a:r>
          </a:p>
          <a:p>
            <a:r>
              <a:rPr lang="en-US" sz="2200" dirty="0">
                <a:solidFill>
                  <a:schemeClr val="tx1"/>
                </a:solidFill>
                <a:latin typeface="Arial" panose="020B0604020202020204" pitchFamily="34" charset="0"/>
                <a:cs typeface="Arial" panose="020B0604020202020204" pitchFamily="34" charset="0"/>
              </a:rPr>
              <a:t>[4] E. D. Rosenfeld and M. </a:t>
            </a:r>
            <a:r>
              <a:rPr lang="en-US" sz="2200" dirty="0" err="1">
                <a:solidFill>
                  <a:schemeClr val="tx1"/>
                </a:solidFill>
                <a:latin typeface="Arial" panose="020B0604020202020204" pitchFamily="34" charset="0"/>
                <a:cs typeface="Arial" panose="020B0604020202020204" pitchFamily="34" charset="0"/>
              </a:rPr>
              <a:t>Iannelli</a:t>
            </a:r>
            <a:r>
              <a:rPr lang="en-US" sz="2200" dirty="0">
                <a:solidFill>
                  <a:schemeClr val="tx1"/>
                </a:solidFill>
                <a:latin typeface="Arial" panose="020B0604020202020204" pitchFamily="34" charset="0"/>
                <a:cs typeface="Arial" panose="020B0604020202020204" pitchFamily="34" charset="0"/>
              </a:rPr>
              <a:t>, “Automatic Business Attribute Labeling from Yelp Reviews.” [online]. Available: https://pdfs.semanticscholar.org/3326/31c5bb936e7bbc8ae632d26ba70a3c780ee8.pdf. [Accessed April 2019]</a:t>
            </a:r>
          </a:p>
        </p:txBody>
      </p:sp>
      <p:sp>
        <p:nvSpPr>
          <p:cNvPr id="17" name="Text Placeholder 16"/>
          <p:cNvSpPr>
            <a:spLocks noGrp="1"/>
          </p:cNvSpPr>
          <p:nvPr>
            <p:ph type="body" sz="quarter" idx="151"/>
          </p:nvPr>
        </p:nvSpPr>
        <p:spPr>
          <a:xfrm>
            <a:off x="6400800" y="2200705"/>
            <a:ext cx="30245538" cy="3831841"/>
          </a:xfrm>
        </p:spPr>
        <p:txBody>
          <a:bodyPr>
            <a:noAutofit/>
          </a:bodyPr>
          <a:lstStyle/>
          <a:p>
            <a:r>
              <a:rPr lang="en-US" sz="4800" b="1" dirty="0">
                <a:solidFill>
                  <a:schemeClr val="tx1"/>
                </a:solidFill>
                <a:latin typeface="Arial" panose="020B0604020202020204" pitchFamily="34" charset="0"/>
                <a:cs typeface="Arial" panose="020B0604020202020204" pitchFamily="34" charset="0"/>
              </a:rPr>
              <a:t>Andrea Cruz Castillo, Computer Science</a:t>
            </a:r>
          </a:p>
          <a:p>
            <a:endParaRPr lang="en-US" sz="2800" b="1" dirty="0">
              <a:solidFill>
                <a:schemeClr val="tx1"/>
              </a:solidFill>
              <a:latin typeface="Arial" panose="020B0604020202020204" pitchFamily="34" charset="0"/>
              <a:cs typeface="Arial" panose="020B0604020202020204" pitchFamily="34" charset="0"/>
            </a:endParaRPr>
          </a:p>
          <a:p>
            <a:r>
              <a:rPr lang="en-US" sz="4800" i="1" dirty="0">
                <a:solidFill>
                  <a:schemeClr val="tx1"/>
                </a:solidFill>
                <a:latin typeface="Arial" panose="020B0604020202020204" pitchFamily="34" charset="0"/>
                <a:cs typeface="Arial" panose="020B0604020202020204" pitchFamily="34" charset="0"/>
              </a:rPr>
              <a:t>Faculty Advisor:  </a:t>
            </a:r>
            <a:r>
              <a:rPr lang="en-US" sz="4800" dirty="0">
                <a:solidFill>
                  <a:schemeClr val="tx1"/>
                </a:solidFill>
                <a:latin typeface="Arial" panose="020B0604020202020204" pitchFamily="34" charset="0"/>
                <a:cs typeface="Arial" panose="020B0604020202020204" pitchFamily="34" charset="0"/>
              </a:rPr>
              <a:t>Mariam </a:t>
            </a:r>
            <a:r>
              <a:rPr lang="en-US" sz="4800" dirty="0" err="1">
                <a:solidFill>
                  <a:schemeClr val="tx1"/>
                </a:solidFill>
                <a:latin typeface="Arial" panose="020B0604020202020204" pitchFamily="34" charset="0"/>
                <a:cs typeface="Arial" panose="020B0604020202020204" pitchFamily="34" charset="0"/>
              </a:rPr>
              <a:t>Salloum</a:t>
            </a:r>
            <a:r>
              <a:rPr lang="en-US" sz="4800" dirty="0">
                <a:solidFill>
                  <a:schemeClr val="tx1"/>
                </a:solidFill>
                <a:latin typeface="Arial" panose="020B0604020202020204" pitchFamily="34" charset="0"/>
                <a:cs typeface="Arial" panose="020B0604020202020204" pitchFamily="34" charset="0"/>
              </a:rPr>
              <a:t>, Computer Science and Engineering</a:t>
            </a:r>
          </a:p>
          <a:p>
            <a:r>
              <a:rPr lang="en-US" sz="4800" dirty="0">
                <a:solidFill>
                  <a:schemeClr val="tx1"/>
                </a:solidFill>
                <a:latin typeface="Arial" panose="020B0604020202020204" pitchFamily="34" charset="0"/>
                <a:cs typeface="Arial" panose="020B0604020202020204" pitchFamily="34" charset="0"/>
              </a:rPr>
              <a:t>University of California, Riverside</a:t>
            </a:r>
          </a:p>
          <a:p>
            <a:r>
              <a:rPr lang="en-US" sz="4800" i="1" dirty="0">
                <a:solidFill>
                  <a:schemeClr val="tx1"/>
                </a:solidFill>
                <a:latin typeface="Arial" panose="020B0604020202020204" pitchFamily="34" charset="0"/>
                <a:cs typeface="Arial" panose="020B0604020202020204" pitchFamily="34" charset="0"/>
              </a:rPr>
              <a:t>Co-authors</a:t>
            </a:r>
            <a:r>
              <a:rPr lang="en-US" sz="4800" dirty="0">
                <a:solidFill>
                  <a:schemeClr val="tx1"/>
                </a:solidFill>
                <a:latin typeface="Arial" panose="020B0604020202020204" pitchFamily="34" charset="0"/>
                <a:cs typeface="Arial" panose="020B0604020202020204" pitchFamily="34" charset="0"/>
              </a:rPr>
              <a:t>: Harini Venkatesan, Moses Park</a:t>
            </a:r>
          </a:p>
          <a:p>
            <a:endParaRPr lang="en-US" sz="4800" dirty="0">
              <a:solidFill>
                <a:schemeClr val="tx1"/>
              </a:solidFill>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53"/>
          </p:nvPr>
        </p:nvSpPr>
        <p:spPr>
          <a:xfrm>
            <a:off x="5829300" y="584364"/>
            <a:ext cx="32232600" cy="1616342"/>
          </a:xfrm>
        </p:spPr>
        <p:txBody>
          <a:bodyPr>
            <a:normAutofit/>
          </a:bodyPr>
          <a:lstStyle/>
          <a:p>
            <a:r>
              <a:rPr lang="en-US" sz="7200" b="0" dirty="0">
                <a:solidFill>
                  <a:schemeClr val="tx1"/>
                </a:solidFill>
                <a:latin typeface="Arial" panose="020B0604020202020204" pitchFamily="34" charset="0"/>
                <a:cs typeface="Arial" panose="020B0604020202020204" pitchFamily="34" charset="0"/>
              </a:rPr>
              <a:t>Yelp Automatic Category Labeling</a:t>
            </a:r>
            <a:endParaRPr lang="en-US" sz="72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CDB9E19-33D9-4CCF-935D-F4CE63C8E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430" y="594886"/>
            <a:ext cx="5258173" cy="5289103"/>
          </a:xfrm>
          <a:prstGeom prst="rect">
            <a:avLst/>
          </a:prstGeom>
        </p:spPr>
      </p:pic>
      <p:pic>
        <p:nvPicPr>
          <p:cNvPr id="5" name="Picture 4">
            <a:extLst>
              <a:ext uri="{FF2B5EF4-FFF2-40B4-BE49-F238E27FC236}">
                <a16:creationId xmlns:a16="http://schemas.microsoft.com/office/drawing/2014/main" id="{1CD4083F-5351-4392-A4F2-AFF73C5EBFD9}"/>
              </a:ext>
            </a:extLst>
          </p:cNvPr>
          <p:cNvPicPr>
            <a:picLocks noChangeAspect="1"/>
          </p:cNvPicPr>
          <p:nvPr/>
        </p:nvPicPr>
        <p:blipFill rotWithShape="1">
          <a:blip r:embed="rId4">
            <a:extLst>
              <a:ext uri="{28A0092B-C50C-407E-A947-70E740481C1C}">
                <a14:useLocalDpi xmlns:a14="http://schemas.microsoft.com/office/drawing/2010/main" val="0"/>
              </a:ext>
            </a:extLst>
          </a:blip>
          <a:srcRect l="13229" t="11095" r="11284" b="11361"/>
          <a:stretch/>
        </p:blipFill>
        <p:spPr>
          <a:xfrm>
            <a:off x="35461575" y="384489"/>
            <a:ext cx="7819670" cy="5867565"/>
          </a:xfrm>
          <a:prstGeom prst="rect">
            <a:avLst/>
          </a:prstGeom>
        </p:spPr>
      </p:pic>
      <p:sp>
        <p:nvSpPr>
          <p:cNvPr id="33" name="Text Placeholder 21">
            <a:extLst>
              <a:ext uri="{FF2B5EF4-FFF2-40B4-BE49-F238E27FC236}">
                <a16:creationId xmlns:a16="http://schemas.microsoft.com/office/drawing/2014/main" id="{A0473FED-8B06-402E-A9C8-6539941FC849}"/>
              </a:ext>
            </a:extLst>
          </p:cNvPr>
          <p:cNvSpPr txBox="1">
            <a:spLocks/>
          </p:cNvSpPr>
          <p:nvPr/>
        </p:nvSpPr>
        <p:spPr>
          <a:xfrm>
            <a:off x="752584" y="31536120"/>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Dataset Exploration</a:t>
            </a:r>
          </a:p>
        </p:txBody>
      </p:sp>
      <p:sp>
        <p:nvSpPr>
          <p:cNvPr id="36" name="Text Placeholder 20">
            <a:extLst>
              <a:ext uri="{FF2B5EF4-FFF2-40B4-BE49-F238E27FC236}">
                <a16:creationId xmlns:a16="http://schemas.microsoft.com/office/drawing/2014/main" id="{30E886E0-EFBD-48C3-AD40-ED744F63476A}"/>
              </a:ext>
            </a:extLst>
          </p:cNvPr>
          <p:cNvSpPr txBox="1">
            <a:spLocks/>
          </p:cNvSpPr>
          <p:nvPr/>
        </p:nvSpPr>
        <p:spPr>
          <a:xfrm>
            <a:off x="915381" y="32627489"/>
            <a:ext cx="13493252" cy="261607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solidFill>
                  <a:schemeClr val="tx1"/>
                </a:solidFill>
                <a:latin typeface="Arial" panose="020B0604020202020204" pitchFamily="34" charset="0"/>
                <a:cs typeface="Arial" panose="020B0604020202020204" pitchFamily="34" charset="0"/>
              </a:rPr>
              <a:t>We utilized the Yelp Challenge Dataset which includes a subset of businesses and fields such as business name, location, associated categories, amenities, images, as well as full-text reviews [1]. Below we provide a brief summary of the available dataset. We shall assume that this is a golden dataset and utilize the data to train and test our predicting models. </a:t>
            </a:r>
          </a:p>
        </p:txBody>
      </p:sp>
      <p:sp>
        <p:nvSpPr>
          <p:cNvPr id="40" name="Text Placeholder 25">
            <a:extLst>
              <a:ext uri="{FF2B5EF4-FFF2-40B4-BE49-F238E27FC236}">
                <a16:creationId xmlns:a16="http://schemas.microsoft.com/office/drawing/2014/main" id="{E8562761-715F-4163-83E5-9AB41497F0D6}"/>
              </a:ext>
            </a:extLst>
          </p:cNvPr>
          <p:cNvSpPr txBox="1">
            <a:spLocks/>
          </p:cNvSpPr>
          <p:nvPr/>
        </p:nvSpPr>
        <p:spPr>
          <a:xfrm>
            <a:off x="15233018" y="33196543"/>
            <a:ext cx="1357947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tabLst/>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Approaches</a:t>
            </a:r>
          </a:p>
        </p:txBody>
      </p:sp>
      <p:grpSp>
        <p:nvGrpSpPr>
          <p:cNvPr id="4139" name="Group 4138">
            <a:extLst>
              <a:ext uri="{FF2B5EF4-FFF2-40B4-BE49-F238E27FC236}">
                <a16:creationId xmlns:a16="http://schemas.microsoft.com/office/drawing/2014/main" id="{8B3548E2-57FF-4DFC-82ED-72F93A2AF1DA}"/>
              </a:ext>
            </a:extLst>
          </p:cNvPr>
          <p:cNvGrpSpPr/>
          <p:nvPr/>
        </p:nvGrpSpPr>
        <p:grpSpPr>
          <a:xfrm>
            <a:off x="15623616" y="35005615"/>
            <a:ext cx="12843765" cy="3939940"/>
            <a:chOff x="15014025" y="30360355"/>
            <a:chExt cx="11990207" cy="2253791"/>
          </a:xfrm>
        </p:grpSpPr>
        <p:sp>
          <p:nvSpPr>
            <p:cNvPr id="4126" name="Cylinder 4125">
              <a:extLst>
                <a:ext uri="{FF2B5EF4-FFF2-40B4-BE49-F238E27FC236}">
                  <a16:creationId xmlns:a16="http://schemas.microsoft.com/office/drawing/2014/main" id="{A9B28D11-ADA3-4413-9CAD-FD12D0C1F39D}"/>
                </a:ext>
              </a:extLst>
            </p:cNvPr>
            <p:cNvSpPr/>
            <p:nvPr/>
          </p:nvSpPr>
          <p:spPr>
            <a:xfrm>
              <a:off x="15014025" y="30362086"/>
              <a:ext cx="1498872" cy="578110"/>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Data</a:t>
              </a:r>
            </a:p>
          </p:txBody>
        </p:sp>
        <p:sp>
          <p:nvSpPr>
            <p:cNvPr id="4128" name="Cylinder 4127">
              <a:extLst>
                <a:ext uri="{FF2B5EF4-FFF2-40B4-BE49-F238E27FC236}">
                  <a16:creationId xmlns:a16="http://schemas.microsoft.com/office/drawing/2014/main" id="{484349C2-5656-4D07-8152-C62C2F8D673C}"/>
                </a:ext>
              </a:extLst>
            </p:cNvPr>
            <p:cNvSpPr/>
            <p:nvPr/>
          </p:nvSpPr>
          <p:spPr>
            <a:xfrm>
              <a:off x="17784749" y="30360355"/>
              <a:ext cx="1957137" cy="616190"/>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Features / Labels</a:t>
              </a:r>
            </a:p>
          </p:txBody>
        </p:sp>
        <p:sp>
          <p:nvSpPr>
            <p:cNvPr id="4129" name="Arrow: Right 4128">
              <a:extLst>
                <a:ext uri="{FF2B5EF4-FFF2-40B4-BE49-F238E27FC236}">
                  <a16:creationId xmlns:a16="http://schemas.microsoft.com/office/drawing/2014/main" id="{BD5D0ED4-01D9-439D-90AD-DCFB2005EB69}"/>
                </a:ext>
              </a:extLst>
            </p:cNvPr>
            <p:cNvSpPr/>
            <p:nvPr/>
          </p:nvSpPr>
          <p:spPr>
            <a:xfrm>
              <a:off x="16520311" y="30506371"/>
              <a:ext cx="1225400" cy="331417"/>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solidFill>
                <a:latin typeface="Arial" panose="020B0604020202020204" pitchFamily="34" charset="0"/>
                <a:cs typeface="Arial" panose="020B0604020202020204" pitchFamily="34" charset="0"/>
              </a:endParaRPr>
            </a:p>
          </p:txBody>
        </p:sp>
        <p:sp>
          <p:nvSpPr>
            <p:cNvPr id="4130" name="Cylinder 4129">
              <a:extLst>
                <a:ext uri="{FF2B5EF4-FFF2-40B4-BE49-F238E27FC236}">
                  <a16:creationId xmlns:a16="http://schemas.microsoft.com/office/drawing/2014/main" id="{3A91CCD5-7EBA-402E-B1EA-A6BB3421758E}"/>
                </a:ext>
              </a:extLst>
            </p:cNvPr>
            <p:cNvSpPr/>
            <p:nvPr/>
          </p:nvSpPr>
          <p:spPr>
            <a:xfrm>
              <a:off x="17961262" y="31796757"/>
              <a:ext cx="1498872" cy="729896"/>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Train Set</a:t>
              </a:r>
            </a:p>
          </p:txBody>
        </p:sp>
        <p:sp>
          <p:nvSpPr>
            <p:cNvPr id="4131" name="Cylinder 4130">
              <a:extLst>
                <a:ext uri="{FF2B5EF4-FFF2-40B4-BE49-F238E27FC236}">
                  <a16:creationId xmlns:a16="http://schemas.microsoft.com/office/drawing/2014/main" id="{F0199374-9735-4310-AE83-702D0FDE8A87}"/>
                </a:ext>
              </a:extLst>
            </p:cNvPr>
            <p:cNvSpPr/>
            <p:nvPr/>
          </p:nvSpPr>
          <p:spPr>
            <a:xfrm>
              <a:off x="20801014" y="30418818"/>
              <a:ext cx="1524276" cy="603084"/>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Test Set</a:t>
              </a:r>
            </a:p>
          </p:txBody>
        </p:sp>
        <p:sp>
          <p:nvSpPr>
            <p:cNvPr id="4132" name="Arrow: Right 4131">
              <a:extLst>
                <a:ext uri="{FF2B5EF4-FFF2-40B4-BE49-F238E27FC236}">
                  <a16:creationId xmlns:a16="http://schemas.microsoft.com/office/drawing/2014/main" id="{D4674693-13AC-42E8-80CD-D391ABA086AC}"/>
                </a:ext>
              </a:extLst>
            </p:cNvPr>
            <p:cNvSpPr/>
            <p:nvPr/>
          </p:nvSpPr>
          <p:spPr>
            <a:xfrm>
              <a:off x="19786140" y="30506370"/>
              <a:ext cx="1014874" cy="373831"/>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solidFill>
                <a:latin typeface="Arial" panose="020B0604020202020204" pitchFamily="34" charset="0"/>
                <a:cs typeface="Arial" panose="020B0604020202020204" pitchFamily="34" charset="0"/>
              </a:endParaRPr>
            </a:p>
          </p:txBody>
        </p:sp>
        <p:sp>
          <p:nvSpPr>
            <p:cNvPr id="4133" name="Arrow: Right 4132">
              <a:extLst>
                <a:ext uri="{FF2B5EF4-FFF2-40B4-BE49-F238E27FC236}">
                  <a16:creationId xmlns:a16="http://schemas.microsoft.com/office/drawing/2014/main" id="{D3986CF8-D100-4AE1-98A9-F74619278300}"/>
                </a:ext>
              </a:extLst>
            </p:cNvPr>
            <p:cNvSpPr/>
            <p:nvPr/>
          </p:nvSpPr>
          <p:spPr>
            <a:xfrm rot="5400000">
              <a:off x="18343005" y="31049050"/>
              <a:ext cx="801926" cy="692175"/>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solidFill>
                <a:latin typeface="Arial" panose="020B0604020202020204" pitchFamily="34" charset="0"/>
                <a:cs typeface="Arial" panose="020B0604020202020204" pitchFamily="34" charset="0"/>
              </a:endParaRPr>
            </a:p>
          </p:txBody>
        </p:sp>
        <p:sp>
          <p:nvSpPr>
            <p:cNvPr id="4134" name="Rectangle 4133">
              <a:extLst>
                <a:ext uri="{FF2B5EF4-FFF2-40B4-BE49-F238E27FC236}">
                  <a16:creationId xmlns:a16="http://schemas.microsoft.com/office/drawing/2014/main" id="{BCEF9132-238F-41AC-85EE-CF909BBB4435}"/>
                </a:ext>
              </a:extLst>
            </p:cNvPr>
            <p:cNvSpPr/>
            <p:nvPr/>
          </p:nvSpPr>
          <p:spPr>
            <a:xfrm>
              <a:off x="20827671" y="31832116"/>
              <a:ext cx="1953719" cy="7298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Trained Model</a:t>
              </a:r>
            </a:p>
          </p:txBody>
        </p:sp>
        <p:sp>
          <p:nvSpPr>
            <p:cNvPr id="4135" name="Rectangle 4134">
              <a:extLst>
                <a:ext uri="{FF2B5EF4-FFF2-40B4-BE49-F238E27FC236}">
                  <a16:creationId xmlns:a16="http://schemas.microsoft.com/office/drawing/2014/main" id="{7ECD4B19-46E9-4FBA-9DAE-9D7A80CDEE93}"/>
                </a:ext>
              </a:extLst>
            </p:cNvPr>
            <p:cNvSpPr/>
            <p:nvPr/>
          </p:nvSpPr>
          <p:spPr>
            <a:xfrm>
              <a:off x="23377066" y="30390455"/>
              <a:ext cx="1863287" cy="60308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Evaluate </a:t>
              </a:r>
            </a:p>
          </p:txBody>
        </p:sp>
        <p:sp>
          <p:nvSpPr>
            <p:cNvPr id="4137" name="Rectangle 4136">
              <a:extLst>
                <a:ext uri="{FF2B5EF4-FFF2-40B4-BE49-F238E27FC236}">
                  <a16:creationId xmlns:a16="http://schemas.microsoft.com/office/drawing/2014/main" id="{14EEC3FF-CE0A-4105-BC98-A80EBA883823}"/>
                </a:ext>
              </a:extLst>
            </p:cNvPr>
            <p:cNvSpPr/>
            <p:nvPr/>
          </p:nvSpPr>
          <p:spPr>
            <a:xfrm>
              <a:off x="24596330" y="31812220"/>
              <a:ext cx="2407902" cy="8019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Probabilities</a:t>
              </a:r>
            </a:p>
            <a:p>
              <a:pPr algn="ctr"/>
              <a:r>
                <a:rPr lang="en-US" sz="2200" b="1" dirty="0">
                  <a:solidFill>
                    <a:schemeClr val="tx1"/>
                  </a:solidFill>
                  <a:latin typeface="Arial" panose="020B0604020202020204" pitchFamily="34" charset="0"/>
                  <a:cs typeface="Arial" panose="020B0604020202020204" pitchFamily="34" charset="0"/>
                </a:rPr>
                <a:t>(Predictions)</a:t>
              </a:r>
            </a:p>
          </p:txBody>
        </p:sp>
        <p:sp>
          <p:nvSpPr>
            <p:cNvPr id="4138" name="Arrow: Bent 4137">
              <a:extLst>
                <a:ext uri="{FF2B5EF4-FFF2-40B4-BE49-F238E27FC236}">
                  <a16:creationId xmlns:a16="http://schemas.microsoft.com/office/drawing/2014/main" id="{72304492-35B5-4719-BA7B-7CBCDDF405D7}"/>
                </a:ext>
              </a:extLst>
            </p:cNvPr>
            <p:cNvSpPr/>
            <p:nvPr/>
          </p:nvSpPr>
          <p:spPr>
            <a:xfrm rot="5400000">
              <a:off x="25287908" y="30595822"/>
              <a:ext cx="1200147" cy="1200410"/>
            </a:xfrm>
            <a:prstGeom prst="ben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solidFill>
                <a:latin typeface="Arial" panose="020B0604020202020204" pitchFamily="34" charset="0"/>
                <a:cs typeface="Arial" panose="020B0604020202020204" pitchFamily="34" charset="0"/>
              </a:endParaRPr>
            </a:p>
          </p:txBody>
        </p:sp>
      </p:grpSp>
      <p:grpSp>
        <p:nvGrpSpPr>
          <p:cNvPr id="4153" name="Group 4152">
            <a:extLst>
              <a:ext uri="{FF2B5EF4-FFF2-40B4-BE49-F238E27FC236}">
                <a16:creationId xmlns:a16="http://schemas.microsoft.com/office/drawing/2014/main" id="{15A4ADA6-E6C1-4AF0-9C66-40E1440BD111}"/>
              </a:ext>
            </a:extLst>
          </p:cNvPr>
          <p:cNvGrpSpPr/>
          <p:nvPr/>
        </p:nvGrpSpPr>
        <p:grpSpPr>
          <a:xfrm>
            <a:off x="29418363" y="9029882"/>
            <a:ext cx="13548531" cy="6249441"/>
            <a:chOff x="14745885" y="35804770"/>
            <a:chExt cx="11349410" cy="6409306"/>
          </a:xfrm>
        </p:grpSpPr>
        <p:sp>
          <p:nvSpPr>
            <p:cNvPr id="4149" name="TextBox 4148">
              <a:extLst>
                <a:ext uri="{FF2B5EF4-FFF2-40B4-BE49-F238E27FC236}">
                  <a16:creationId xmlns:a16="http://schemas.microsoft.com/office/drawing/2014/main" id="{8C009FB6-0EC5-4DB3-B3CF-45888BAD88D1}"/>
                </a:ext>
              </a:extLst>
            </p:cNvPr>
            <p:cNvSpPr txBox="1"/>
            <p:nvPr/>
          </p:nvSpPr>
          <p:spPr>
            <a:xfrm>
              <a:off x="14745885" y="37313175"/>
              <a:ext cx="3438825" cy="104164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[‘accessories’, ‘clothing’]</a:t>
              </a:r>
            </a:p>
            <a:p>
              <a:r>
                <a:rPr lang="en-US" sz="2000" dirty="0">
                  <a:latin typeface="Arial" panose="020B0604020202020204" pitchFamily="34" charset="0"/>
                  <a:cs typeface="Arial" panose="020B0604020202020204" pitchFamily="34" charset="0"/>
                </a:rPr>
                <a:t>[‘accessories’, ‘clothing’, ‘fashion’]</a:t>
              </a:r>
            </a:p>
            <a:p>
              <a:r>
                <a:rPr lang="en-US" sz="2000" dirty="0">
                  <a:latin typeface="Arial" panose="020B0604020202020204" pitchFamily="34" charset="0"/>
                  <a:cs typeface="Arial" panose="020B0604020202020204" pitchFamily="34" charset="0"/>
                </a:rPr>
                <a:t>[‘accessories’, ‘clothing’, ‘salon’]</a:t>
              </a:r>
            </a:p>
          </p:txBody>
        </p:sp>
        <p:sp>
          <p:nvSpPr>
            <p:cNvPr id="118" name="TextBox 117">
              <a:extLst>
                <a:ext uri="{FF2B5EF4-FFF2-40B4-BE49-F238E27FC236}">
                  <a16:creationId xmlns:a16="http://schemas.microsoft.com/office/drawing/2014/main" id="{891160BF-6892-4B93-A17D-951079B2D773}"/>
                </a:ext>
              </a:extLst>
            </p:cNvPr>
            <p:cNvSpPr txBox="1"/>
            <p:nvPr/>
          </p:nvSpPr>
          <p:spPr>
            <a:xfrm>
              <a:off x="18005162" y="38073955"/>
              <a:ext cx="3751703" cy="321962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{‘accessories’}</a:t>
              </a:r>
            </a:p>
            <a:p>
              <a:r>
                <a:rPr lang="en-US" sz="2200" dirty="0">
                  <a:latin typeface="Arial" panose="020B0604020202020204" pitchFamily="34" charset="0"/>
                  <a:cs typeface="Arial" panose="020B0604020202020204" pitchFamily="34" charset="0"/>
                </a:rPr>
                <a:t>{‘clothing’}</a:t>
              </a:r>
            </a:p>
            <a:p>
              <a:r>
                <a:rPr lang="en-US" sz="2200" dirty="0">
                  <a:latin typeface="Arial" panose="020B0604020202020204" pitchFamily="34" charset="0"/>
                  <a:cs typeface="Arial" panose="020B0604020202020204" pitchFamily="34" charset="0"/>
                </a:rPr>
                <a:t>{‘fashion’}</a:t>
              </a:r>
            </a:p>
            <a:p>
              <a:r>
                <a:rPr lang="en-US" sz="2200" dirty="0">
                  <a:latin typeface="Arial" panose="020B0604020202020204" pitchFamily="34" charset="0"/>
                  <a:cs typeface="Arial" panose="020B0604020202020204" pitchFamily="34" charset="0"/>
                </a:rPr>
                <a:t>{‘salon’}</a:t>
              </a:r>
            </a:p>
            <a:p>
              <a:r>
                <a:rPr lang="en-US" sz="2200" dirty="0">
                  <a:latin typeface="Arial" panose="020B0604020202020204" pitchFamily="34" charset="0"/>
                  <a:cs typeface="Arial" panose="020B0604020202020204" pitchFamily="34" charset="0"/>
                </a:rPr>
                <a:t>{‘accessories’, ‘clothing’}</a:t>
              </a:r>
            </a:p>
            <a:p>
              <a:r>
                <a:rPr lang="en-US" sz="2200" dirty="0">
                  <a:latin typeface="Arial" panose="020B0604020202020204" pitchFamily="34" charset="0"/>
                  <a:cs typeface="Arial" panose="020B0604020202020204" pitchFamily="34" charset="0"/>
                </a:rPr>
                <a:t>{‘accessories’, ‘fashion’}</a:t>
              </a:r>
            </a:p>
            <a:p>
              <a:r>
                <a:rPr lang="en-US" sz="2200" dirty="0">
                  <a:latin typeface="Arial" panose="020B0604020202020204" pitchFamily="34" charset="0"/>
                  <a:cs typeface="Arial" panose="020B0604020202020204" pitchFamily="34" charset="0"/>
                </a:rPr>
                <a:t>{‘accessories’, ‘salon’}</a:t>
              </a:r>
            </a:p>
            <a:p>
              <a:r>
                <a:rPr lang="en-US" sz="2200" dirty="0">
                  <a:latin typeface="Arial" panose="020B0604020202020204" pitchFamily="34" charset="0"/>
                  <a:cs typeface="Arial" panose="020B0604020202020204" pitchFamily="34" charset="0"/>
                </a:rPr>
                <a:t>{‘accessories’, ‘clothing’, ‘fashion’}</a:t>
              </a:r>
            </a:p>
            <a:p>
              <a:r>
                <a:rPr lang="en-US" sz="2200" dirty="0">
                  <a:latin typeface="Arial" panose="020B0604020202020204" pitchFamily="34" charset="0"/>
                  <a:cs typeface="Arial" panose="020B0604020202020204" pitchFamily="34" charset="0"/>
                </a:rPr>
                <a:t>{‘accessories’, ‘clothing’, ‘salon’}</a:t>
              </a:r>
            </a:p>
          </p:txBody>
        </p:sp>
        <p:grpSp>
          <p:nvGrpSpPr>
            <p:cNvPr id="4152" name="Group 4151">
              <a:extLst>
                <a:ext uri="{FF2B5EF4-FFF2-40B4-BE49-F238E27FC236}">
                  <a16:creationId xmlns:a16="http://schemas.microsoft.com/office/drawing/2014/main" id="{A79A4C32-B07F-4BC5-91F2-BAC60BAEB0B1}"/>
                </a:ext>
              </a:extLst>
            </p:cNvPr>
            <p:cNvGrpSpPr/>
            <p:nvPr/>
          </p:nvGrpSpPr>
          <p:grpSpPr>
            <a:xfrm>
              <a:off x="15039027" y="35804770"/>
              <a:ext cx="11056268" cy="6409306"/>
              <a:chOff x="15037183" y="35504308"/>
              <a:chExt cx="11056268" cy="6409306"/>
            </a:xfrm>
          </p:grpSpPr>
          <p:grpSp>
            <p:nvGrpSpPr>
              <p:cNvPr id="4148" name="Group 4147">
                <a:extLst>
                  <a:ext uri="{FF2B5EF4-FFF2-40B4-BE49-F238E27FC236}">
                    <a16:creationId xmlns:a16="http://schemas.microsoft.com/office/drawing/2014/main" id="{08DDCE23-A009-4867-BD1D-3209260A36C1}"/>
                  </a:ext>
                </a:extLst>
              </p:cNvPr>
              <p:cNvGrpSpPr/>
              <p:nvPr/>
            </p:nvGrpSpPr>
            <p:grpSpPr>
              <a:xfrm>
                <a:off x="15037183" y="35504308"/>
                <a:ext cx="10155832" cy="4113052"/>
                <a:chOff x="15189731" y="35402134"/>
                <a:chExt cx="10155832" cy="4113052"/>
              </a:xfrm>
            </p:grpSpPr>
            <p:sp>
              <p:nvSpPr>
                <p:cNvPr id="4140" name="Cylinder 4139">
                  <a:extLst>
                    <a:ext uri="{FF2B5EF4-FFF2-40B4-BE49-F238E27FC236}">
                      <a16:creationId xmlns:a16="http://schemas.microsoft.com/office/drawing/2014/main" id="{1035C5D2-7D3A-402C-A289-9BD8CD60E512}"/>
                    </a:ext>
                  </a:extLst>
                </p:cNvPr>
                <p:cNvSpPr/>
                <p:nvPr/>
              </p:nvSpPr>
              <p:spPr>
                <a:xfrm>
                  <a:off x="15189731" y="35402134"/>
                  <a:ext cx="1430800" cy="1473860"/>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Categories List</a:t>
                  </a:r>
                </a:p>
              </p:txBody>
            </p:sp>
            <p:sp>
              <p:nvSpPr>
                <p:cNvPr id="4141" name="Arrow: Right 4140">
                  <a:extLst>
                    <a:ext uri="{FF2B5EF4-FFF2-40B4-BE49-F238E27FC236}">
                      <a16:creationId xmlns:a16="http://schemas.microsoft.com/office/drawing/2014/main" id="{37F83169-1D48-4D55-9282-FC54E79EABE8}"/>
                    </a:ext>
                  </a:extLst>
                </p:cNvPr>
                <p:cNvSpPr/>
                <p:nvPr/>
              </p:nvSpPr>
              <p:spPr>
                <a:xfrm>
                  <a:off x="16638046" y="35842499"/>
                  <a:ext cx="1253331" cy="520836"/>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sp>
              <p:nvSpPr>
                <p:cNvPr id="4142" name="Rectangle 4141">
                  <a:extLst>
                    <a:ext uri="{FF2B5EF4-FFF2-40B4-BE49-F238E27FC236}">
                      <a16:creationId xmlns:a16="http://schemas.microsoft.com/office/drawing/2014/main" id="{221D0B49-FA1A-465C-BCC6-9EA1DF2A95D4}"/>
                    </a:ext>
                  </a:extLst>
                </p:cNvPr>
                <p:cNvSpPr/>
                <p:nvPr/>
              </p:nvSpPr>
              <p:spPr>
                <a:xfrm>
                  <a:off x="17889099" y="35441754"/>
                  <a:ext cx="2383721" cy="14738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Generate Item sets of size 5 or less</a:t>
                  </a:r>
                </a:p>
              </p:txBody>
            </p:sp>
            <p:sp>
              <p:nvSpPr>
                <p:cNvPr id="4143" name="Arrow: Right 4142">
                  <a:extLst>
                    <a:ext uri="{FF2B5EF4-FFF2-40B4-BE49-F238E27FC236}">
                      <a16:creationId xmlns:a16="http://schemas.microsoft.com/office/drawing/2014/main" id="{F17C93F8-7E22-4DDC-8781-93DBDFF8C443}"/>
                    </a:ext>
                  </a:extLst>
                </p:cNvPr>
                <p:cNvSpPr/>
                <p:nvPr/>
              </p:nvSpPr>
              <p:spPr>
                <a:xfrm>
                  <a:off x="20328517" y="35863310"/>
                  <a:ext cx="1667293" cy="520836"/>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sp>
              <p:nvSpPr>
                <p:cNvPr id="4144" name="Rectangle 4143">
                  <a:extLst>
                    <a:ext uri="{FF2B5EF4-FFF2-40B4-BE49-F238E27FC236}">
                      <a16:creationId xmlns:a16="http://schemas.microsoft.com/office/drawing/2014/main" id="{83E925DC-20D4-4F31-A511-9ADE6E28F7A0}"/>
                    </a:ext>
                  </a:extLst>
                </p:cNvPr>
                <p:cNvSpPr/>
                <p:nvPr/>
              </p:nvSpPr>
              <p:spPr>
                <a:xfrm>
                  <a:off x="22051507" y="35438435"/>
                  <a:ext cx="3294055" cy="14738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Check Support:</a:t>
                  </a:r>
                </a:p>
                <a:p>
                  <a:pPr algn="ctr"/>
                  <a:r>
                    <a:rPr lang="en-US" sz="2200" b="1" dirty="0">
                      <a:solidFill>
                        <a:schemeClr val="tx1"/>
                      </a:solidFill>
                      <a:latin typeface="Arial" panose="020B0604020202020204" pitchFamily="34" charset="0"/>
                      <a:cs typeface="Arial" panose="020B0604020202020204" pitchFamily="34" charset="0"/>
                    </a:rPr>
                    <a:t>Probability of itemset occurrence &gt; 80%</a:t>
                  </a:r>
                </a:p>
              </p:txBody>
            </p:sp>
            <p:sp>
              <p:nvSpPr>
                <p:cNvPr id="4145" name="Arrow: Down 4144">
                  <a:extLst>
                    <a:ext uri="{FF2B5EF4-FFF2-40B4-BE49-F238E27FC236}">
                      <a16:creationId xmlns:a16="http://schemas.microsoft.com/office/drawing/2014/main" id="{F55934D1-767B-4334-B948-E245307AE6B4}"/>
                    </a:ext>
                  </a:extLst>
                </p:cNvPr>
                <p:cNvSpPr/>
                <p:nvPr/>
              </p:nvSpPr>
              <p:spPr>
                <a:xfrm>
                  <a:off x="23680745" y="36956387"/>
                  <a:ext cx="458782" cy="863640"/>
                </a:xfrm>
                <a:prstGeom prst="down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sp>
              <p:nvSpPr>
                <p:cNvPr id="4146" name="Rectangle 4145">
                  <a:extLst>
                    <a:ext uri="{FF2B5EF4-FFF2-40B4-BE49-F238E27FC236}">
                      <a16:creationId xmlns:a16="http://schemas.microsoft.com/office/drawing/2014/main" id="{DA8AC014-3569-404D-9FB5-95EBD3B3C512}"/>
                    </a:ext>
                  </a:extLst>
                </p:cNvPr>
                <p:cNvSpPr/>
                <p:nvPr/>
              </p:nvSpPr>
              <p:spPr>
                <a:xfrm>
                  <a:off x="22051508" y="37844116"/>
                  <a:ext cx="3294055" cy="167107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Output Frequent Items of size 5 or less</a:t>
                  </a:r>
                </a:p>
              </p:txBody>
            </p:sp>
            <p:sp>
              <p:nvSpPr>
                <p:cNvPr id="4147" name="Arrow: Bent 4146">
                  <a:extLst>
                    <a:ext uri="{FF2B5EF4-FFF2-40B4-BE49-F238E27FC236}">
                      <a16:creationId xmlns:a16="http://schemas.microsoft.com/office/drawing/2014/main" id="{0E78DB27-4868-4A12-BD30-58F51E912DA6}"/>
                    </a:ext>
                  </a:extLst>
                </p:cNvPr>
                <p:cNvSpPr/>
                <p:nvPr/>
              </p:nvSpPr>
              <p:spPr>
                <a:xfrm rot="16200000">
                  <a:off x="20181351" y="36562150"/>
                  <a:ext cx="1432378" cy="2303811"/>
                </a:xfrm>
                <a:prstGeom prst="ben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grpSp>
          <p:sp>
            <p:nvSpPr>
              <p:cNvPr id="120" name="TextBox 119">
                <a:extLst>
                  <a:ext uri="{FF2B5EF4-FFF2-40B4-BE49-F238E27FC236}">
                    <a16:creationId xmlns:a16="http://schemas.microsoft.com/office/drawing/2014/main" id="{2850E104-B514-4437-B119-C642299CB725}"/>
                  </a:ext>
                </a:extLst>
              </p:cNvPr>
              <p:cNvSpPr txBox="1"/>
              <p:nvPr/>
            </p:nvSpPr>
            <p:spPr>
              <a:xfrm>
                <a:off x="22341747" y="39735631"/>
                <a:ext cx="3751704" cy="2177983"/>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{‘accessories’}</a:t>
                </a:r>
              </a:p>
              <a:p>
                <a:r>
                  <a:rPr lang="en-US" sz="2200" dirty="0">
                    <a:latin typeface="Arial" panose="020B0604020202020204" pitchFamily="34" charset="0"/>
                    <a:cs typeface="Arial" panose="020B0604020202020204" pitchFamily="34" charset="0"/>
                  </a:rPr>
                  <a:t>{‘clothing’}</a:t>
                </a:r>
              </a:p>
              <a:p>
                <a:r>
                  <a:rPr lang="en-US" sz="2200" dirty="0">
                    <a:latin typeface="Arial" panose="020B0604020202020204" pitchFamily="34" charset="0"/>
                    <a:cs typeface="Arial" panose="020B0604020202020204" pitchFamily="34" charset="0"/>
                  </a:rPr>
                  <a:t>{‘fashion’}</a:t>
                </a:r>
              </a:p>
              <a:p>
                <a:r>
                  <a:rPr lang="en-US" sz="2200" dirty="0">
                    <a:latin typeface="Arial" panose="020B0604020202020204" pitchFamily="34" charset="0"/>
                    <a:cs typeface="Arial" panose="020B0604020202020204" pitchFamily="34" charset="0"/>
                  </a:rPr>
                  <a:t>{‘accessories’, ‘clothing’}</a:t>
                </a:r>
              </a:p>
              <a:p>
                <a:r>
                  <a:rPr lang="en-US" sz="2200" dirty="0">
                    <a:latin typeface="Arial" panose="020B0604020202020204" pitchFamily="34" charset="0"/>
                    <a:cs typeface="Arial" panose="020B0604020202020204" pitchFamily="34" charset="0"/>
                  </a:rPr>
                  <a:t>{‘accessories’, ‘fashion’}</a:t>
                </a:r>
              </a:p>
              <a:p>
                <a:r>
                  <a:rPr lang="en-US" sz="2200" dirty="0">
                    <a:latin typeface="Arial" panose="020B0604020202020204" pitchFamily="34" charset="0"/>
                    <a:cs typeface="Arial" panose="020B0604020202020204" pitchFamily="34" charset="0"/>
                  </a:rPr>
                  <a:t>{‘accessories’, ‘clothing’, ‘fashion’}</a:t>
                </a:r>
              </a:p>
            </p:txBody>
          </p:sp>
        </p:grpSp>
      </p:grpSp>
      <p:sp>
        <p:nvSpPr>
          <p:cNvPr id="55" name="Cylinder 54">
            <a:extLst>
              <a:ext uri="{FF2B5EF4-FFF2-40B4-BE49-F238E27FC236}">
                <a16:creationId xmlns:a16="http://schemas.microsoft.com/office/drawing/2014/main" id="{EA7922EC-35F2-4A07-808E-7F1248467A4C}"/>
              </a:ext>
            </a:extLst>
          </p:cNvPr>
          <p:cNvSpPr/>
          <p:nvPr/>
        </p:nvSpPr>
        <p:spPr>
          <a:xfrm>
            <a:off x="15852361" y="8546606"/>
            <a:ext cx="2489955" cy="1506101"/>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Data</a:t>
            </a:r>
          </a:p>
          <a:p>
            <a:pPr algn="ctr"/>
            <a:r>
              <a:rPr lang="en-US" sz="2400" b="1" dirty="0">
                <a:solidFill>
                  <a:schemeClr val="tx1"/>
                </a:solidFill>
                <a:latin typeface="Arial" panose="020B0604020202020204" pitchFamily="34" charset="0"/>
                <a:cs typeface="Arial" panose="020B0604020202020204" pitchFamily="34" charset="0"/>
              </a:rPr>
              <a:t>(user-reviews)</a:t>
            </a:r>
          </a:p>
        </p:txBody>
      </p:sp>
      <p:sp>
        <p:nvSpPr>
          <p:cNvPr id="56" name="Arrow: Down 55">
            <a:extLst>
              <a:ext uri="{FF2B5EF4-FFF2-40B4-BE49-F238E27FC236}">
                <a16:creationId xmlns:a16="http://schemas.microsoft.com/office/drawing/2014/main" id="{F1F5A274-0DC5-4CFE-8F18-1359C1F59A87}"/>
              </a:ext>
            </a:extLst>
          </p:cNvPr>
          <p:cNvSpPr/>
          <p:nvPr/>
        </p:nvSpPr>
        <p:spPr>
          <a:xfrm rot="16200000">
            <a:off x="18869497" y="8331494"/>
            <a:ext cx="563676" cy="1534403"/>
          </a:xfrm>
          <a:prstGeom prst="down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3D49F774-4B1F-4DA8-832F-7EC102AEEB0D}"/>
              </a:ext>
            </a:extLst>
          </p:cNvPr>
          <p:cNvSpPr/>
          <p:nvPr/>
        </p:nvSpPr>
        <p:spPr>
          <a:xfrm>
            <a:off x="19960354" y="8388329"/>
            <a:ext cx="5820646" cy="163682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Clean Data</a:t>
            </a:r>
          </a:p>
          <a:p>
            <a:pPr algn="ctr"/>
            <a:r>
              <a:rPr lang="en-US" sz="2400" dirty="0">
                <a:solidFill>
                  <a:schemeClr val="tx1"/>
                </a:solidFill>
                <a:latin typeface="Arial" panose="020B0604020202020204" pitchFamily="34" charset="0"/>
                <a:cs typeface="Arial" panose="020B0604020202020204" pitchFamily="34" charset="0"/>
              </a:rPr>
              <a:t>(lowercase text, then remove stop words and punctuation)</a:t>
            </a:r>
          </a:p>
        </p:txBody>
      </p:sp>
      <p:sp>
        <p:nvSpPr>
          <p:cNvPr id="61" name="Rectangle 60">
            <a:extLst>
              <a:ext uri="{FF2B5EF4-FFF2-40B4-BE49-F238E27FC236}">
                <a16:creationId xmlns:a16="http://schemas.microsoft.com/office/drawing/2014/main" id="{AFE5B2AC-3727-4C51-BCF0-6B104521AEA4}"/>
              </a:ext>
            </a:extLst>
          </p:cNvPr>
          <p:cNvSpPr/>
          <p:nvPr/>
        </p:nvSpPr>
        <p:spPr>
          <a:xfrm>
            <a:off x="19960353" y="10986215"/>
            <a:ext cx="4658762" cy="93540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Feature Constructor</a:t>
            </a:r>
          </a:p>
        </p:txBody>
      </p:sp>
      <p:sp>
        <p:nvSpPr>
          <p:cNvPr id="62" name="Arrow: Bent 61">
            <a:extLst>
              <a:ext uri="{FF2B5EF4-FFF2-40B4-BE49-F238E27FC236}">
                <a16:creationId xmlns:a16="http://schemas.microsoft.com/office/drawing/2014/main" id="{1E5964E1-9485-44A4-8B63-446E6C47355C}"/>
              </a:ext>
            </a:extLst>
          </p:cNvPr>
          <p:cNvSpPr/>
          <p:nvPr/>
        </p:nvSpPr>
        <p:spPr>
          <a:xfrm rot="5400000">
            <a:off x="24908814" y="11154388"/>
            <a:ext cx="1636820" cy="2168519"/>
          </a:xfrm>
          <a:prstGeom prst="ben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sp>
        <p:nvSpPr>
          <p:cNvPr id="63" name="Arrow: Bent 62">
            <a:extLst>
              <a:ext uri="{FF2B5EF4-FFF2-40B4-BE49-F238E27FC236}">
                <a16:creationId xmlns:a16="http://schemas.microsoft.com/office/drawing/2014/main" id="{34D5D695-B603-40EE-8FB6-A235AD5C7BB0}"/>
              </a:ext>
            </a:extLst>
          </p:cNvPr>
          <p:cNvSpPr/>
          <p:nvPr/>
        </p:nvSpPr>
        <p:spPr>
          <a:xfrm rot="16200000" flipH="1">
            <a:off x="18034289" y="11136000"/>
            <a:ext cx="1656870" cy="2129990"/>
          </a:xfrm>
          <a:prstGeom prst="ben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sp>
        <p:nvSpPr>
          <p:cNvPr id="4103" name="Rectangle 4102">
            <a:extLst>
              <a:ext uri="{FF2B5EF4-FFF2-40B4-BE49-F238E27FC236}">
                <a16:creationId xmlns:a16="http://schemas.microsoft.com/office/drawing/2014/main" id="{3D929A0E-2A16-4AC5-AB6A-646E4240DF73}"/>
              </a:ext>
            </a:extLst>
          </p:cNvPr>
          <p:cNvSpPr/>
          <p:nvPr/>
        </p:nvSpPr>
        <p:spPr>
          <a:xfrm>
            <a:off x="15813334" y="13029428"/>
            <a:ext cx="4290755" cy="132429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Create Index</a:t>
            </a:r>
          </a:p>
          <a:p>
            <a:pPr algn="ctr"/>
            <a:r>
              <a:rPr lang="en-US" sz="2200" b="1" dirty="0">
                <a:solidFill>
                  <a:schemeClr val="tx1"/>
                </a:solidFill>
                <a:latin typeface="Arial" panose="020B0604020202020204" pitchFamily="34" charset="0"/>
                <a:cs typeface="Arial" panose="020B0604020202020204" pitchFamily="34" charset="0"/>
              </a:rPr>
              <a:t>(Vocabulary)</a:t>
            </a:r>
          </a:p>
        </p:txBody>
      </p:sp>
      <p:sp>
        <p:nvSpPr>
          <p:cNvPr id="4104" name="Rectangle 4103">
            <a:extLst>
              <a:ext uri="{FF2B5EF4-FFF2-40B4-BE49-F238E27FC236}">
                <a16:creationId xmlns:a16="http://schemas.microsoft.com/office/drawing/2014/main" id="{8D24C84F-FC27-452A-AD82-B17B55EB1FA3}"/>
              </a:ext>
            </a:extLst>
          </p:cNvPr>
          <p:cNvSpPr/>
          <p:nvPr/>
        </p:nvSpPr>
        <p:spPr>
          <a:xfrm>
            <a:off x="24678207" y="13084961"/>
            <a:ext cx="3868779" cy="132429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Create Features</a:t>
            </a:r>
          </a:p>
        </p:txBody>
      </p:sp>
      <p:sp>
        <p:nvSpPr>
          <p:cNvPr id="4150" name="Arrow: Right 4149">
            <a:extLst>
              <a:ext uri="{FF2B5EF4-FFF2-40B4-BE49-F238E27FC236}">
                <a16:creationId xmlns:a16="http://schemas.microsoft.com/office/drawing/2014/main" id="{E5A1A624-B623-4D9E-8341-885233A17478}"/>
              </a:ext>
            </a:extLst>
          </p:cNvPr>
          <p:cNvSpPr/>
          <p:nvPr/>
        </p:nvSpPr>
        <p:spPr>
          <a:xfrm>
            <a:off x="20145906" y="13488458"/>
            <a:ext cx="4532304" cy="672105"/>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54" name="TextBox 4153">
                <a:extLst>
                  <a:ext uri="{FF2B5EF4-FFF2-40B4-BE49-F238E27FC236}">
                    <a16:creationId xmlns:a16="http://schemas.microsoft.com/office/drawing/2014/main" id="{090F1FF3-C2D5-4EBD-8E25-15771E5F33C8}"/>
                  </a:ext>
                </a:extLst>
              </p:cNvPr>
              <p:cNvSpPr txBox="1"/>
              <p:nvPr/>
            </p:nvSpPr>
            <p:spPr>
              <a:xfrm>
                <a:off x="15452887" y="25734346"/>
                <a:ext cx="13511433" cy="714150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Method 1:</a:t>
                </a:r>
                <a:r>
                  <a:rPr lang="en-US" sz="2800" dirty="0">
                    <a:latin typeface="Arial" panose="020B0604020202020204" pitchFamily="34" charset="0"/>
                    <a:cs typeface="Arial" panose="020B0604020202020204" pitchFamily="34" charset="0"/>
                  </a:rPr>
                  <a:t> CountVectorizer checks if a word is present in the given input, say a review, the value for that word is equal to the number of times the word appears in the review. Else, the value is 0.</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Method 2: </a:t>
                </a:r>
                <a:r>
                  <a:rPr lang="en-US" sz="2800" dirty="0">
                    <a:latin typeface="Arial" panose="020B0604020202020204" pitchFamily="34" charset="0"/>
                    <a:cs typeface="Arial" panose="020B0604020202020204" pitchFamily="34" charset="0"/>
                  </a:rPr>
                  <a:t>TfidfVectorizer assigns the word’s TFIDF value. TF stands for Term Frequency and IDF stands for Inverse Document Frequency. Therefore, the TFIDF score for term </a:t>
                </a:r>
                <a:r>
                  <a:rPr lang="en-US" sz="2800" i="1" dirty="0">
                    <a:latin typeface="Arial" panose="020B0604020202020204" pitchFamily="34" charset="0"/>
                    <a:cs typeface="Arial" panose="020B0604020202020204" pitchFamily="34" charset="0"/>
                  </a:rPr>
                  <a:t>t</a:t>
                </a:r>
                <a:r>
                  <a:rPr lang="en-US" sz="2800" dirty="0">
                    <a:latin typeface="Arial" panose="020B0604020202020204" pitchFamily="34" charset="0"/>
                    <a:cs typeface="Arial" panose="020B0604020202020204" pitchFamily="34" charset="0"/>
                  </a:rPr>
                  <a:t> in document </a:t>
                </a:r>
                <a:r>
                  <a:rPr lang="en-US" sz="2800" i="1" dirty="0">
                    <a:latin typeface="Arial" panose="020B0604020202020204" pitchFamily="34" charset="0"/>
                    <a:cs typeface="Arial" panose="020B0604020202020204" pitchFamily="34" charset="0"/>
                  </a:rPr>
                  <a:t>d</a:t>
                </a:r>
                <a:r>
                  <a:rPr lang="en-US" sz="2800" dirty="0">
                    <a:latin typeface="Arial" panose="020B0604020202020204" pitchFamily="34" charset="0"/>
                    <a:cs typeface="Arial" panose="020B0604020202020204" pitchFamily="34" charset="0"/>
                  </a:rPr>
                  <a:t> = TF(</a:t>
                </a:r>
                <a:r>
                  <a:rPr lang="en-US" sz="2800" i="1" dirty="0" err="1">
                    <a:latin typeface="Arial" panose="020B0604020202020204" pitchFamily="34" charset="0"/>
                    <a:cs typeface="Arial" panose="020B0604020202020204" pitchFamily="34" charset="0"/>
                  </a:rPr>
                  <a:t>t,d</a:t>
                </a:r>
                <a:r>
                  <a:rPr lang="en-US" sz="2800" dirty="0">
                    <a:latin typeface="Arial" panose="020B0604020202020204" pitchFamily="34" charset="0"/>
                    <a:cs typeface="Arial" panose="020B0604020202020204" pitchFamily="34" charset="0"/>
                  </a:rPr>
                  <a:t>)*IDF(</a:t>
                </a:r>
                <a:r>
                  <a:rPr lang="en-US" sz="2800" i="1" dirty="0">
                    <a:latin typeface="Arial" panose="020B0604020202020204" pitchFamily="34" charset="0"/>
                    <a:cs typeface="Arial" panose="020B0604020202020204" pitchFamily="34" charset="0"/>
                  </a:rPr>
                  <a:t>t</a:t>
                </a:r>
                <a:r>
                  <a:rPr lang="en-US" sz="2800" dirty="0">
                    <a:latin typeface="Arial" panose="020B0604020202020204" pitchFamily="34" charset="0"/>
                    <a:cs typeface="Arial" panose="020B0604020202020204" pitchFamily="34" charset="0"/>
                  </a:rPr>
                  <a:t>) , where </a:t>
                </a:r>
              </a:p>
              <a:p>
                <a:endParaRPr lang="en-US" sz="2800" dirty="0">
                  <a:latin typeface="Arial" panose="020B0604020202020204" pitchFamily="34" charset="0"/>
                  <a:cs typeface="Arial" panose="020B0604020202020204" pitchFamily="34" charset="0"/>
                </a:endParaRPr>
              </a:p>
              <a:p>
                <a:pPr lvl="2"/>
                <a:r>
                  <a:rPr lang="en-US" sz="2800" dirty="0">
                    <a:latin typeface="Arial" panose="020B0604020202020204" pitchFamily="34" charset="0"/>
                    <a:cs typeface="Arial" panose="020B0604020202020204" pitchFamily="34" charset="0"/>
                  </a:rPr>
                  <a:t>TF(</a:t>
                </a:r>
                <a:r>
                  <a:rPr lang="en-US" sz="2800" i="1" dirty="0" err="1">
                    <a:latin typeface="Arial" panose="020B0604020202020204" pitchFamily="34" charset="0"/>
                    <a:cs typeface="Arial" panose="020B0604020202020204" pitchFamily="34" charset="0"/>
                  </a:rPr>
                  <a:t>t,d</a:t>
                </a:r>
                <a:r>
                  <a:rPr lang="en-US" sz="2800" dirty="0">
                    <a:latin typeface="Arial" panose="020B0604020202020204" pitchFamily="34" charset="0"/>
                    <a:cs typeface="Arial" panose="020B0604020202020204" pitchFamily="34" charset="0"/>
                  </a:rPr>
                  <a:t>) = </a:t>
                </a:r>
                <a14:m>
                  <m:oMath xmlns:m="http://schemas.openxmlformats.org/officeDocument/2006/math">
                    <m:f>
                      <m:fPr>
                        <m:ctrlPr>
                          <a:rPr lang="en-US" sz="2800" i="1" smtClean="0">
                            <a:latin typeface="Cambria Math" panose="02040503050406030204" pitchFamily="18" charset="0"/>
                            <a:cs typeface="Arial" panose="020B0604020202020204" pitchFamily="34" charset="0"/>
                          </a:rPr>
                        </m:ctrlPr>
                      </m:fPr>
                      <m:num>
                        <m:r>
                          <m:rPr>
                            <m:nor/>
                          </m:rPr>
                          <a:rPr lang="en-US" sz="2800" b="0" i="0" smtClean="0">
                            <a:latin typeface="Arial" panose="020B0604020202020204" pitchFamily="34" charset="0"/>
                            <a:cs typeface="Arial" panose="020B0604020202020204" pitchFamily="34" charset="0"/>
                          </a:rPr>
                          <m:t>Frequency</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of</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term</m:t>
                        </m:r>
                        <m:r>
                          <m:rPr>
                            <m:nor/>
                          </m:rPr>
                          <a:rPr lang="en-US" sz="2800" b="0" i="0" smtClean="0">
                            <a:latin typeface="Arial" panose="020B0604020202020204" pitchFamily="34" charset="0"/>
                            <a:cs typeface="Arial" panose="020B0604020202020204" pitchFamily="34" charset="0"/>
                          </a:rPr>
                          <m:t> </m:t>
                        </m:r>
                        <m:r>
                          <m:rPr>
                            <m:nor/>
                          </m:rPr>
                          <a:rPr lang="en-US" sz="2800" b="0" i="1" smtClean="0">
                            <a:latin typeface="Arial" panose="020B0604020202020204" pitchFamily="34" charset="0"/>
                            <a:cs typeface="Arial" panose="020B0604020202020204" pitchFamily="34" charset="0"/>
                          </a:rPr>
                          <m:t>t</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in</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document</m:t>
                        </m:r>
                        <m:r>
                          <m:rPr>
                            <m:nor/>
                          </m:rPr>
                          <a:rPr lang="en-US" sz="2800" b="0" i="0" smtClean="0">
                            <a:latin typeface="Arial" panose="020B0604020202020204" pitchFamily="34" charset="0"/>
                            <a:cs typeface="Arial" panose="020B0604020202020204" pitchFamily="34" charset="0"/>
                          </a:rPr>
                          <m:t> </m:t>
                        </m:r>
                        <m:r>
                          <m:rPr>
                            <m:nor/>
                          </m:rPr>
                          <a:rPr lang="en-US" sz="2800" b="0" i="1" smtClean="0">
                            <a:latin typeface="Arial" panose="020B0604020202020204" pitchFamily="34" charset="0"/>
                            <a:cs typeface="Arial" panose="020B0604020202020204" pitchFamily="34" charset="0"/>
                          </a:rPr>
                          <m:t>d</m:t>
                        </m:r>
                      </m:num>
                      <m:den>
                        <m:r>
                          <m:rPr>
                            <m:nor/>
                          </m:rPr>
                          <a:rPr lang="en-US" sz="2800" b="0" i="0" smtClean="0">
                            <a:latin typeface="Arial" panose="020B0604020202020204" pitchFamily="34" charset="0"/>
                            <a:cs typeface="Arial" panose="020B0604020202020204" pitchFamily="34" charset="0"/>
                          </a:rPr>
                          <m:t>Total</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number</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of</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words</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in</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document</m:t>
                        </m:r>
                        <m:r>
                          <m:rPr>
                            <m:nor/>
                          </m:rPr>
                          <a:rPr lang="en-US" sz="2800" b="0" i="0" smtClean="0">
                            <a:latin typeface="Arial" panose="020B0604020202020204" pitchFamily="34" charset="0"/>
                            <a:cs typeface="Arial" panose="020B0604020202020204" pitchFamily="34" charset="0"/>
                          </a:rPr>
                          <m:t> </m:t>
                        </m:r>
                        <m:r>
                          <m:rPr>
                            <m:nor/>
                          </m:rPr>
                          <a:rPr lang="en-US" sz="2800" b="0" i="1" smtClean="0">
                            <a:latin typeface="Arial" panose="020B0604020202020204" pitchFamily="34" charset="0"/>
                            <a:cs typeface="Arial" panose="020B0604020202020204" pitchFamily="34" charset="0"/>
                          </a:rPr>
                          <m:t>d</m:t>
                        </m:r>
                      </m:den>
                    </m:f>
                  </m:oMath>
                </a14:m>
                <a:endParaRPr lang="en-US" sz="2800" dirty="0">
                  <a:latin typeface="Arial" panose="020B0604020202020204" pitchFamily="34" charset="0"/>
                  <a:cs typeface="Arial" panose="020B0604020202020204" pitchFamily="34" charset="0"/>
                </a:endParaRPr>
              </a:p>
              <a:p>
                <a:pPr lvl="2"/>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IDF(</a:t>
                </a:r>
                <a:r>
                  <a:rPr lang="en-US" sz="2800" i="1" dirty="0">
                    <a:latin typeface="Arial" panose="020B0604020202020204" pitchFamily="34" charset="0"/>
                    <a:cs typeface="Arial" panose="020B0604020202020204" pitchFamily="34" charset="0"/>
                  </a:rPr>
                  <a:t>t</a:t>
                </a:r>
                <a:r>
                  <a:rPr lang="en-US" sz="2800" dirty="0">
                    <a:latin typeface="Arial" panose="020B0604020202020204" pitchFamily="34" charset="0"/>
                    <a:cs typeface="Arial" panose="020B0604020202020204" pitchFamily="34" charset="0"/>
                  </a:rPr>
                  <a:t>) =</a:t>
                </a:r>
                <a14:m>
                  <m:oMath xmlns:m="http://schemas.openxmlformats.org/officeDocument/2006/math">
                    <m:func>
                      <m:funcPr>
                        <m:ctrlPr>
                          <a:rPr lang="en-US" sz="2800" i="1" smtClean="0">
                            <a:latin typeface="Cambria Math" panose="02040503050406030204" pitchFamily="18" charset="0"/>
                            <a:cs typeface="Arial" panose="020B0604020202020204" pitchFamily="34" charset="0"/>
                          </a:rPr>
                        </m:ctrlPr>
                      </m:funcPr>
                      <m:fName>
                        <m:r>
                          <m:rPr>
                            <m:nor/>
                          </m:rPr>
                          <a:rPr lang="en-US" sz="2800" i="0" smtClean="0">
                            <a:latin typeface="Arial" panose="020B0604020202020204" pitchFamily="34" charset="0"/>
                            <a:cs typeface="Arial" panose="020B0604020202020204" pitchFamily="34" charset="0"/>
                          </a:rPr>
                          <m:t>log</m:t>
                        </m:r>
                      </m:fName>
                      <m:e>
                        <m:f>
                          <m:fPr>
                            <m:ctrlPr>
                              <a:rPr lang="en-US" sz="2800" i="1" smtClean="0">
                                <a:latin typeface="Cambria Math" panose="02040503050406030204" pitchFamily="18" charset="0"/>
                                <a:cs typeface="Arial" panose="020B0604020202020204" pitchFamily="34" charset="0"/>
                              </a:rPr>
                            </m:ctrlPr>
                          </m:fPr>
                          <m:num>
                            <m:r>
                              <m:rPr>
                                <m:nor/>
                              </m:rPr>
                              <a:rPr lang="en-US" sz="2800" b="0" i="0" smtClean="0">
                                <a:latin typeface="Arial" panose="020B0604020202020204" pitchFamily="34" charset="0"/>
                                <a:cs typeface="Arial" panose="020B0604020202020204" pitchFamily="34" charset="0"/>
                              </a:rPr>
                              <m:t>Total</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number</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of</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documents</m:t>
                            </m:r>
                          </m:num>
                          <m:den>
                            <m:r>
                              <m:rPr>
                                <m:nor/>
                              </m:rPr>
                              <a:rPr lang="en-US" sz="2800" b="0" i="0" smtClean="0">
                                <a:latin typeface="Arial" panose="020B0604020202020204" pitchFamily="34" charset="0"/>
                                <a:cs typeface="Arial" panose="020B0604020202020204" pitchFamily="34" charset="0"/>
                              </a:rPr>
                              <m:t>Number</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of</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documents</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with</m:t>
                            </m:r>
                            <m:r>
                              <m:rPr>
                                <m:nor/>
                              </m:rPr>
                              <a:rPr lang="en-US" sz="2800" b="0" i="0" smtClean="0">
                                <a:latin typeface="Arial" panose="020B0604020202020204" pitchFamily="34" charset="0"/>
                                <a:cs typeface="Arial" panose="020B0604020202020204" pitchFamily="34" charset="0"/>
                              </a:rPr>
                              <m:t> </m:t>
                            </m:r>
                            <m:r>
                              <m:rPr>
                                <m:nor/>
                              </m:rPr>
                              <a:rPr lang="en-US" sz="2800" b="0" i="0" smtClean="0">
                                <a:latin typeface="Arial" panose="020B0604020202020204" pitchFamily="34" charset="0"/>
                                <a:cs typeface="Arial" panose="020B0604020202020204" pitchFamily="34" charset="0"/>
                              </a:rPr>
                              <m:t>term</m:t>
                            </m:r>
                            <m:r>
                              <m:rPr>
                                <m:nor/>
                              </m:rPr>
                              <a:rPr lang="en-US" sz="2800" b="0" i="0" smtClean="0">
                                <a:latin typeface="Arial" panose="020B0604020202020204" pitchFamily="34" charset="0"/>
                                <a:cs typeface="Arial" panose="020B0604020202020204" pitchFamily="34" charset="0"/>
                              </a:rPr>
                              <m:t> </m:t>
                            </m:r>
                            <m:r>
                              <m:rPr>
                                <m:nor/>
                              </m:rPr>
                              <a:rPr lang="en-US" sz="2800" b="0" i="1" smtClean="0">
                                <a:latin typeface="Arial" panose="020B0604020202020204" pitchFamily="34" charset="0"/>
                                <a:cs typeface="Arial" panose="020B0604020202020204" pitchFamily="34" charset="0"/>
                              </a:rPr>
                              <m:t>t</m:t>
                            </m:r>
                          </m:den>
                        </m:f>
                      </m:e>
                    </m:func>
                  </m:oMath>
                </a14:m>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In both cases we tokenize a review by ‘words’ and then compute each token’s weight using either Method 1 or 2. We plan to also explore other feature extraction methods like n-grams. </a:t>
                </a:r>
              </a:p>
            </p:txBody>
          </p:sp>
        </mc:Choice>
        <mc:Fallback xmlns="">
          <p:sp>
            <p:nvSpPr>
              <p:cNvPr id="4154" name="TextBox 4153">
                <a:extLst>
                  <a:ext uri="{FF2B5EF4-FFF2-40B4-BE49-F238E27FC236}">
                    <a16:creationId xmlns:a16="http://schemas.microsoft.com/office/drawing/2014/main" id="{090F1FF3-C2D5-4EBD-8E25-15771E5F33C8}"/>
                  </a:ext>
                </a:extLst>
              </p:cNvPr>
              <p:cNvSpPr txBox="1">
                <a:spLocks noRot="1" noChangeAspect="1" noMove="1" noResize="1" noEditPoints="1" noAdjustHandles="1" noChangeArrowheads="1" noChangeShapeType="1" noTextEdit="1"/>
              </p:cNvSpPr>
              <p:nvPr/>
            </p:nvSpPr>
            <p:spPr>
              <a:xfrm>
                <a:off x="15452887" y="25734346"/>
                <a:ext cx="13511433" cy="7141507"/>
              </a:xfrm>
              <a:prstGeom prst="rect">
                <a:avLst/>
              </a:prstGeom>
              <a:blipFill>
                <a:blip r:embed="rId5"/>
                <a:stretch>
                  <a:fillRect l="-948" t="-939" b="-1452"/>
                </a:stretch>
              </a:blipFill>
            </p:spPr>
            <p:txBody>
              <a:bodyPr/>
              <a:lstStyle/>
              <a:p>
                <a:r>
                  <a:rPr lang="en-US">
                    <a:noFill/>
                  </a:rPr>
                  <a:t> </a:t>
                </a:r>
              </a:p>
            </p:txBody>
          </p:sp>
        </mc:Fallback>
      </mc:AlternateContent>
      <p:sp>
        <p:nvSpPr>
          <p:cNvPr id="127" name="Text Placeholder 25">
            <a:extLst>
              <a:ext uri="{FF2B5EF4-FFF2-40B4-BE49-F238E27FC236}">
                <a16:creationId xmlns:a16="http://schemas.microsoft.com/office/drawing/2014/main" id="{E770A38F-4CFE-4990-ACE1-9795CB798F4C}"/>
              </a:ext>
            </a:extLst>
          </p:cNvPr>
          <p:cNvSpPr txBox="1">
            <a:spLocks/>
          </p:cNvSpPr>
          <p:nvPr/>
        </p:nvSpPr>
        <p:spPr>
          <a:xfrm>
            <a:off x="29271723" y="6855332"/>
            <a:ext cx="1357947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tabLst/>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Approaches Cont.</a:t>
            </a:r>
          </a:p>
        </p:txBody>
      </p:sp>
      <p:sp>
        <p:nvSpPr>
          <p:cNvPr id="4155" name="TextBox 4154">
            <a:extLst>
              <a:ext uri="{FF2B5EF4-FFF2-40B4-BE49-F238E27FC236}">
                <a16:creationId xmlns:a16="http://schemas.microsoft.com/office/drawing/2014/main" id="{8B324D1F-EB85-4E4A-99F9-714C3A85280E}"/>
              </a:ext>
            </a:extLst>
          </p:cNvPr>
          <p:cNvSpPr txBox="1"/>
          <p:nvPr/>
        </p:nvSpPr>
        <p:spPr>
          <a:xfrm>
            <a:off x="29648899" y="7932189"/>
            <a:ext cx="13632346"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Frequent Itemset</a:t>
            </a:r>
          </a:p>
        </p:txBody>
      </p:sp>
      <p:sp>
        <p:nvSpPr>
          <p:cNvPr id="136" name="Text Placeholder 21">
            <a:extLst>
              <a:ext uri="{FF2B5EF4-FFF2-40B4-BE49-F238E27FC236}">
                <a16:creationId xmlns:a16="http://schemas.microsoft.com/office/drawing/2014/main" id="{14185749-72FA-4E01-9679-E2CFC1946FDA}"/>
              </a:ext>
            </a:extLst>
          </p:cNvPr>
          <p:cNvSpPr txBox="1">
            <a:spLocks/>
          </p:cNvSpPr>
          <p:nvPr/>
        </p:nvSpPr>
        <p:spPr>
          <a:xfrm>
            <a:off x="834665" y="23076731"/>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Challenge</a:t>
            </a:r>
          </a:p>
        </p:txBody>
      </p:sp>
      <p:sp>
        <p:nvSpPr>
          <p:cNvPr id="101" name="TextBox 100">
            <a:extLst>
              <a:ext uri="{FF2B5EF4-FFF2-40B4-BE49-F238E27FC236}">
                <a16:creationId xmlns:a16="http://schemas.microsoft.com/office/drawing/2014/main" id="{105FCD25-6A81-4698-9829-88878282C2BF}"/>
              </a:ext>
            </a:extLst>
          </p:cNvPr>
          <p:cNvSpPr txBox="1"/>
          <p:nvPr/>
        </p:nvSpPr>
        <p:spPr>
          <a:xfrm>
            <a:off x="29557510" y="30464403"/>
            <a:ext cx="13432597" cy="224676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As shown in Figures 9 and 10, the best recall and precision is obtained when using CountVectorizer to create our features and Naïve Bayes as our model. We also obtain better results by removing stop words and by combining the business name and the review. Initial experiments shows that combining frequent itemset with Naïve Bayes does not significantly improve our recall or precision.</a:t>
            </a:r>
          </a:p>
        </p:txBody>
      </p:sp>
      <p:pic>
        <p:nvPicPr>
          <p:cNvPr id="138" name="Picture 137">
            <a:extLst>
              <a:ext uri="{FF2B5EF4-FFF2-40B4-BE49-F238E27FC236}">
                <a16:creationId xmlns:a16="http://schemas.microsoft.com/office/drawing/2014/main" id="{FFFF8AB6-1715-41E9-B556-0AFC70FBA1F9}"/>
              </a:ext>
            </a:extLst>
          </p:cNvPr>
          <p:cNvPicPr>
            <a:picLocks noChangeAspect="1"/>
          </p:cNvPicPr>
          <p:nvPr/>
        </p:nvPicPr>
        <p:blipFill rotWithShape="1">
          <a:blip r:embed="rId6">
            <a:extLst>
              <a:ext uri="{28A0092B-C50C-407E-A947-70E740481C1C}">
                <a14:useLocalDpi xmlns:a14="http://schemas.microsoft.com/office/drawing/2010/main" val="0"/>
              </a:ext>
            </a:extLst>
          </a:blip>
          <a:srcRect r="26698" b="38515"/>
          <a:stretch/>
        </p:blipFill>
        <p:spPr>
          <a:xfrm>
            <a:off x="3094362" y="19196034"/>
            <a:ext cx="8806527" cy="2688906"/>
          </a:xfrm>
          <a:prstGeom prst="rect">
            <a:avLst/>
          </a:prstGeom>
        </p:spPr>
      </p:pic>
      <p:pic>
        <p:nvPicPr>
          <p:cNvPr id="140" name="Picture 139">
            <a:extLst>
              <a:ext uri="{FF2B5EF4-FFF2-40B4-BE49-F238E27FC236}">
                <a16:creationId xmlns:a16="http://schemas.microsoft.com/office/drawing/2014/main" id="{572E1F87-FDCE-47E2-88C4-5F5BCAFFE765}"/>
              </a:ext>
            </a:extLst>
          </p:cNvPr>
          <p:cNvPicPr>
            <a:picLocks noChangeAspect="1"/>
          </p:cNvPicPr>
          <p:nvPr/>
        </p:nvPicPr>
        <p:blipFill rotWithShape="1">
          <a:blip r:embed="rId7">
            <a:extLst>
              <a:ext uri="{28A0092B-C50C-407E-A947-70E740481C1C}">
                <a14:useLocalDpi xmlns:a14="http://schemas.microsoft.com/office/drawing/2010/main" val="0"/>
              </a:ext>
            </a:extLst>
          </a:blip>
          <a:srcRect r="20038" b="24184"/>
          <a:stretch/>
        </p:blipFill>
        <p:spPr>
          <a:xfrm>
            <a:off x="3045623" y="15447470"/>
            <a:ext cx="8495366" cy="2845656"/>
          </a:xfrm>
          <a:prstGeom prst="rect">
            <a:avLst/>
          </a:prstGeom>
        </p:spPr>
      </p:pic>
      <p:graphicFrame>
        <p:nvGraphicFramePr>
          <p:cNvPr id="141" name="Table 140">
            <a:extLst>
              <a:ext uri="{FF2B5EF4-FFF2-40B4-BE49-F238E27FC236}">
                <a16:creationId xmlns:a16="http://schemas.microsoft.com/office/drawing/2014/main" id="{7B1E35DE-7A03-425B-9CCC-F5A2B79FCA05}"/>
              </a:ext>
            </a:extLst>
          </p:cNvPr>
          <p:cNvGraphicFramePr>
            <a:graphicFrameLocks noGrp="1"/>
          </p:cNvGraphicFramePr>
          <p:nvPr>
            <p:extLst>
              <p:ext uri="{D42A27DB-BD31-4B8C-83A1-F6EECF244321}">
                <p14:modId xmlns:p14="http://schemas.microsoft.com/office/powerpoint/2010/main" val="4141689394"/>
              </p:ext>
            </p:extLst>
          </p:nvPr>
        </p:nvGraphicFramePr>
        <p:xfrm>
          <a:off x="959004" y="35665634"/>
          <a:ext cx="5822392" cy="4266200"/>
        </p:xfrm>
        <a:graphic>
          <a:graphicData uri="http://schemas.openxmlformats.org/drawingml/2006/table">
            <a:tbl>
              <a:tblPr firstRow="1" bandRow="1">
                <a:tableStyleId>{93296810-A885-4BE3-A3E7-6D5BEEA58F35}</a:tableStyleId>
              </a:tblPr>
              <a:tblGrid>
                <a:gridCol w="3196071">
                  <a:extLst>
                    <a:ext uri="{9D8B030D-6E8A-4147-A177-3AD203B41FA5}">
                      <a16:colId xmlns:a16="http://schemas.microsoft.com/office/drawing/2014/main" val="1561023110"/>
                    </a:ext>
                  </a:extLst>
                </a:gridCol>
                <a:gridCol w="2626321">
                  <a:extLst>
                    <a:ext uri="{9D8B030D-6E8A-4147-A177-3AD203B41FA5}">
                      <a16:colId xmlns:a16="http://schemas.microsoft.com/office/drawing/2014/main" val="2520129585"/>
                    </a:ext>
                  </a:extLst>
                </a:gridCol>
              </a:tblGrid>
              <a:tr h="467830">
                <a:tc gridSpan="2">
                  <a:txBody>
                    <a:bodyPr/>
                    <a:lstStyle/>
                    <a:p>
                      <a:pPr algn="ctr"/>
                      <a:r>
                        <a:rPr lang="en-US" sz="2400" dirty="0">
                          <a:latin typeface="Arial" panose="020B0604020202020204" pitchFamily="34" charset="0"/>
                          <a:cs typeface="Arial" panose="020B0604020202020204" pitchFamily="34" charset="0"/>
                        </a:rPr>
                        <a:t>Data Statistics</a:t>
                      </a:r>
                    </a:p>
                  </a:txBody>
                  <a:tcPr anchor="ctr"/>
                </a:tc>
                <a:tc hMerge="1">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00742909"/>
                  </a:ext>
                </a:extLst>
              </a:tr>
              <a:tr h="707436">
                <a:tc>
                  <a:txBody>
                    <a:bodyPr/>
                    <a:lstStyle/>
                    <a:p>
                      <a:pPr algn="ctr"/>
                      <a:r>
                        <a:rPr lang="en-US" sz="2400" dirty="0">
                          <a:latin typeface="Arial" panose="020B0604020202020204" pitchFamily="34" charset="0"/>
                          <a:cs typeface="Arial" panose="020B0604020202020204" pitchFamily="34" charset="0"/>
                        </a:rPr>
                        <a:t>Number of Categories</a:t>
                      </a:r>
                    </a:p>
                  </a:txBody>
                  <a:tcPr anchor="ctr"/>
                </a:tc>
                <a:tc>
                  <a:txBody>
                    <a:bodyPr/>
                    <a:lstStyle/>
                    <a:p>
                      <a:pPr algn="ctr"/>
                      <a:r>
                        <a:rPr lang="en-US" sz="2400" dirty="0">
                          <a:latin typeface="Arial" panose="020B0604020202020204" pitchFamily="34" charset="0"/>
                          <a:cs typeface="Arial" panose="020B0604020202020204" pitchFamily="34" charset="0"/>
                        </a:rPr>
                        <a:t>1,322</a:t>
                      </a:r>
                    </a:p>
                  </a:txBody>
                  <a:tcPr anchor="ctr"/>
                </a:tc>
                <a:extLst>
                  <a:ext uri="{0D108BD9-81ED-4DB2-BD59-A6C34878D82A}">
                    <a16:rowId xmlns:a16="http://schemas.microsoft.com/office/drawing/2014/main" val="515321253"/>
                  </a:ext>
                </a:extLst>
              </a:tr>
              <a:tr h="707436">
                <a:tc>
                  <a:txBody>
                    <a:bodyPr/>
                    <a:lstStyle/>
                    <a:p>
                      <a:pPr algn="ctr"/>
                      <a:r>
                        <a:rPr lang="en-US" sz="2400" dirty="0">
                          <a:latin typeface="Arial" panose="020B0604020202020204" pitchFamily="34" charset="0"/>
                          <a:cs typeface="Arial" panose="020B0604020202020204" pitchFamily="34" charset="0"/>
                        </a:rPr>
                        <a:t>Number of businesses</a:t>
                      </a:r>
                    </a:p>
                  </a:txBody>
                  <a:tcPr anchor="ctr"/>
                </a:tc>
                <a:tc>
                  <a:txBody>
                    <a:bodyPr/>
                    <a:lstStyle/>
                    <a:p>
                      <a:pPr algn="ctr"/>
                      <a:r>
                        <a:rPr lang="en-US" sz="2400" dirty="0">
                          <a:latin typeface="Arial" panose="020B0604020202020204" pitchFamily="34" charset="0"/>
                          <a:cs typeface="Arial" panose="020B0604020202020204" pitchFamily="34" charset="0"/>
                        </a:rPr>
                        <a:t>188,593</a:t>
                      </a:r>
                    </a:p>
                  </a:txBody>
                  <a:tcPr anchor="ctr"/>
                </a:tc>
                <a:extLst>
                  <a:ext uri="{0D108BD9-81ED-4DB2-BD59-A6C34878D82A}">
                    <a16:rowId xmlns:a16="http://schemas.microsoft.com/office/drawing/2014/main" val="270574174"/>
                  </a:ext>
                </a:extLst>
              </a:tr>
              <a:tr h="707436">
                <a:tc>
                  <a:txBody>
                    <a:bodyPr/>
                    <a:lstStyle/>
                    <a:p>
                      <a:pPr algn="ctr"/>
                      <a:r>
                        <a:rPr lang="en-US" sz="2400" dirty="0">
                          <a:latin typeface="Arial" panose="020B0604020202020204" pitchFamily="34" charset="0"/>
                          <a:cs typeface="Arial" panose="020B0604020202020204" pitchFamily="34" charset="0"/>
                        </a:rPr>
                        <a:t>Number of Reviews</a:t>
                      </a:r>
                    </a:p>
                  </a:txBody>
                  <a:tcPr anchor="ctr"/>
                </a:tc>
                <a:tc>
                  <a:txBody>
                    <a:bodyPr/>
                    <a:lstStyle/>
                    <a:p>
                      <a:pPr algn="ctr"/>
                      <a:r>
                        <a:rPr lang="en-US" sz="2400" dirty="0">
                          <a:latin typeface="Arial" panose="020B0604020202020204" pitchFamily="34" charset="0"/>
                          <a:cs typeface="Arial" panose="020B0604020202020204" pitchFamily="34" charset="0"/>
                        </a:rPr>
                        <a:t>571,970</a:t>
                      </a:r>
                    </a:p>
                  </a:txBody>
                  <a:tcPr anchor="ctr"/>
                </a:tc>
                <a:extLst>
                  <a:ext uri="{0D108BD9-81ED-4DB2-BD59-A6C34878D82A}">
                    <a16:rowId xmlns:a16="http://schemas.microsoft.com/office/drawing/2014/main" val="3358810698"/>
                  </a:ext>
                </a:extLst>
              </a:tr>
              <a:tr h="853102">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400" dirty="0">
                          <a:latin typeface="Arial" panose="020B0604020202020204" pitchFamily="34" charset="0"/>
                          <a:cs typeface="Arial" panose="020B0604020202020204" pitchFamily="34" charset="0"/>
                        </a:rPr>
                        <a:t>Avg. number of reviews per business</a:t>
                      </a:r>
                    </a:p>
                  </a:txBody>
                  <a:tcPr anchor="ctr"/>
                </a:tc>
                <a:tc>
                  <a:txBody>
                    <a:bodyPr/>
                    <a:lstStyle/>
                    <a:p>
                      <a:pPr algn="ctr"/>
                      <a:r>
                        <a:rPr lang="en-US" sz="2400" dirty="0">
                          <a:latin typeface="Arial" panose="020B0604020202020204" pitchFamily="34" charset="0"/>
                          <a:cs typeface="Arial" panose="020B0604020202020204" pitchFamily="34" charset="0"/>
                        </a:rPr>
                        <a:t>324 reviews</a:t>
                      </a:r>
                    </a:p>
                  </a:txBody>
                  <a:tcPr anchor="ctr"/>
                </a:tc>
                <a:extLst>
                  <a:ext uri="{0D108BD9-81ED-4DB2-BD59-A6C34878D82A}">
                    <a16:rowId xmlns:a16="http://schemas.microsoft.com/office/drawing/2014/main" val="2950142445"/>
                  </a:ext>
                </a:extLst>
              </a:tr>
              <a:tr h="707436">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400" dirty="0">
                          <a:latin typeface="Arial" panose="020B0604020202020204" pitchFamily="34" charset="0"/>
                          <a:cs typeface="Arial" panose="020B0604020202020204" pitchFamily="34" charset="0"/>
                        </a:rPr>
                        <a:t>Avg. length of reviews</a:t>
                      </a:r>
                    </a:p>
                  </a:txBody>
                  <a:tcPr anchor="ctr"/>
                </a:tc>
                <a:tc>
                  <a:txBody>
                    <a:bodyPr/>
                    <a:lstStyle/>
                    <a:p>
                      <a:pPr algn="ctr"/>
                      <a:r>
                        <a:rPr lang="en-US" sz="2400" dirty="0">
                          <a:latin typeface="Arial" panose="020B0604020202020204" pitchFamily="34" charset="0"/>
                          <a:cs typeface="Arial" panose="020B0604020202020204" pitchFamily="34" charset="0"/>
                        </a:rPr>
                        <a:t>57 words</a:t>
                      </a:r>
                    </a:p>
                  </a:txBody>
                  <a:tcPr anchor="ctr"/>
                </a:tc>
                <a:extLst>
                  <a:ext uri="{0D108BD9-81ED-4DB2-BD59-A6C34878D82A}">
                    <a16:rowId xmlns:a16="http://schemas.microsoft.com/office/drawing/2014/main" val="704904342"/>
                  </a:ext>
                </a:extLst>
              </a:tr>
            </a:tbl>
          </a:graphicData>
        </a:graphic>
      </p:graphicFrame>
      <p:sp>
        <p:nvSpPr>
          <p:cNvPr id="179" name="Arrow: U-Turn 178">
            <a:extLst>
              <a:ext uri="{FF2B5EF4-FFF2-40B4-BE49-F238E27FC236}">
                <a16:creationId xmlns:a16="http://schemas.microsoft.com/office/drawing/2014/main" id="{78E1C095-D0EE-4859-A873-CA115497850B}"/>
              </a:ext>
            </a:extLst>
          </p:cNvPr>
          <p:cNvSpPr/>
          <p:nvPr/>
        </p:nvSpPr>
        <p:spPr>
          <a:xfrm rot="16200000">
            <a:off x="-55295" y="17939626"/>
            <a:ext cx="4432307" cy="1429264"/>
          </a:xfrm>
          <a:prstGeom prst="utur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aphicFrame>
        <p:nvGraphicFramePr>
          <p:cNvPr id="182" name="Chart 181">
            <a:extLst>
              <a:ext uri="{FF2B5EF4-FFF2-40B4-BE49-F238E27FC236}">
                <a16:creationId xmlns:a16="http://schemas.microsoft.com/office/drawing/2014/main" id="{1E77D3A2-F908-4C26-80DE-C89B7CEA03CD}"/>
              </a:ext>
            </a:extLst>
          </p:cNvPr>
          <p:cNvGraphicFramePr/>
          <p:nvPr>
            <p:extLst>
              <p:ext uri="{D42A27DB-BD31-4B8C-83A1-F6EECF244321}">
                <p14:modId xmlns:p14="http://schemas.microsoft.com/office/powerpoint/2010/main" val="3901545495"/>
              </p:ext>
            </p:extLst>
          </p:nvPr>
        </p:nvGraphicFramePr>
        <p:xfrm>
          <a:off x="7548858" y="35270202"/>
          <a:ext cx="6858531" cy="5467234"/>
        </p:xfrm>
        <a:graphic>
          <a:graphicData uri="http://schemas.openxmlformats.org/drawingml/2006/chart">
            <c:chart xmlns:c="http://schemas.openxmlformats.org/drawingml/2006/chart" xmlns:r="http://schemas.openxmlformats.org/officeDocument/2006/relationships" r:id="rId8"/>
          </a:graphicData>
        </a:graphic>
      </p:graphicFrame>
      <p:sp>
        <p:nvSpPr>
          <p:cNvPr id="163" name="Rectangle: Rounded Corners 162">
            <a:extLst>
              <a:ext uri="{FF2B5EF4-FFF2-40B4-BE49-F238E27FC236}">
                <a16:creationId xmlns:a16="http://schemas.microsoft.com/office/drawing/2014/main" id="{B762E998-D092-4C02-AA9A-F2914576E137}"/>
              </a:ext>
            </a:extLst>
          </p:cNvPr>
          <p:cNvSpPr/>
          <p:nvPr/>
        </p:nvSpPr>
        <p:spPr>
          <a:xfrm>
            <a:off x="4106903" y="24314074"/>
            <a:ext cx="2151627" cy="8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Automotive</a:t>
            </a:r>
          </a:p>
        </p:txBody>
      </p:sp>
      <p:sp>
        <p:nvSpPr>
          <p:cNvPr id="164" name="Rectangle: Rounded Corners 163">
            <a:extLst>
              <a:ext uri="{FF2B5EF4-FFF2-40B4-BE49-F238E27FC236}">
                <a16:creationId xmlns:a16="http://schemas.microsoft.com/office/drawing/2014/main" id="{EC38D615-EBFE-4DF9-AF6A-A104A13AF123}"/>
              </a:ext>
            </a:extLst>
          </p:cNvPr>
          <p:cNvSpPr/>
          <p:nvPr/>
        </p:nvSpPr>
        <p:spPr>
          <a:xfrm>
            <a:off x="2477799" y="26644064"/>
            <a:ext cx="1466336"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Gas Station</a:t>
            </a:r>
          </a:p>
        </p:txBody>
      </p:sp>
      <p:sp>
        <p:nvSpPr>
          <p:cNvPr id="165" name="Rectangle: Rounded Corners 164">
            <a:extLst>
              <a:ext uri="{FF2B5EF4-FFF2-40B4-BE49-F238E27FC236}">
                <a16:creationId xmlns:a16="http://schemas.microsoft.com/office/drawing/2014/main" id="{D30B98F1-CA10-49A0-BBC3-A5617D5608D6}"/>
              </a:ext>
            </a:extLst>
          </p:cNvPr>
          <p:cNvSpPr/>
          <p:nvPr/>
        </p:nvSpPr>
        <p:spPr>
          <a:xfrm>
            <a:off x="4327152" y="26636663"/>
            <a:ext cx="1466336"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Tires</a:t>
            </a:r>
          </a:p>
        </p:txBody>
      </p:sp>
      <p:sp>
        <p:nvSpPr>
          <p:cNvPr id="166" name="Rectangle: Rounded Corners 165">
            <a:extLst>
              <a:ext uri="{FF2B5EF4-FFF2-40B4-BE49-F238E27FC236}">
                <a16:creationId xmlns:a16="http://schemas.microsoft.com/office/drawing/2014/main" id="{EA3A3A08-E5B2-4D3D-A9A0-DE6C7DE075B3}"/>
              </a:ext>
            </a:extLst>
          </p:cNvPr>
          <p:cNvSpPr/>
          <p:nvPr/>
        </p:nvSpPr>
        <p:spPr>
          <a:xfrm>
            <a:off x="6177006" y="26650957"/>
            <a:ext cx="1466336"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Car Wash</a:t>
            </a:r>
          </a:p>
        </p:txBody>
      </p:sp>
      <p:sp>
        <p:nvSpPr>
          <p:cNvPr id="167" name="Rectangle: Rounded Corners 166">
            <a:extLst>
              <a:ext uri="{FF2B5EF4-FFF2-40B4-BE49-F238E27FC236}">
                <a16:creationId xmlns:a16="http://schemas.microsoft.com/office/drawing/2014/main" id="{65C35D27-0AC8-4047-B8F0-662CDA406A9F}"/>
              </a:ext>
            </a:extLst>
          </p:cNvPr>
          <p:cNvSpPr/>
          <p:nvPr/>
        </p:nvSpPr>
        <p:spPr>
          <a:xfrm>
            <a:off x="12879554" y="26677206"/>
            <a:ext cx="1466336"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Mexican</a:t>
            </a:r>
          </a:p>
        </p:txBody>
      </p:sp>
      <p:sp>
        <p:nvSpPr>
          <p:cNvPr id="168" name="Rectangle: Rounded Corners 167">
            <a:extLst>
              <a:ext uri="{FF2B5EF4-FFF2-40B4-BE49-F238E27FC236}">
                <a16:creationId xmlns:a16="http://schemas.microsoft.com/office/drawing/2014/main" id="{B9C70EA3-19A2-4995-B35E-1F967317C5EB}"/>
              </a:ext>
            </a:extLst>
          </p:cNvPr>
          <p:cNvSpPr/>
          <p:nvPr/>
        </p:nvSpPr>
        <p:spPr>
          <a:xfrm>
            <a:off x="10631168" y="29270785"/>
            <a:ext cx="1742496" cy="8952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Colombian</a:t>
            </a:r>
          </a:p>
        </p:txBody>
      </p:sp>
      <p:sp>
        <p:nvSpPr>
          <p:cNvPr id="169" name="Rectangle: Rounded Corners 168">
            <a:extLst>
              <a:ext uri="{FF2B5EF4-FFF2-40B4-BE49-F238E27FC236}">
                <a16:creationId xmlns:a16="http://schemas.microsoft.com/office/drawing/2014/main" id="{557CF87F-F30C-4EB8-BF50-1DAD96759FCB}"/>
              </a:ext>
            </a:extLst>
          </p:cNvPr>
          <p:cNvSpPr/>
          <p:nvPr/>
        </p:nvSpPr>
        <p:spPr>
          <a:xfrm>
            <a:off x="12694219" y="29357680"/>
            <a:ext cx="1932753" cy="8067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Salvadoran</a:t>
            </a:r>
          </a:p>
        </p:txBody>
      </p:sp>
      <p:sp>
        <p:nvSpPr>
          <p:cNvPr id="170" name="Rectangle: Rounded Corners 169">
            <a:extLst>
              <a:ext uri="{FF2B5EF4-FFF2-40B4-BE49-F238E27FC236}">
                <a16:creationId xmlns:a16="http://schemas.microsoft.com/office/drawing/2014/main" id="{72FB1B66-1D2E-437D-84DC-E9B28F399618}"/>
              </a:ext>
            </a:extLst>
          </p:cNvPr>
          <p:cNvSpPr/>
          <p:nvPr/>
        </p:nvSpPr>
        <p:spPr>
          <a:xfrm>
            <a:off x="5474214" y="29311716"/>
            <a:ext cx="1244164"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Dim Sum</a:t>
            </a:r>
          </a:p>
        </p:txBody>
      </p:sp>
      <p:sp>
        <p:nvSpPr>
          <p:cNvPr id="171" name="Rectangle: Rounded Corners 170">
            <a:extLst>
              <a:ext uri="{FF2B5EF4-FFF2-40B4-BE49-F238E27FC236}">
                <a16:creationId xmlns:a16="http://schemas.microsoft.com/office/drawing/2014/main" id="{38747A3A-E80A-4E6A-8271-D6ABB6C993D5}"/>
              </a:ext>
            </a:extLst>
          </p:cNvPr>
          <p:cNvSpPr/>
          <p:nvPr/>
        </p:nvSpPr>
        <p:spPr>
          <a:xfrm>
            <a:off x="7119603" y="29311716"/>
            <a:ext cx="1244164"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Hainan</a:t>
            </a:r>
          </a:p>
        </p:txBody>
      </p:sp>
      <p:sp>
        <p:nvSpPr>
          <p:cNvPr id="172" name="Rectangle: Rounded Corners 171">
            <a:extLst>
              <a:ext uri="{FF2B5EF4-FFF2-40B4-BE49-F238E27FC236}">
                <a16:creationId xmlns:a16="http://schemas.microsoft.com/office/drawing/2014/main" id="{CD7BBC42-FDA5-4A61-9F8B-21FBE406B150}"/>
              </a:ext>
            </a:extLst>
          </p:cNvPr>
          <p:cNvSpPr/>
          <p:nvPr/>
        </p:nvSpPr>
        <p:spPr>
          <a:xfrm>
            <a:off x="8689502" y="29272381"/>
            <a:ext cx="1710271" cy="8920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Cantonese</a:t>
            </a:r>
          </a:p>
        </p:txBody>
      </p:sp>
      <p:sp>
        <p:nvSpPr>
          <p:cNvPr id="173" name="Rectangle: Rounded Corners 172">
            <a:extLst>
              <a:ext uri="{FF2B5EF4-FFF2-40B4-BE49-F238E27FC236}">
                <a16:creationId xmlns:a16="http://schemas.microsoft.com/office/drawing/2014/main" id="{5C388E33-49AE-44AB-BAE8-F4BFF83DE486}"/>
              </a:ext>
            </a:extLst>
          </p:cNvPr>
          <p:cNvSpPr/>
          <p:nvPr/>
        </p:nvSpPr>
        <p:spPr>
          <a:xfrm>
            <a:off x="10553623" y="26635263"/>
            <a:ext cx="1566611" cy="8394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Latin American</a:t>
            </a:r>
          </a:p>
        </p:txBody>
      </p:sp>
      <p:sp>
        <p:nvSpPr>
          <p:cNvPr id="174" name="Rectangle: Rounded Corners 173">
            <a:extLst>
              <a:ext uri="{FF2B5EF4-FFF2-40B4-BE49-F238E27FC236}">
                <a16:creationId xmlns:a16="http://schemas.microsoft.com/office/drawing/2014/main" id="{72816E1B-0D43-4931-A618-0470CE5F8E72}"/>
              </a:ext>
            </a:extLst>
          </p:cNvPr>
          <p:cNvSpPr/>
          <p:nvPr/>
        </p:nvSpPr>
        <p:spPr>
          <a:xfrm>
            <a:off x="10031690" y="24314072"/>
            <a:ext cx="2151627"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Restaurants</a:t>
            </a:r>
          </a:p>
        </p:txBody>
      </p:sp>
      <p:sp>
        <p:nvSpPr>
          <p:cNvPr id="177" name="Rectangle: Rounded Corners 176">
            <a:extLst>
              <a:ext uri="{FF2B5EF4-FFF2-40B4-BE49-F238E27FC236}">
                <a16:creationId xmlns:a16="http://schemas.microsoft.com/office/drawing/2014/main" id="{D06D29AB-D969-4343-A6E4-A970A421CE99}"/>
              </a:ext>
            </a:extLst>
          </p:cNvPr>
          <p:cNvSpPr/>
          <p:nvPr/>
        </p:nvSpPr>
        <p:spPr>
          <a:xfrm>
            <a:off x="8649108" y="26650957"/>
            <a:ext cx="1466336" cy="8361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b="1" dirty="0">
                <a:latin typeface="Arial" panose="020B0604020202020204" pitchFamily="34" charset="0"/>
                <a:cs typeface="Arial" panose="020B0604020202020204" pitchFamily="34" charset="0"/>
              </a:rPr>
              <a:t>Chinese</a:t>
            </a:r>
          </a:p>
        </p:txBody>
      </p:sp>
      <p:cxnSp>
        <p:nvCxnSpPr>
          <p:cNvPr id="185" name="Straight Connector 184">
            <a:extLst>
              <a:ext uri="{FF2B5EF4-FFF2-40B4-BE49-F238E27FC236}">
                <a16:creationId xmlns:a16="http://schemas.microsoft.com/office/drawing/2014/main" id="{4D42777F-627E-454E-9BA7-F5E4FF9F24F7}"/>
              </a:ext>
            </a:extLst>
          </p:cNvPr>
          <p:cNvCxnSpPr>
            <a:cxnSpLocks/>
            <a:stCxn id="164" idx="0"/>
            <a:endCxn id="163" idx="2"/>
          </p:cNvCxnSpPr>
          <p:nvPr/>
        </p:nvCxnSpPr>
        <p:spPr>
          <a:xfrm flipV="1">
            <a:off x="3210967" y="25150178"/>
            <a:ext cx="1971750" cy="1493886"/>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a:extLst>
              <a:ext uri="{FF2B5EF4-FFF2-40B4-BE49-F238E27FC236}">
                <a16:creationId xmlns:a16="http://schemas.microsoft.com/office/drawing/2014/main" id="{A694B1ED-DEDB-46A3-B6C8-F9B7AF8ADC8A}"/>
              </a:ext>
            </a:extLst>
          </p:cNvPr>
          <p:cNvCxnSpPr>
            <a:cxnSpLocks/>
            <a:stCxn id="165" idx="0"/>
            <a:endCxn id="163" idx="2"/>
          </p:cNvCxnSpPr>
          <p:nvPr/>
        </p:nvCxnSpPr>
        <p:spPr>
          <a:xfrm flipV="1">
            <a:off x="5060320" y="25150178"/>
            <a:ext cx="122397" cy="1486485"/>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a:extLst>
              <a:ext uri="{FF2B5EF4-FFF2-40B4-BE49-F238E27FC236}">
                <a16:creationId xmlns:a16="http://schemas.microsoft.com/office/drawing/2014/main" id="{652AE5DA-EDE7-4217-AE2A-827F6EADF1C1}"/>
              </a:ext>
            </a:extLst>
          </p:cNvPr>
          <p:cNvCxnSpPr>
            <a:cxnSpLocks/>
            <a:stCxn id="166" idx="0"/>
            <a:endCxn id="163" idx="2"/>
          </p:cNvCxnSpPr>
          <p:nvPr/>
        </p:nvCxnSpPr>
        <p:spPr>
          <a:xfrm flipH="1" flipV="1">
            <a:off x="5182717" y="25150178"/>
            <a:ext cx="1727457" cy="1500779"/>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B7432F04-3037-466C-A1B7-0D5E8A77BA3E}"/>
              </a:ext>
            </a:extLst>
          </p:cNvPr>
          <p:cNvCxnSpPr>
            <a:cxnSpLocks/>
            <a:stCxn id="177" idx="0"/>
            <a:endCxn id="174" idx="2"/>
          </p:cNvCxnSpPr>
          <p:nvPr/>
        </p:nvCxnSpPr>
        <p:spPr>
          <a:xfrm flipV="1">
            <a:off x="9382276" y="25150175"/>
            <a:ext cx="1725228" cy="1500782"/>
          </a:xfrm>
          <a:prstGeom prst="line">
            <a:avLst/>
          </a:prstGeom>
        </p:spPr>
        <p:style>
          <a:lnRef idx="2">
            <a:schemeClr val="dk1"/>
          </a:lnRef>
          <a:fillRef idx="0">
            <a:schemeClr val="dk1"/>
          </a:fillRef>
          <a:effectRef idx="1">
            <a:schemeClr val="dk1"/>
          </a:effectRef>
          <a:fontRef idx="minor">
            <a:schemeClr val="tx1"/>
          </a:fontRef>
        </p:style>
      </p:cxnSp>
      <p:cxnSp>
        <p:nvCxnSpPr>
          <p:cNvPr id="4161" name="Straight Connector 4160">
            <a:extLst>
              <a:ext uri="{FF2B5EF4-FFF2-40B4-BE49-F238E27FC236}">
                <a16:creationId xmlns:a16="http://schemas.microsoft.com/office/drawing/2014/main" id="{2F435DE3-B96F-4E08-8A49-205F781003C9}"/>
              </a:ext>
            </a:extLst>
          </p:cNvPr>
          <p:cNvCxnSpPr>
            <a:cxnSpLocks/>
            <a:stCxn id="167" idx="0"/>
            <a:endCxn id="174" idx="2"/>
          </p:cNvCxnSpPr>
          <p:nvPr/>
        </p:nvCxnSpPr>
        <p:spPr>
          <a:xfrm flipH="1" flipV="1">
            <a:off x="11107504" y="25150175"/>
            <a:ext cx="2505218" cy="1527031"/>
          </a:xfrm>
          <a:prstGeom prst="line">
            <a:avLst/>
          </a:prstGeom>
        </p:spPr>
        <p:style>
          <a:lnRef idx="2">
            <a:schemeClr val="dk1"/>
          </a:lnRef>
          <a:fillRef idx="0">
            <a:schemeClr val="dk1"/>
          </a:fillRef>
          <a:effectRef idx="1">
            <a:schemeClr val="dk1"/>
          </a:effectRef>
          <a:fontRef idx="minor">
            <a:schemeClr val="tx1"/>
          </a:fontRef>
        </p:style>
      </p:cxnSp>
      <p:cxnSp>
        <p:nvCxnSpPr>
          <p:cNvPr id="4163" name="Straight Connector 4162">
            <a:extLst>
              <a:ext uri="{FF2B5EF4-FFF2-40B4-BE49-F238E27FC236}">
                <a16:creationId xmlns:a16="http://schemas.microsoft.com/office/drawing/2014/main" id="{1A2C9CCA-3919-40CB-8D4F-6D341884CFD2}"/>
              </a:ext>
            </a:extLst>
          </p:cNvPr>
          <p:cNvCxnSpPr>
            <a:cxnSpLocks/>
            <a:stCxn id="173" idx="0"/>
            <a:endCxn id="174" idx="2"/>
          </p:cNvCxnSpPr>
          <p:nvPr/>
        </p:nvCxnSpPr>
        <p:spPr>
          <a:xfrm flipH="1" flipV="1">
            <a:off x="11107504" y="25150175"/>
            <a:ext cx="229425" cy="1485088"/>
          </a:xfrm>
          <a:prstGeom prst="line">
            <a:avLst/>
          </a:prstGeom>
        </p:spPr>
        <p:style>
          <a:lnRef idx="2">
            <a:schemeClr val="dk1"/>
          </a:lnRef>
          <a:fillRef idx="0">
            <a:schemeClr val="dk1"/>
          </a:fillRef>
          <a:effectRef idx="1">
            <a:schemeClr val="dk1"/>
          </a:effectRef>
          <a:fontRef idx="minor">
            <a:schemeClr val="tx1"/>
          </a:fontRef>
        </p:style>
      </p:cxnSp>
      <p:cxnSp>
        <p:nvCxnSpPr>
          <p:cNvPr id="4165" name="Straight Connector 4164">
            <a:extLst>
              <a:ext uri="{FF2B5EF4-FFF2-40B4-BE49-F238E27FC236}">
                <a16:creationId xmlns:a16="http://schemas.microsoft.com/office/drawing/2014/main" id="{C82E4AD9-DBCD-43A9-88CD-DAD11144854A}"/>
              </a:ext>
            </a:extLst>
          </p:cNvPr>
          <p:cNvCxnSpPr>
            <a:cxnSpLocks/>
            <a:stCxn id="170" idx="0"/>
            <a:endCxn id="177" idx="2"/>
          </p:cNvCxnSpPr>
          <p:nvPr/>
        </p:nvCxnSpPr>
        <p:spPr>
          <a:xfrm flipV="1">
            <a:off x="6096296" y="27487060"/>
            <a:ext cx="3285980" cy="1824656"/>
          </a:xfrm>
          <a:prstGeom prst="line">
            <a:avLst/>
          </a:prstGeom>
        </p:spPr>
        <p:style>
          <a:lnRef idx="2">
            <a:schemeClr val="dk1"/>
          </a:lnRef>
          <a:fillRef idx="0">
            <a:schemeClr val="dk1"/>
          </a:fillRef>
          <a:effectRef idx="1">
            <a:schemeClr val="dk1"/>
          </a:effectRef>
          <a:fontRef idx="minor">
            <a:schemeClr val="tx1"/>
          </a:fontRef>
        </p:style>
      </p:cxnSp>
      <p:cxnSp>
        <p:nvCxnSpPr>
          <p:cNvPr id="4167" name="Straight Connector 4166">
            <a:extLst>
              <a:ext uri="{FF2B5EF4-FFF2-40B4-BE49-F238E27FC236}">
                <a16:creationId xmlns:a16="http://schemas.microsoft.com/office/drawing/2014/main" id="{EEB298DD-D71A-469F-87A5-65B78F24DD3D}"/>
              </a:ext>
            </a:extLst>
          </p:cNvPr>
          <p:cNvCxnSpPr>
            <a:cxnSpLocks/>
            <a:stCxn id="171" idx="0"/>
            <a:endCxn id="177" idx="2"/>
          </p:cNvCxnSpPr>
          <p:nvPr/>
        </p:nvCxnSpPr>
        <p:spPr>
          <a:xfrm flipV="1">
            <a:off x="7741685" y="27487060"/>
            <a:ext cx="1640591" cy="1824656"/>
          </a:xfrm>
          <a:prstGeom prst="line">
            <a:avLst/>
          </a:prstGeom>
        </p:spPr>
        <p:style>
          <a:lnRef idx="2">
            <a:schemeClr val="dk1"/>
          </a:lnRef>
          <a:fillRef idx="0">
            <a:schemeClr val="dk1"/>
          </a:fillRef>
          <a:effectRef idx="1">
            <a:schemeClr val="dk1"/>
          </a:effectRef>
          <a:fontRef idx="minor">
            <a:schemeClr val="tx1"/>
          </a:fontRef>
        </p:style>
      </p:cxnSp>
      <p:cxnSp>
        <p:nvCxnSpPr>
          <p:cNvPr id="4169" name="Straight Connector 4168">
            <a:extLst>
              <a:ext uri="{FF2B5EF4-FFF2-40B4-BE49-F238E27FC236}">
                <a16:creationId xmlns:a16="http://schemas.microsoft.com/office/drawing/2014/main" id="{0F789CCC-663D-4361-9AC0-2FB39FC0A311}"/>
              </a:ext>
            </a:extLst>
          </p:cNvPr>
          <p:cNvCxnSpPr>
            <a:cxnSpLocks/>
            <a:stCxn id="172" idx="0"/>
            <a:endCxn id="177" idx="2"/>
          </p:cNvCxnSpPr>
          <p:nvPr/>
        </p:nvCxnSpPr>
        <p:spPr>
          <a:xfrm flipH="1" flipV="1">
            <a:off x="9382276" y="27487060"/>
            <a:ext cx="162362" cy="1785321"/>
          </a:xfrm>
          <a:prstGeom prst="line">
            <a:avLst/>
          </a:prstGeom>
        </p:spPr>
        <p:style>
          <a:lnRef idx="2">
            <a:schemeClr val="dk1"/>
          </a:lnRef>
          <a:fillRef idx="0">
            <a:schemeClr val="dk1"/>
          </a:fillRef>
          <a:effectRef idx="1">
            <a:schemeClr val="dk1"/>
          </a:effectRef>
          <a:fontRef idx="minor">
            <a:schemeClr val="tx1"/>
          </a:fontRef>
        </p:style>
      </p:cxnSp>
      <p:cxnSp>
        <p:nvCxnSpPr>
          <p:cNvPr id="4171" name="Straight Connector 4170">
            <a:extLst>
              <a:ext uri="{FF2B5EF4-FFF2-40B4-BE49-F238E27FC236}">
                <a16:creationId xmlns:a16="http://schemas.microsoft.com/office/drawing/2014/main" id="{A61E902C-4CDA-444F-83D5-28E14E0F6097}"/>
              </a:ext>
            </a:extLst>
          </p:cNvPr>
          <p:cNvCxnSpPr>
            <a:cxnSpLocks/>
            <a:stCxn id="168" idx="0"/>
            <a:endCxn id="173" idx="2"/>
          </p:cNvCxnSpPr>
          <p:nvPr/>
        </p:nvCxnSpPr>
        <p:spPr>
          <a:xfrm flipH="1" flipV="1">
            <a:off x="11336929" y="27474685"/>
            <a:ext cx="165487" cy="1796100"/>
          </a:xfrm>
          <a:prstGeom prst="line">
            <a:avLst/>
          </a:prstGeom>
        </p:spPr>
        <p:style>
          <a:lnRef idx="2">
            <a:schemeClr val="dk1"/>
          </a:lnRef>
          <a:fillRef idx="0">
            <a:schemeClr val="dk1"/>
          </a:fillRef>
          <a:effectRef idx="1">
            <a:schemeClr val="dk1"/>
          </a:effectRef>
          <a:fontRef idx="minor">
            <a:schemeClr val="tx1"/>
          </a:fontRef>
        </p:style>
      </p:cxnSp>
      <p:cxnSp>
        <p:nvCxnSpPr>
          <p:cNvPr id="4173" name="Straight Connector 4172">
            <a:extLst>
              <a:ext uri="{FF2B5EF4-FFF2-40B4-BE49-F238E27FC236}">
                <a16:creationId xmlns:a16="http://schemas.microsoft.com/office/drawing/2014/main" id="{292D3B4E-7C0C-40A9-96BB-CEFD9662F0E9}"/>
              </a:ext>
            </a:extLst>
          </p:cNvPr>
          <p:cNvCxnSpPr>
            <a:stCxn id="169" idx="0"/>
            <a:endCxn id="173" idx="2"/>
          </p:cNvCxnSpPr>
          <p:nvPr/>
        </p:nvCxnSpPr>
        <p:spPr>
          <a:xfrm flipH="1" flipV="1">
            <a:off x="11336929" y="27474685"/>
            <a:ext cx="2323667" cy="1882995"/>
          </a:xfrm>
          <a:prstGeom prst="line">
            <a:avLst/>
          </a:prstGeom>
        </p:spPr>
        <p:style>
          <a:lnRef idx="2">
            <a:schemeClr val="dk1"/>
          </a:lnRef>
          <a:fillRef idx="0">
            <a:schemeClr val="dk1"/>
          </a:fillRef>
          <a:effectRef idx="1">
            <a:schemeClr val="dk1"/>
          </a:effectRef>
          <a:fontRef idx="minor">
            <a:schemeClr val="tx1"/>
          </a:fontRef>
        </p:style>
      </p:cxnSp>
      <p:sp>
        <p:nvSpPr>
          <p:cNvPr id="4176" name="Rectangle: Rounded Corners 4175">
            <a:extLst>
              <a:ext uri="{FF2B5EF4-FFF2-40B4-BE49-F238E27FC236}">
                <a16:creationId xmlns:a16="http://schemas.microsoft.com/office/drawing/2014/main" id="{EBE0D8E2-C156-41B9-9F60-EC2AD232BE5F}"/>
              </a:ext>
            </a:extLst>
          </p:cNvPr>
          <p:cNvSpPr/>
          <p:nvPr/>
        </p:nvSpPr>
        <p:spPr>
          <a:xfrm>
            <a:off x="458121" y="6510963"/>
            <a:ext cx="14398033" cy="36542038"/>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77" name="Rectangle: Rounded Corners 4176">
            <a:extLst>
              <a:ext uri="{FF2B5EF4-FFF2-40B4-BE49-F238E27FC236}">
                <a16:creationId xmlns:a16="http://schemas.microsoft.com/office/drawing/2014/main" id="{F3CCDA49-9A74-4E0D-BFFE-46525A3B04BB}"/>
              </a:ext>
            </a:extLst>
          </p:cNvPr>
          <p:cNvSpPr/>
          <p:nvPr/>
        </p:nvSpPr>
        <p:spPr>
          <a:xfrm>
            <a:off x="15246441" y="6513082"/>
            <a:ext cx="13579475" cy="36539918"/>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8" name="Rectangle: Rounded Corners 4177">
            <a:extLst>
              <a:ext uri="{FF2B5EF4-FFF2-40B4-BE49-F238E27FC236}">
                <a16:creationId xmlns:a16="http://schemas.microsoft.com/office/drawing/2014/main" id="{2C21ED0F-CA73-44F6-B135-F67C01A7B577}"/>
              </a:ext>
            </a:extLst>
          </p:cNvPr>
          <p:cNvSpPr/>
          <p:nvPr/>
        </p:nvSpPr>
        <p:spPr>
          <a:xfrm>
            <a:off x="29279664" y="6445560"/>
            <a:ext cx="13571534" cy="36607439"/>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9" name="TextBox 4178">
            <a:extLst>
              <a:ext uri="{FF2B5EF4-FFF2-40B4-BE49-F238E27FC236}">
                <a16:creationId xmlns:a16="http://schemas.microsoft.com/office/drawing/2014/main" id="{1EF1B721-45FD-4233-ABCA-E9E7CA722894}"/>
              </a:ext>
            </a:extLst>
          </p:cNvPr>
          <p:cNvSpPr txBox="1"/>
          <p:nvPr/>
        </p:nvSpPr>
        <p:spPr>
          <a:xfrm>
            <a:off x="3016100" y="18549470"/>
            <a:ext cx="10017973"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Figure 1. Sample Business with multiple labels and high search result ranking.</a:t>
            </a:r>
          </a:p>
        </p:txBody>
      </p:sp>
      <p:sp>
        <p:nvSpPr>
          <p:cNvPr id="4180" name="TextBox 4179">
            <a:extLst>
              <a:ext uri="{FF2B5EF4-FFF2-40B4-BE49-F238E27FC236}">
                <a16:creationId xmlns:a16="http://schemas.microsoft.com/office/drawing/2014/main" id="{E9421DD6-7A44-4F18-9301-22792E61C2BF}"/>
              </a:ext>
            </a:extLst>
          </p:cNvPr>
          <p:cNvSpPr txBox="1"/>
          <p:nvPr/>
        </p:nvSpPr>
        <p:spPr>
          <a:xfrm>
            <a:off x="3045623" y="22083375"/>
            <a:ext cx="9958929"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Figure 2. Sample business with few labels and low search result ranking.</a:t>
            </a:r>
          </a:p>
        </p:txBody>
      </p:sp>
      <p:sp>
        <p:nvSpPr>
          <p:cNvPr id="4181" name="TextBox 4180">
            <a:extLst>
              <a:ext uri="{FF2B5EF4-FFF2-40B4-BE49-F238E27FC236}">
                <a16:creationId xmlns:a16="http://schemas.microsoft.com/office/drawing/2014/main" id="{AC791A49-DA0A-477F-BCD8-FD2AC212A0B1}"/>
              </a:ext>
            </a:extLst>
          </p:cNvPr>
          <p:cNvSpPr txBox="1"/>
          <p:nvPr/>
        </p:nvSpPr>
        <p:spPr>
          <a:xfrm>
            <a:off x="631948" y="30565664"/>
            <a:ext cx="13995024" cy="400110"/>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Figure 3. Example hierarchy structure of Yelp’s categories.</a:t>
            </a:r>
          </a:p>
        </p:txBody>
      </p:sp>
      <p:sp>
        <p:nvSpPr>
          <p:cNvPr id="4182" name="TextBox 4181">
            <a:extLst>
              <a:ext uri="{FF2B5EF4-FFF2-40B4-BE49-F238E27FC236}">
                <a16:creationId xmlns:a16="http://schemas.microsoft.com/office/drawing/2014/main" id="{700EF59F-8949-4CCD-9318-BE9B96B73411}"/>
              </a:ext>
            </a:extLst>
          </p:cNvPr>
          <p:cNvSpPr txBox="1"/>
          <p:nvPr/>
        </p:nvSpPr>
        <p:spPr>
          <a:xfrm>
            <a:off x="1224025" y="41028198"/>
            <a:ext cx="6515261"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Table 1. Summary of dataset statistics.</a:t>
            </a:r>
          </a:p>
        </p:txBody>
      </p:sp>
      <p:sp>
        <p:nvSpPr>
          <p:cNvPr id="4183" name="TextBox 4182">
            <a:extLst>
              <a:ext uri="{FF2B5EF4-FFF2-40B4-BE49-F238E27FC236}">
                <a16:creationId xmlns:a16="http://schemas.microsoft.com/office/drawing/2014/main" id="{F221233F-3B12-4F97-9008-D666E0D49829}"/>
              </a:ext>
            </a:extLst>
          </p:cNvPr>
          <p:cNvSpPr txBox="1"/>
          <p:nvPr/>
        </p:nvSpPr>
        <p:spPr>
          <a:xfrm>
            <a:off x="7621227" y="41105929"/>
            <a:ext cx="9601055"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Figure 4. Number of categories at each level of the hierarchy.</a:t>
            </a:r>
          </a:p>
        </p:txBody>
      </p:sp>
      <p:grpSp>
        <p:nvGrpSpPr>
          <p:cNvPr id="4214" name="Group 4213">
            <a:extLst>
              <a:ext uri="{FF2B5EF4-FFF2-40B4-BE49-F238E27FC236}">
                <a16:creationId xmlns:a16="http://schemas.microsoft.com/office/drawing/2014/main" id="{4852C5B0-6BE4-4F7B-A8BA-84CECBF5F065}"/>
              </a:ext>
            </a:extLst>
          </p:cNvPr>
          <p:cNvGrpSpPr/>
          <p:nvPr/>
        </p:nvGrpSpPr>
        <p:grpSpPr>
          <a:xfrm>
            <a:off x="15477836" y="16403678"/>
            <a:ext cx="13196940" cy="7162100"/>
            <a:chOff x="15538402" y="23492096"/>
            <a:chExt cx="13196940" cy="7162100"/>
          </a:xfrm>
        </p:grpSpPr>
        <p:sp>
          <p:nvSpPr>
            <p:cNvPr id="4190" name="Rectangle 4189">
              <a:extLst>
                <a:ext uri="{FF2B5EF4-FFF2-40B4-BE49-F238E27FC236}">
                  <a16:creationId xmlns:a16="http://schemas.microsoft.com/office/drawing/2014/main" id="{0AB91284-91A6-47F5-A4EF-76B7861AEC51}"/>
                </a:ext>
              </a:extLst>
            </p:cNvPr>
            <p:cNvSpPr/>
            <p:nvPr/>
          </p:nvSpPr>
          <p:spPr>
            <a:xfrm>
              <a:off x="15538402" y="23492096"/>
              <a:ext cx="12730613" cy="954107"/>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800" dirty="0">
                  <a:solidFill>
                    <a:srgbClr val="212121"/>
                  </a:solidFill>
                  <a:latin typeface="Arial" panose="020B0604020202020204" pitchFamily="34" charset="0"/>
                  <a:cs typeface="Arial" panose="020B0604020202020204" pitchFamily="34" charset="0"/>
                </a:rPr>
                <a:t>'crave real burgers go with truffle fries love all of their burgers and their margaritas are the best'</a:t>
              </a:r>
              <a:endParaRPr lang="en-US" sz="2800" dirty="0">
                <a:latin typeface="Arial" panose="020B0604020202020204" pitchFamily="34" charset="0"/>
                <a:cs typeface="Arial" panose="020B0604020202020204" pitchFamily="34" charset="0"/>
              </a:endParaRPr>
            </a:p>
          </p:txBody>
        </p:sp>
        <p:sp>
          <p:nvSpPr>
            <p:cNvPr id="4191" name="Rectangle 4190">
              <a:extLst>
                <a:ext uri="{FF2B5EF4-FFF2-40B4-BE49-F238E27FC236}">
                  <a16:creationId xmlns:a16="http://schemas.microsoft.com/office/drawing/2014/main" id="{5011DCCE-E101-49D8-B64F-4198FD7203F6}"/>
                </a:ext>
              </a:extLst>
            </p:cNvPr>
            <p:cNvSpPr/>
            <p:nvPr/>
          </p:nvSpPr>
          <p:spPr>
            <a:xfrm>
              <a:off x="16335059" y="25273301"/>
              <a:ext cx="11177686" cy="523220"/>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solidFill>
                    <a:srgbClr val="212121"/>
                  </a:solidFill>
                  <a:latin typeface="Arial" panose="020B0604020202020204" pitchFamily="34" charset="0"/>
                  <a:cs typeface="Arial" panose="020B0604020202020204" pitchFamily="34" charset="0"/>
                </a:rPr>
                <a:t>'crave real burgers truffle fries love their burgers their margaritas best'</a:t>
              </a:r>
              <a:endParaRPr lang="en-US" sz="2800" dirty="0">
                <a:latin typeface="Arial" panose="020B0604020202020204" pitchFamily="34" charset="0"/>
                <a:cs typeface="Arial" panose="020B0604020202020204" pitchFamily="34" charset="0"/>
              </a:endParaRPr>
            </a:p>
          </p:txBody>
        </p:sp>
        <p:sp>
          <p:nvSpPr>
            <p:cNvPr id="4192" name="Rectangle 4191">
              <a:extLst>
                <a:ext uri="{FF2B5EF4-FFF2-40B4-BE49-F238E27FC236}">
                  <a16:creationId xmlns:a16="http://schemas.microsoft.com/office/drawing/2014/main" id="{A8B3724E-EBE4-447D-966D-37DAB8EF0E4F}"/>
                </a:ext>
              </a:extLst>
            </p:cNvPr>
            <p:cNvSpPr/>
            <p:nvPr/>
          </p:nvSpPr>
          <p:spPr>
            <a:xfrm>
              <a:off x="15613814" y="26871625"/>
              <a:ext cx="12620176" cy="950401"/>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800" dirty="0">
                  <a:solidFill>
                    <a:srgbClr val="212121"/>
                  </a:solidFill>
                  <a:latin typeface="Arial" panose="020B0604020202020204" pitchFamily="34" charset="0"/>
                  <a:cs typeface="Arial" panose="020B0604020202020204" pitchFamily="34" charset="0"/>
                </a:rPr>
                <a:t>{'best': 0, 'burgers': 1, 'crave': 2, 'fries': 3, 'love': 4, 'margaritas': 5, 'real': 6, 'their': 7, 'truffle': 8}</a:t>
              </a:r>
              <a:endParaRPr lang="en-US" sz="2800" dirty="0">
                <a:latin typeface="Arial" panose="020B0604020202020204" pitchFamily="34" charset="0"/>
                <a:cs typeface="Arial" panose="020B0604020202020204" pitchFamily="34" charset="0"/>
              </a:endParaRPr>
            </a:p>
          </p:txBody>
        </p:sp>
        <p:sp>
          <p:nvSpPr>
            <p:cNvPr id="4193" name="Rectangle 4192">
              <a:extLst>
                <a:ext uri="{FF2B5EF4-FFF2-40B4-BE49-F238E27FC236}">
                  <a16:creationId xmlns:a16="http://schemas.microsoft.com/office/drawing/2014/main" id="{0D1A37DB-CE8B-4387-AB51-7B8328127187}"/>
                </a:ext>
              </a:extLst>
            </p:cNvPr>
            <p:cNvSpPr/>
            <p:nvPr/>
          </p:nvSpPr>
          <p:spPr>
            <a:xfrm>
              <a:off x="15552770" y="29700089"/>
              <a:ext cx="4621908"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800" b="1" dirty="0">
                  <a:solidFill>
                    <a:srgbClr val="212121"/>
                  </a:solidFill>
                  <a:latin typeface="Arial" panose="020B0604020202020204" pitchFamily="34" charset="0"/>
                  <a:cs typeface="Arial" panose="020B0604020202020204" pitchFamily="34" charset="0"/>
                </a:rPr>
                <a:t>Method 1 CountVectorizer </a:t>
              </a:r>
            </a:p>
            <a:p>
              <a:pPr algn="ctr"/>
              <a:r>
                <a:rPr lang="en-US" sz="2800" dirty="0">
                  <a:solidFill>
                    <a:srgbClr val="212121"/>
                  </a:solidFill>
                  <a:latin typeface="Arial" panose="020B0604020202020204" pitchFamily="34" charset="0"/>
                  <a:cs typeface="Arial" panose="020B0604020202020204" pitchFamily="34" charset="0"/>
                </a:rPr>
                <a:t>[1 2 1 1 1 1 1 2 1]</a:t>
              </a:r>
              <a:endParaRPr lang="en-US" sz="2800" dirty="0">
                <a:latin typeface="Arial" panose="020B0604020202020204" pitchFamily="34" charset="0"/>
                <a:cs typeface="Arial" panose="020B0604020202020204" pitchFamily="34" charset="0"/>
              </a:endParaRPr>
            </a:p>
          </p:txBody>
        </p:sp>
        <p:sp>
          <p:nvSpPr>
            <p:cNvPr id="4194" name="Rectangle 4193">
              <a:extLst>
                <a:ext uri="{FF2B5EF4-FFF2-40B4-BE49-F238E27FC236}">
                  <a16:creationId xmlns:a16="http://schemas.microsoft.com/office/drawing/2014/main" id="{D9D9E36D-9AE5-4D49-BA58-E45758DFD8B1}"/>
                </a:ext>
              </a:extLst>
            </p:cNvPr>
            <p:cNvSpPr/>
            <p:nvPr/>
          </p:nvSpPr>
          <p:spPr>
            <a:xfrm>
              <a:off x="20320066" y="29696308"/>
              <a:ext cx="8415276"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800" b="1" dirty="0">
                  <a:solidFill>
                    <a:srgbClr val="212121"/>
                  </a:solidFill>
                  <a:latin typeface="Arial" panose="020B0604020202020204" pitchFamily="34" charset="0"/>
                  <a:cs typeface="Arial" panose="020B0604020202020204" pitchFamily="34" charset="0"/>
                </a:rPr>
                <a:t>Method 2 TfidfVectorizer</a:t>
              </a:r>
            </a:p>
            <a:p>
              <a:r>
                <a:rPr lang="en-US" sz="2800" dirty="0">
                  <a:solidFill>
                    <a:srgbClr val="212121"/>
                  </a:solidFill>
                  <a:latin typeface="Arial" panose="020B0604020202020204" pitchFamily="34" charset="0"/>
                  <a:cs typeface="Arial" panose="020B0604020202020204" pitchFamily="34" charset="0"/>
                </a:rPr>
                <a:t>[0.26, 0.52, 0.26, 0.26, 0.26, 0.26, 0.26, 0.52, 0.26]</a:t>
              </a:r>
              <a:endParaRPr lang="en-US" sz="2800" dirty="0">
                <a:latin typeface="Arial" panose="020B0604020202020204" pitchFamily="34" charset="0"/>
                <a:cs typeface="Arial" panose="020B0604020202020204" pitchFamily="34" charset="0"/>
              </a:endParaRPr>
            </a:p>
          </p:txBody>
        </p:sp>
        <p:cxnSp>
          <p:nvCxnSpPr>
            <p:cNvPr id="4197" name="Straight Arrow Connector 4196">
              <a:extLst>
                <a:ext uri="{FF2B5EF4-FFF2-40B4-BE49-F238E27FC236}">
                  <a16:creationId xmlns:a16="http://schemas.microsoft.com/office/drawing/2014/main" id="{DA04802A-3505-4D29-9DE5-2EB6613B42F0}"/>
                </a:ext>
              </a:extLst>
            </p:cNvPr>
            <p:cNvCxnSpPr>
              <a:cxnSpLocks/>
            </p:cNvCxnSpPr>
            <p:nvPr/>
          </p:nvCxnSpPr>
          <p:spPr>
            <a:xfrm>
              <a:off x="21869369" y="24438439"/>
              <a:ext cx="0" cy="798714"/>
            </a:xfrm>
            <a:prstGeom prst="straightConnector1">
              <a:avLst/>
            </a:prstGeom>
            <a:ln w="9525" cap="flat" cmpd="sng" algn="ctr">
              <a:solidFill>
                <a:schemeClr val="accent6">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00" name="Straight Arrow Connector 4199">
              <a:extLst>
                <a:ext uri="{FF2B5EF4-FFF2-40B4-BE49-F238E27FC236}">
                  <a16:creationId xmlns:a16="http://schemas.microsoft.com/office/drawing/2014/main" id="{7718F9F9-2244-4BB7-ADEB-5D378FC734F4}"/>
                </a:ext>
              </a:extLst>
            </p:cNvPr>
            <p:cNvCxnSpPr>
              <a:cxnSpLocks/>
            </p:cNvCxnSpPr>
            <p:nvPr/>
          </p:nvCxnSpPr>
          <p:spPr>
            <a:xfrm flipH="1">
              <a:off x="21869369" y="25822018"/>
              <a:ext cx="2559" cy="904037"/>
            </a:xfrm>
            <a:prstGeom prst="straightConnector1">
              <a:avLst/>
            </a:prstGeom>
            <a:ln w="9525" cap="flat" cmpd="sng" algn="ctr">
              <a:solidFill>
                <a:schemeClr val="accent6">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04" name="Straight Arrow Connector 4203">
              <a:extLst>
                <a:ext uri="{FF2B5EF4-FFF2-40B4-BE49-F238E27FC236}">
                  <a16:creationId xmlns:a16="http://schemas.microsoft.com/office/drawing/2014/main" id="{1AEC52A9-608F-48D3-A139-9AFF5212AF0A}"/>
                </a:ext>
              </a:extLst>
            </p:cNvPr>
            <p:cNvCxnSpPr>
              <a:cxnSpLocks/>
              <a:stCxn id="4192" idx="2"/>
              <a:endCxn id="4193" idx="0"/>
            </p:cNvCxnSpPr>
            <p:nvPr/>
          </p:nvCxnSpPr>
          <p:spPr>
            <a:xfrm flipH="1">
              <a:off x="17863724" y="27822026"/>
              <a:ext cx="4060178" cy="1878063"/>
            </a:xfrm>
            <a:prstGeom prst="straightConnector1">
              <a:avLst/>
            </a:prstGeom>
            <a:ln w="9525" cap="flat" cmpd="sng" algn="ctr">
              <a:solidFill>
                <a:schemeClr val="accent6">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06" name="Straight Arrow Connector 4205">
              <a:extLst>
                <a:ext uri="{FF2B5EF4-FFF2-40B4-BE49-F238E27FC236}">
                  <a16:creationId xmlns:a16="http://schemas.microsoft.com/office/drawing/2014/main" id="{B228D010-C54B-4668-885B-47EBC23A942F}"/>
                </a:ext>
              </a:extLst>
            </p:cNvPr>
            <p:cNvCxnSpPr>
              <a:stCxn id="4192" idx="2"/>
              <a:endCxn id="4194" idx="0"/>
            </p:cNvCxnSpPr>
            <p:nvPr/>
          </p:nvCxnSpPr>
          <p:spPr>
            <a:xfrm>
              <a:off x="21923902" y="27822026"/>
              <a:ext cx="2603802" cy="1874282"/>
            </a:xfrm>
            <a:prstGeom prst="straightConnector1">
              <a:avLst/>
            </a:prstGeom>
            <a:ln>
              <a:solidFill>
                <a:schemeClr val="accent6">
                  <a:lumMod val="50000"/>
                </a:schemeClr>
              </a:solidFill>
              <a:tailEnd type="triangle"/>
            </a:ln>
          </p:spPr>
          <p:style>
            <a:lnRef idx="1">
              <a:schemeClr val="accent6"/>
            </a:lnRef>
            <a:fillRef idx="0">
              <a:schemeClr val="accent6"/>
            </a:fillRef>
            <a:effectRef idx="0">
              <a:schemeClr val="accent6"/>
            </a:effectRef>
            <a:fontRef idx="minor">
              <a:schemeClr val="tx1"/>
            </a:fontRef>
          </p:style>
        </p:cxnSp>
      </p:grpSp>
      <p:sp>
        <p:nvSpPr>
          <p:cNvPr id="4215" name="TextBox 4214">
            <a:extLst>
              <a:ext uri="{FF2B5EF4-FFF2-40B4-BE49-F238E27FC236}">
                <a16:creationId xmlns:a16="http://schemas.microsoft.com/office/drawing/2014/main" id="{A5C20422-BB7A-4C69-BDEF-6E56DF0BF34D}"/>
              </a:ext>
            </a:extLst>
          </p:cNvPr>
          <p:cNvSpPr txBox="1"/>
          <p:nvPr/>
        </p:nvSpPr>
        <p:spPr>
          <a:xfrm>
            <a:off x="15811412" y="14781343"/>
            <a:ext cx="12635706" cy="400110"/>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Figure 5. Describes overall process to extract features.</a:t>
            </a:r>
          </a:p>
        </p:txBody>
      </p:sp>
      <p:sp>
        <p:nvSpPr>
          <p:cNvPr id="4216" name="TextBox 4215">
            <a:extLst>
              <a:ext uri="{FF2B5EF4-FFF2-40B4-BE49-F238E27FC236}">
                <a16:creationId xmlns:a16="http://schemas.microsoft.com/office/drawing/2014/main" id="{BF269705-BFD3-49CB-A405-B548F5A58EE4}"/>
              </a:ext>
            </a:extLst>
          </p:cNvPr>
          <p:cNvSpPr txBox="1"/>
          <p:nvPr/>
        </p:nvSpPr>
        <p:spPr>
          <a:xfrm>
            <a:off x="15567921" y="24338253"/>
            <a:ext cx="12755357" cy="400110"/>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Figure 6. Sample feature creation of a review. Shows the vector representation of both methods</a:t>
            </a:r>
          </a:p>
        </p:txBody>
      </p:sp>
      <p:sp>
        <p:nvSpPr>
          <p:cNvPr id="4217" name="TextBox 4216">
            <a:extLst>
              <a:ext uri="{FF2B5EF4-FFF2-40B4-BE49-F238E27FC236}">
                <a16:creationId xmlns:a16="http://schemas.microsoft.com/office/drawing/2014/main" id="{D94C4B7B-6B39-49D7-A1C9-B082B8465E68}"/>
              </a:ext>
            </a:extLst>
          </p:cNvPr>
          <p:cNvSpPr txBox="1"/>
          <p:nvPr/>
        </p:nvSpPr>
        <p:spPr>
          <a:xfrm>
            <a:off x="15591772" y="39064252"/>
            <a:ext cx="13711743" cy="400110"/>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Figure 7. Naïve Bayes model construction overview.</a:t>
            </a:r>
          </a:p>
        </p:txBody>
      </p:sp>
      <mc:AlternateContent xmlns:mc="http://schemas.openxmlformats.org/markup-compatibility/2006" xmlns:a14="http://schemas.microsoft.com/office/drawing/2010/main">
        <mc:Choice Requires="a14">
          <p:sp>
            <p:nvSpPr>
              <p:cNvPr id="4218" name="TextBox 4217">
                <a:extLst>
                  <a:ext uri="{FF2B5EF4-FFF2-40B4-BE49-F238E27FC236}">
                    <a16:creationId xmlns:a16="http://schemas.microsoft.com/office/drawing/2014/main" id="{6BA470D7-2E4E-436D-BD87-6148FB5A9304}"/>
                  </a:ext>
                </a:extLst>
              </p:cNvPr>
              <p:cNvSpPr txBox="1"/>
              <p:nvPr/>
            </p:nvSpPr>
            <p:spPr>
              <a:xfrm>
                <a:off x="16069865" y="39759717"/>
                <a:ext cx="12694625" cy="2620461"/>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Given a review, calculates the probability of a business being category cₓ</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               P(cₓ | data) = </a:t>
                </a:r>
                <a14:m>
                  <m:oMath xmlns:m="http://schemas.openxmlformats.org/officeDocument/2006/math">
                    <m:f>
                      <m:fPr>
                        <m:ctrlPr>
                          <a:rPr lang="en-US" sz="2800" i="1" smtClean="0">
                            <a:latin typeface="Cambria Math" panose="02040503050406030204" pitchFamily="18" charset="0"/>
                            <a:cs typeface="Arial" panose="020B0604020202020204" pitchFamily="34" charset="0"/>
                          </a:rPr>
                        </m:ctrlPr>
                      </m:fPr>
                      <m:num>
                        <m:r>
                          <m:rPr>
                            <m:nor/>
                          </m:rPr>
                          <a:rPr lang="en-US" sz="2800" b="0" i="0" smtClean="0">
                            <a:latin typeface="Arial" panose="020B0604020202020204" pitchFamily="34" charset="0"/>
                            <a:cs typeface="Arial" panose="020B0604020202020204" pitchFamily="34" charset="0"/>
                          </a:rPr>
                          <m:t>P</m:t>
                        </m:r>
                        <m:d>
                          <m:dPr>
                            <m:endChr m:val="|"/>
                            <m:ctrlPr>
                              <a:rPr lang="en-US" sz="2800" b="0" i="1" smtClean="0">
                                <a:latin typeface="Cambria Math" panose="02040503050406030204" pitchFamily="18" charset="0"/>
                                <a:cs typeface="Arial" panose="020B0604020202020204" pitchFamily="34" charset="0"/>
                              </a:rPr>
                            </m:ctrlPr>
                          </m:dPr>
                          <m:e>
                            <m:r>
                              <m:rPr>
                                <m:nor/>
                              </m:rPr>
                              <a:rPr lang="en-US" sz="2800" b="0" i="0" smtClean="0">
                                <a:latin typeface="Arial" panose="020B0604020202020204" pitchFamily="34" charset="0"/>
                                <a:cs typeface="Arial" panose="020B0604020202020204" pitchFamily="34" charset="0"/>
                              </a:rPr>
                              <m:t>data</m:t>
                            </m:r>
                            <m:r>
                              <m:rPr>
                                <m:nor/>
                              </m:rPr>
                              <a:rPr lang="en-US" sz="2800" b="0" i="0" smtClean="0">
                                <a:latin typeface="Arial" panose="020B0604020202020204" pitchFamily="34" charset="0"/>
                                <a:cs typeface="Arial" panose="020B0604020202020204" pitchFamily="34" charset="0"/>
                              </a:rPr>
                              <m:t> </m:t>
                            </m:r>
                          </m:e>
                        </m:d>
                        <m:r>
                          <m:rPr>
                            <m:nor/>
                          </m:rPr>
                          <a:rPr lang="en-US" sz="2800" b="0" i="0" smtClean="0">
                            <a:latin typeface="Arial" panose="020B0604020202020204" pitchFamily="34" charset="0"/>
                            <a:cs typeface="Arial" panose="020B0604020202020204" pitchFamily="34" charset="0"/>
                          </a:rPr>
                          <m:t>c</m:t>
                        </m:r>
                        <m:r>
                          <m:rPr>
                            <m:nor/>
                          </m:rPr>
                          <a:rPr lang="en-US" sz="2800" b="0" i="0" smtClean="0">
                            <a:latin typeface="Arial" panose="020B0604020202020204" pitchFamily="34" charset="0"/>
                            <a:cs typeface="Arial" panose="020B0604020202020204" pitchFamily="34" charset="0"/>
                          </a:rPr>
                          <m:t>ₓ) ∗</m:t>
                        </m:r>
                        <m:r>
                          <m:rPr>
                            <m:nor/>
                          </m:rPr>
                          <a:rPr lang="en-US" sz="2800" b="0" i="0" smtClean="0">
                            <a:latin typeface="Arial" panose="020B0604020202020204" pitchFamily="34" charset="0"/>
                            <a:cs typeface="Arial" panose="020B0604020202020204" pitchFamily="34" charset="0"/>
                          </a:rPr>
                          <m:t>P</m:t>
                        </m:r>
                        <m:r>
                          <m:rPr>
                            <m:nor/>
                          </m:rPr>
                          <a:rPr lang="en-US" sz="2800" b="0" i="0" smtClean="0">
                            <a:latin typeface="Arial" panose="020B0604020202020204" pitchFamily="34" charset="0"/>
                            <a:cs typeface="Arial" panose="020B0604020202020204" pitchFamily="34" charset="0"/>
                          </a:rPr>
                          <m:t>(</m:t>
                        </m:r>
                        <m:r>
                          <m:rPr>
                            <m:nor/>
                          </m:rPr>
                          <a:rPr lang="en-US" sz="2800" b="0" i="0" smtClean="0">
                            <a:latin typeface="Arial" panose="020B0604020202020204" pitchFamily="34" charset="0"/>
                            <a:cs typeface="Arial" panose="020B0604020202020204" pitchFamily="34" charset="0"/>
                          </a:rPr>
                          <m:t>c</m:t>
                        </m:r>
                        <m:r>
                          <m:rPr>
                            <m:nor/>
                          </m:rPr>
                          <a:rPr lang="en-US" sz="2800" b="0" i="0" smtClean="0">
                            <a:latin typeface="Arial" panose="020B0604020202020204" pitchFamily="34" charset="0"/>
                            <a:cs typeface="Arial" panose="020B0604020202020204" pitchFamily="34" charset="0"/>
                          </a:rPr>
                          <m:t>ₓ)</m:t>
                        </m:r>
                      </m:num>
                      <m:den>
                        <m:r>
                          <m:rPr>
                            <m:nor/>
                          </m:rPr>
                          <a:rPr lang="en-US" sz="2800" b="0" i="0" smtClean="0">
                            <a:latin typeface="Arial" panose="020B0604020202020204" pitchFamily="34" charset="0"/>
                            <a:cs typeface="Arial" panose="020B0604020202020204" pitchFamily="34" charset="0"/>
                          </a:rPr>
                          <m:t>P</m:t>
                        </m:r>
                        <m:r>
                          <m:rPr>
                            <m:nor/>
                          </m:rPr>
                          <a:rPr lang="en-US" sz="2800" b="0" i="0" smtClean="0">
                            <a:latin typeface="Arial" panose="020B0604020202020204" pitchFamily="34" charset="0"/>
                            <a:cs typeface="Arial" panose="020B0604020202020204" pitchFamily="34" charset="0"/>
                          </a:rPr>
                          <m:t>(</m:t>
                        </m:r>
                        <m:r>
                          <m:rPr>
                            <m:nor/>
                          </m:rPr>
                          <a:rPr lang="en-US" sz="2800" b="0" i="0" smtClean="0">
                            <a:latin typeface="Arial" panose="020B0604020202020204" pitchFamily="34" charset="0"/>
                            <a:cs typeface="Arial" panose="020B0604020202020204" pitchFamily="34" charset="0"/>
                          </a:rPr>
                          <m:t>data</m:t>
                        </m:r>
                        <m:r>
                          <m:rPr>
                            <m:nor/>
                          </m:rPr>
                          <a:rPr lang="en-US" sz="2800" b="0" i="0" smtClean="0">
                            <a:latin typeface="Arial" panose="020B0604020202020204" pitchFamily="34" charset="0"/>
                            <a:cs typeface="Arial" panose="020B0604020202020204" pitchFamily="34" charset="0"/>
                          </a:rPr>
                          <m:t>)</m:t>
                        </m:r>
                      </m:den>
                    </m:f>
                  </m:oMath>
                </a14:m>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Returns a list of probabilities for each category</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We evaluate the top 10 categories</a:t>
                </a:r>
              </a:p>
            </p:txBody>
          </p:sp>
        </mc:Choice>
        <mc:Fallback xmlns="">
          <p:sp>
            <p:nvSpPr>
              <p:cNvPr id="4218" name="TextBox 4217">
                <a:extLst>
                  <a:ext uri="{FF2B5EF4-FFF2-40B4-BE49-F238E27FC236}">
                    <a16:creationId xmlns:a16="http://schemas.microsoft.com/office/drawing/2014/main" id="{6BA470D7-2E4E-436D-BD87-6148FB5A9304}"/>
                  </a:ext>
                </a:extLst>
              </p:cNvPr>
              <p:cNvSpPr txBox="1">
                <a:spLocks noRot="1" noChangeAspect="1" noMove="1" noResize="1" noEditPoints="1" noAdjustHandles="1" noChangeArrowheads="1" noChangeShapeType="1" noTextEdit="1"/>
              </p:cNvSpPr>
              <p:nvPr/>
            </p:nvSpPr>
            <p:spPr>
              <a:xfrm>
                <a:off x="16069865" y="39759717"/>
                <a:ext cx="12694625" cy="2620461"/>
              </a:xfrm>
              <a:prstGeom prst="rect">
                <a:avLst/>
              </a:prstGeom>
              <a:blipFill>
                <a:blip r:embed="rId11"/>
                <a:stretch>
                  <a:fillRect l="-799" t="-2415" b="-5314"/>
                </a:stretch>
              </a:blipFill>
            </p:spPr>
            <p:txBody>
              <a:bodyPr/>
              <a:lstStyle/>
              <a:p>
                <a:r>
                  <a:rPr lang="en-US">
                    <a:noFill/>
                  </a:rPr>
                  <a:t> </a:t>
                </a:r>
              </a:p>
            </p:txBody>
          </p:sp>
        </mc:Fallback>
      </mc:AlternateContent>
      <p:sp>
        <p:nvSpPr>
          <p:cNvPr id="4219" name="TextBox 4218">
            <a:extLst>
              <a:ext uri="{FF2B5EF4-FFF2-40B4-BE49-F238E27FC236}">
                <a16:creationId xmlns:a16="http://schemas.microsoft.com/office/drawing/2014/main" id="{E57C765C-28F0-4F49-9B16-D03A79021B5C}"/>
              </a:ext>
            </a:extLst>
          </p:cNvPr>
          <p:cNvSpPr txBox="1"/>
          <p:nvPr/>
        </p:nvSpPr>
        <p:spPr>
          <a:xfrm>
            <a:off x="29398666" y="14814440"/>
            <a:ext cx="13336156"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Figure 8. Describes process to extract frequent item sets from list of sets.</a:t>
            </a:r>
          </a:p>
        </p:txBody>
      </p:sp>
      <p:sp>
        <p:nvSpPr>
          <p:cNvPr id="4220" name="TextBox 4219">
            <a:extLst>
              <a:ext uri="{FF2B5EF4-FFF2-40B4-BE49-F238E27FC236}">
                <a16:creationId xmlns:a16="http://schemas.microsoft.com/office/drawing/2014/main" id="{A91C2AF2-F2B1-416C-8747-FD4698BF6850}"/>
              </a:ext>
            </a:extLst>
          </p:cNvPr>
          <p:cNvSpPr txBox="1"/>
          <p:nvPr/>
        </p:nvSpPr>
        <p:spPr>
          <a:xfrm>
            <a:off x="29467722" y="15476889"/>
            <a:ext cx="12737158"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Frequent Item sets helps us discover patterns in the hierarchy of categories.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Given a list of category sets, it returns a list of the most frequent item sets.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Frequent sets are used on top of Naïve Bayes predictions to obtain labels that Naïve Bayes might have missed.</a:t>
            </a:r>
            <a:endParaRPr lang="en-US" sz="2800" dirty="0">
              <a:latin typeface="Arial" panose="020B0604020202020204" pitchFamily="34" charset="0"/>
              <a:cs typeface="Arial" panose="020B0604020202020204" pitchFamily="34" charset="0"/>
            </a:endParaRPr>
          </a:p>
        </p:txBody>
      </p:sp>
      <p:sp>
        <p:nvSpPr>
          <p:cNvPr id="4221" name="TextBox 4220">
            <a:extLst>
              <a:ext uri="{FF2B5EF4-FFF2-40B4-BE49-F238E27FC236}">
                <a16:creationId xmlns:a16="http://schemas.microsoft.com/office/drawing/2014/main" id="{3773DD45-F3D4-4BE9-9780-D14FB5BEE6CF}"/>
              </a:ext>
            </a:extLst>
          </p:cNvPr>
          <p:cNvSpPr txBox="1"/>
          <p:nvPr/>
        </p:nvSpPr>
        <p:spPr>
          <a:xfrm>
            <a:off x="31287132" y="23658256"/>
            <a:ext cx="10718412"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Figure 9. Compares recall results from both feature extraction methods using different input.</a:t>
            </a:r>
          </a:p>
        </p:txBody>
      </p:sp>
      <p:sp>
        <p:nvSpPr>
          <p:cNvPr id="4222" name="TextBox 4221">
            <a:extLst>
              <a:ext uri="{FF2B5EF4-FFF2-40B4-BE49-F238E27FC236}">
                <a16:creationId xmlns:a16="http://schemas.microsoft.com/office/drawing/2014/main" id="{AAB0DCEC-2DD7-4369-9289-905F11FC17A2}"/>
              </a:ext>
            </a:extLst>
          </p:cNvPr>
          <p:cNvSpPr txBox="1"/>
          <p:nvPr/>
        </p:nvSpPr>
        <p:spPr>
          <a:xfrm>
            <a:off x="31435661" y="29870788"/>
            <a:ext cx="11214755"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Figure 10. Compares precision results from both feature extraction methods using different input</a:t>
            </a:r>
          </a:p>
        </p:txBody>
      </p:sp>
      <p:sp>
        <p:nvSpPr>
          <p:cNvPr id="2" name="TextBox 1">
            <a:extLst>
              <a:ext uri="{FF2B5EF4-FFF2-40B4-BE49-F238E27FC236}">
                <a16:creationId xmlns:a16="http://schemas.microsoft.com/office/drawing/2014/main" id="{DFFFE8E6-9999-D041-9388-9D72CDA4FF22}"/>
              </a:ext>
            </a:extLst>
          </p:cNvPr>
          <p:cNvSpPr txBox="1"/>
          <p:nvPr/>
        </p:nvSpPr>
        <p:spPr>
          <a:xfrm>
            <a:off x="503031" y="24545729"/>
            <a:ext cx="1289135" cy="523220"/>
          </a:xfrm>
          <a:prstGeom prst="rect">
            <a:avLst/>
          </a:prstGeom>
          <a:noFill/>
        </p:spPr>
        <p:txBody>
          <a:bodyPr wrap="non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Level 1</a:t>
            </a:r>
          </a:p>
        </p:txBody>
      </p:sp>
      <p:sp>
        <p:nvSpPr>
          <p:cNvPr id="126" name="TextBox 125">
            <a:extLst>
              <a:ext uri="{FF2B5EF4-FFF2-40B4-BE49-F238E27FC236}">
                <a16:creationId xmlns:a16="http://schemas.microsoft.com/office/drawing/2014/main" id="{DA87E148-E8B8-A34D-B0A7-6EBB5A67892B}"/>
              </a:ext>
            </a:extLst>
          </p:cNvPr>
          <p:cNvSpPr txBox="1"/>
          <p:nvPr/>
        </p:nvSpPr>
        <p:spPr>
          <a:xfrm>
            <a:off x="545615" y="26846247"/>
            <a:ext cx="1289135" cy="523220"/>
          </a:xfrm>
          <a:prstGeom prst="rect">
            <a:avLst/>
          </a:prstGeom>
          <a:noFill/>
        </p:spPr>
        <p:txBody>
          <a:bodyPr wrap="non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Level 2</a:t>
            </a:r>
          </a:p>
        </p:txBody>
      </p:sp>
      <p:sp>
        <p:nvSpPr>
          <p:cNvPr id="150" name="TextBox 149">
            <a:extLst>
              <a:ext uri="{FF2B5EF4-FFF2-40B4-BE49-F238E27FC236}">
                <a16:creationId xmlns:a16="http://schemas.microsoft.com/office/drawing/2014/main" id="{E0667769-FAC1-204E-A8BD-08E314977DF0}"/>
              </a:ext>
            </a:extLst>
          </p:cNvPr>
          <p:cNvSpPr txBox="1"/>
          <p:nvPr/>
        </p:nvSpPr>
        <p:spPr>
          <a:xfrm>
            <a:off x="539638" y="29400103"/>
            <a:ext cx="1289135" cy="523220"/>
          </a:xfrm>
          <a:prstGeom prst="rect">
            <a:avLst/>
          </a:prstGeom>
          <a:noFill/>
        </p:spPr>
        <p:txBody>
          <a:bodyPr wrap="non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Level 3</a:t>
            </a:r>
          </a:p>
        </p:txBody>
      </p:sp>
      <p:sp>
        <p:nvSpPr>
          <p:cNvPr id="159" name="Arrow: Down 4098">
            <a:extLst>
              <a:ext uri="{FF2B5EF4-FFF2-40B4-BE49-F238E27FC236}">
                <a16:creationId xmlns:a16="http://schemas.microsoft.com/office/drawing/2014/main" id="{3BF4D14A-B429-1A41-BFAF-29F54036A691}"/>
              </a:ext>
            </a:extLst>
          </p:cNvPr>
          <p:cNvSpPr/>
          <p:nvPr/>
        </p:nvSpPr>
        <p:spPr>
          <a:xfrm>
            <a:off x="22062657" y="10072010"/>
            <a:ext cx="573544" cy="904243"/>
          </a:xfrm>
          <a:prstGeom prst="down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solidFill>
                <a:schemeClr val="tx1"/>
              </a:solidFill>
              <a:latin typeface="Arial" panose="020B0604020202020204" pitchFamily="34" charset="0"/>
              <a:cs typeface="Arial" panose="020B0604020202020204" pitchFamily="34" charset="0"/>
            </a:endParaRPr>
          </a:p>
        </p:txBody>
      </p:sp>
      <p:sp>
        <p:nvSpPr>
          <p:cNvPr id="175" name="Arrow: Right 4131">
            <a:extLst>
              <a:ext uri="{FF2B5EF4-FFF2-40B4-BE49-F238E27FC236}">
                <a16:creationId xmlns:a16="http://schemas.microsoft.com/office/drawing/2014/main" id="{B6F3B4C0-1337-4249-BB80-D6F71D9F8AF6}"/>
              </a:ext>
            </a:extLst>
          </p:cNvPr>
          <p:cNvSpPr/>
          <p:nvPr/>
        </p:nvSpPr>
        <p:spPr>
          <a:xfrm>
            <a:off x="20423557" y="37954937"/>
            <a:ext cx="1399012" cy="579365"/>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solidFill>
              <a:latin typeface="Arial" panose="020B0604020202020204" pitchFamily="34" charset="0"/>
              <a:cs typeface="Arial" panose="020B0604020202020204" pitchFamily="34" charset="0"/>
            </a:endParaRPr>
          </a:p>
        </p:txBody>
      </p:sp>
      <p:sp>
        <p:nvSpPr>
          <p:cNvPr id="176" name="Arrow: Right 4131">
            <a:extLst>
              <a:ext uri="{FF2B5EF4-FFF2-40B4-BE49-F238E27FC236}">
                <a16:creationId xmlns:a16="http://schemas.microsoft.com/office/drawing/2014/main" id="{7DA51432-A99C-2F46-B0BD-402180EB404E}"/>
              </a:ext>
            </a:extLst>
          </p:cNvPr>
          <p:cNvSpPr/>
          <p:nvPr/>
        </p:nvSpPr>
        <p:spPr>
          <a:xfrm>
            <a:off x="23478973" y="35310782"/>
            <a:ext cx="1087121" cy="653509"/>
          </a:xfrm>
          <a:prstGeom prst="rightArrow">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a:solidFill>
                <a:schemeClr val="tx1"/>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C44661D5-68AC-46C2-BDAF-048E8E27070A}"/>
              </a:ext>
            </a:extLst>
          </p:cNvPr>
          <p:cNvGraphicFramePr/>
          <p:nvPr>
            <p:extLst>
              <p:ext uri="{D42A27DB-BD31-4B8C-83A1-F6EECF244321}">
                <p14:modId xmlns:p14="http://schemas.microsoft.com/office/powerpoint/2010/main" val="2589643370"/>
              </p:ext>
            </p:extLst>
          </p:nvPr>
        </p:nvGraphicFramePr>
        <p:xfrm>
          <a:off x="29443534" y="18184883"/>
          <a:ext cx="13291288" cy="545560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0" name="Chart 9">
            <a:extLst>
              <a:ext uri="{FF2B5EF4-FFF2-40B4-BE49-F238E27FC236}">
                <a16:creationId xmlns:a16="http://schemas.microsoft.com/office/drawing/2014/main" id="{CF6AEC0B-2900-4791-8653-9F2CB90A9B00}"/>
              </a:ext>
            </a:extLst>
          </p:cNvPr>
          <p:cNvGraphicFramePr/>
          <p:nvPr>
            <p:extLst>
              <p:ext uri="{D42A27DB-BD31-4B8C-83A1-F6EECF244321}">
                <p14:modId xmlns:p14="http://schemas.microsoft.com/office/powerpoint/2010/main" val="1488052225"/>
              </p:ext>
            </p:extLst>
          </p:nvPr>
        </p:nvGraphicFramePr>
        <p:xfrm>
          <a:off x="29699694" y="24115790"/>
          <a:ext cx="12958663" cy="5984134"/>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65398975"/>
      </p:ext>
    </p:extLst>
  </p:cSld>
  <p:clrMapOvr>
    <a:masterClrMapping/>
  </p:clrMapOvr>
</p:sld>
</file>

<file path=ppt/theme/theme1.xml><?xml version="1.0" encoding="utf-8"?>
<a:theme xmlns:a="http://schemas.openxmlformats.org/drawingml/2006/main" name="PosterPresentations.com-48x48-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23369</TotalTime>
  <Words>1299</Words>
  <Application>Microsoft Office PowerPoint</Application>
  <PresentationFormat>Custom</PresentationFormat>
  <Paragraphs>142</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andrea cruz castillo</cp:lastModifiedBy>
  <cp:revision>143</cp:revision>
  <dcterms:created xsi:type="dcterms:W3CDTF">2012-02-09T20:53:12Z</dcterms:created>
  <dcterms:modified xsi:type="dcterms:W3CDTF">2019-05-20T17:56:07Z</dcterms:modified>
</cp:coreProperties>
</file>