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8" r:id="rId5"/>
    <p:sldId id="269" r:id="rId6"/>
    <p:sldId id="266" r:id="rId7"/>
    <p:sldId id="267" r:id="rId8"/>
    <p:sldId id="260" r:id="rId9"/>
    <p:sldId id="261" r:id="rId10"/>
    <p:sldId id="263" r:id="rId11"/>
    <p:sldId id="270" r:id="rId12"/>
    <p:sldId id="264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A3D1D-39ED-8044-BE55-CDE4B6C09FC4}" type="datetimeFigureOut">
              <a:rPr lang="en-US" smtClean="0"/>
              <a:t>1/24/14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D1E1D-707E-0F49-8C86-DA3741CE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FIGURE; TALK TO IMAGES;</a:t>
            </a:r>
            <a:r>
              <a:rPr lang="en-US" baseline="0" dirty="0" smtClean="0"/>
              <a:t> MENTION DOSE RATE – PURPOSE OF ATTENUATOR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0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MS PGothic" pitchFamily="34" charset="-128"/>
              </a:rPr>
              <a:t>electron sensitivity is observed within 10% of nominal bias conditions for test chip A, indicating that electron effects may be observable in more sensitive present-generation ICs, and in future technology nodes for nominal supply volt- age.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61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MS PGothic" pitchFamily="34" charset="-128"/>
              </a:rPr>
              <a:t>electron sensitivity is observed within 10% of nominal bias conditions for test chip A, indicating that electron effects may be observable in more sensitive present-generation ICs, and in future technology nodes for nominal supply volt- age.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6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MS PGothic" pitchFamily="34" charset="-128"/>
              </a:rPr>
              <a:t>electron sensitivity is observed within 10% of nominal bias conditions for test chip A, indicating that electron effects may be observable in more sensitive present-generation ICs, and in future technology nodes for nominal supply volt- age.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61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MS PGothic" pitchFamily="34" charset="-128"/>
              </a:rPr>
              <a:t>electron sensitivity is observed within 10% of nominal bias conditions for test chip A, indicating that electron effects may be observable in more sensitive present-generation ICs, and in future technology nodes for nominal supply volt- age.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61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MS PGothic" pitchFamily="34" charset="-128"/>
              </a:rPr>
              <a:t>electron sensitivity is observed within 10% of nominal bias conditions for test chip A, indicating that electron effects may be observable in more sensitive present-generation ICs, and in future technology nodes for nominal supply volt- age.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61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Simulation results demonstrate the rare nature of electron-induced SEU events in the space radiation environ- </a:t>
            </a:r>
            <a:r>
              <a:rPr lang="en-US" sz="1200" dirty="0" err="1" smtClean="0"/>
              <a:t>ment</a:t>
            </a:r>
            <a:r>
              <a:rPr lang="en-US" sz="1200" dirty="0" smtClean="0"/>
              <a:t>, indicating that many years of flight time may elapse before the observation of such an event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MS PGothic" pitchFamily="34" charset="-128"/>
              </a:rPr>
              <a:t>In con-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MS PGothic" pitchFamily="34" charset="-128"/>
              </a:rPr>
              <a:t>trast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MS PGothic" pitchFamily="34" charset="-128"/>
              </a:rPr>
              <a:t>, protons dominate the high-energy deposition portion of the event spectrum due to higher LET near their stopping range and contributions from nuclear reactions that also con- tribute to the event rate. </a:t>
            </a: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22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Simulation results demonstrate the rare nature of electron-induced SEU events in the space radiation environ- </a:t>
            </a:r>
            <a:r>
              <a:rPr lang="en-US" sz="1200" dirty="0" err="1" smtClean="0"/>
              <a:t>ment</a:t>
            </a:r>
            <a:r>
              <a:rPr lang="en-US" sz="1200" dirty="0" smtClean="0"/>
              <a:t>, indicating that many years of flight time may elapse before the observation of such an event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MS PGothic" pitchFamily="34" charset="-128"/>
              </a:rPr>
              <a:t>In con-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MS PGothic" pitchFamily="34" charset="-128"/>
              </a:rPr>
              <a:t>trast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MS PGothic" pitchFamily="34" charset="-128"/>
              </a:rPr>
              <a:t>, protons dominate the high-energy deposition portion of the event spectrum due to higher LET near their stopping range and contributions from nuclear reactions that also con- tribute to the event rate. </a:t>
            </a: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2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4C4-C706-334D-9203-CDE1BDBCA429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E0C1-AB02-2645-A24C-C3E62F2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8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4C4-C706-334D-9203-CDE1BDBCA429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E0C1-AB02-2645-A24C-C3E62F2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4C4-C706-334D-9203-CDE1BDBCA429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E0C1-AB02-2645-A24C-C3E62F2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28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02083"/>
            <a:ext cx="8229600" cy="851291"/>
          </a:xfrm>
          <a:prstGeom prst="rect">
            <a:avLst/>
          </a:prstGeom>
        </p:spPr>
        <p:txBody>
          <a:bodyPr vert="horz"/>
          <a:lstStyle>
            <a:lvl1pPr>
              <a:defRPr sz="3600" b="1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811441" y="4141833"/>
            <a:ext cx="3521118" cy="74718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4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add Your Name</a:t>
            </a:r>
          </a:p>
        </p:txBody>
      </p:sp>
    </p:spTree>
    <p:extLst>
      <p:ext uri="{BB962C8B-B14F-4D97-AF65-F5344CB8AC3E}">
        <p14:creationId xmlns:p14="http://schemas.microsoft.com/office/powerpoint/2010/main" val="67487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A64C4-C706-334D-9203-CDE1BDBCA429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King – Electron-Induced SEUs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BEE0C1-AB02-2645-A24C-C3E62F2489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4C4-C706-334D-9203-CDE1BDBCA429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E0C1-AB02-2645-A24C-C3E62F2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4C4-C706-334D-9203-CDE1BDBCA429}" type="datetimeFigureOut">
              <a:rPr lang="en-US" smtClean="0"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E0C1-AB02-2645-A24C-C3E62F2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7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4C4-C706-334D-9203-CDE1BDBCA429}" type="datetimeFigureOut">
              <a:rPr lang="en-US" smtClean="0"/>
              <a:t>1/24/14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E0C1-AB02-2645-A24C-C3E62F2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1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4C4-C706-334D-9203-CDE1BDBCA429}" type="datetimeFigureOut">
              <a:rPr lang="en-US" smtClean="0"/>
              <a:t>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E0C1-AB02-2645-A24C-C3E62F2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4C4-C706-334D-9203-CDE1BDBCA429}" type="datetimeFigureOut">
              <a:rPr lang="en-US" smtClean="0"/>
              <a:t>1/24/14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E0C1-AB02-2645-A24C-C3E62F2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0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4C4-C706-334D-9203-CDE1BDBCA429}" type="datetimeFigureOut">
              <a:rPr lang="en-US" smtClean="0"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E0C1-AB02-2645-A24C-C3E62F2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2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4C4-C706-334D-9203-CDE1BDBCA429}" type="datetimeFigureOut">
              <a:rPr lang="en-US" smtClean="0"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E0C1-AB02-2645-A24C-C3E62F2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4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A64C4-C706-334D-9203-CDE1BDBCA429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EE0C1-AB02-2645-A24C-C3E62F2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5383"/>
            <a:ext cx="8229600" cy="851291"/>
          </a:xfrm>
        </p:spPr>
        <p:txBody>
          <a:bodyPr>
            <a:normAutofit/>
          </a:bodyPr>
          <a:lstStyle/>
          <a:p>
            <a:r>
              <a:rPr lang="en-US" dirty="0" smtClean="0"/>
              <a:t>Update on Electron-Induced SEUs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3892066"/>
            <a:ext cx="8364560" cy="1725567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en-US" sz="2000" b="0" dirty="0" smtClean="0"/>
              <a:t>Michael P. King</a:t>
            </a:r>
            <a:endParaRPr lang="en-US" sz="20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1863560" y="5974088"/>
            <a:ext cx="5643893" cy="83099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 defTabSz="457200" fontAlgn="auto">
              <a:spcAft>
                <a:spcPts val="0"/>
              </a:spcAft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This work is supported by:</a:t>
            </a:r>
          </a:p>
          <a:p>
            <a:pPr algn="ctr" defTabSz="457200" fontAlgn="auto">
              <a:spcAft>
                <a:spcPts val="0"/>
              </a:spcAft>
            </a:pPr>
            <a:r>
              <a:rPr lang="en-US" sz="1600" b="0" dirty="0" smtClean="0">
                <a:latin typeface="Arial"/>
                <a:cs typeface="Arial"/>
              </a:rPr>
              <a:t>Defense </a:t>
            </a:r>
            <a:r>
              <a:rPr lang="en-US" sz="1600" b="0" dirty="0">
                <a:latin typeface="Arial"/>
                <a:cs typeface="Arial"/>
              </a:rPr>
              <a:t>Threat Reduction Agency Basic Research Program </a:t>
            </a:r>
            <a:endParaRPr lang="en-US" sz="1600" b="0" dirty="0" smtClean="0">
              <a:latin typeface="Arial"/>
              <a:cs typeface="Arial"/>
            </a:endParaRPr>
          </a:p>
          <a:p>
            <a:pPr algn="ctr" defTabSz="457200" fontAlgn="auto">
              <a:spcAft>
                <a:spcPts val="0"/>
              </a:spcAft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NASA Electronic Parts and Packaging Program</a:t>
            </a:r>
          </a:p>
        </p:txBody>
      </p:sp>
    </p:spTree>
    <p:extLst>
      <p:ext uri="{BB962C8B-B14F-4D97-AF65-F5344CB8AC3E}">
        <p14:creationId xmlns:p14="http://schemas.microsoft.com/office/powerpoint/2010/main" val="389206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Jovian </a:t>
            </a:r>
            <a:r>
              <a:rPr lang="en-US" sz="3200" dirty="0" err="1" smtClean="0"/>
              <a:t>Env</a:t>
            </a:r>
            <a:r>
              <a:rPr lang="en-US" sz="3200" dirty="0" smtClean="0"/>
              <a:t>. – GIRE2 – Electron Spectrum</a:t>
            </a:r>
            <a:endParaRPr lang="en-US" sz="3200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King – Electron-Induced SEU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8183A1B-07EE-BA47-9280-215932A02BA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1712912"/>
            <a:ext cx="5372100" cy="40290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29370" y="2219038"/>
            <a:ext cx="3677048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Simulated differential electron flux at for the Europa tour of the Juno spacecraft mission of the Jovian environment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Much more energetic than the near-Earth </a:t>
            </a:r>
            <a:r>
              <a:rPr lang="en-US" sz="2200" dirty="0" smtClean="0"/>
              <a:t>environment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281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Electron Flux Spectrum with Shielding</a:t>
            </a:r>
            <a:endParaRPr lang="en-US" sz="3200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King – Electron-Induced SEU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8183A1B-07EE-BA47-9280-215932A02BA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1712912"/>
            <a:ext cx="5372100" cy="40290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29370" y="1712912"/>
            <a:ext cx="3677048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Calculated energy loss for three shielding thicknesses</a:t>
            </a:r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Europa environment has higher flux of &gt;20 MeV electrons than Jovian </a:t>
            </a:r>
            <a:r>
              <a:rPr lang="en-US" sz="2200" dirty="0" err="1" smtClean="0"/>
              <a:t>env</a:t>
            </a:r>
            <a:r>
              <a:rPr lang="en-US" sz="22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Shielding attenuates large energy range of electrons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81274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Electron-Induced </a:t>
            </a:r>
            <a:r>
              <a:rPr lang="en-US" sz="3200" dirty="0" smtClean="0"/>
              <a:t>SEU Event Rates</a:t>
            </a:r>
            <a:endParaRPr lang="en-US" sz="3200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King – Electron-Induced SEU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8183A1B-07EE-BA47-9280-215932A02BA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41433" y="984432"/>
            <a:ext cx="36025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SEU Event Rates in the Jovian and Europa environments for shielding thicknesses of 100, 730, and 870 mils Al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At or near nominal supply voltage, shielding appears to have little impact on SEU event rates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SEUs potentially a big problem for electronics in quiescent/power save mode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Higher flux of &gt;20 MeV electrons accounts for some </a:t>
            </a:r>
            <a:r>
              <a:rPr lang="en-US" sz="2000" dirty="0" smtClean="0"/>
              <a:t>difference in SEU event rates under reduced bias conditions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Rate depends </a:t>
            </a:r>
            <a:r>
              <a:rPr lang="en-US" sz="2000" i="1" dirty="0" smtClean="0"/>
              <a:t>strongly</a:t>
            </a:r>
            <a:r>
              <a:rPr lang="en-US" sz="2000" dirty="0" smtClean="0"/>
              <a:t> on sensitive volume geometry and critical charge</a:t>
            </a:r>
          </a:p>
        </p:txBody>
      </p:sp>
      <p:pic>
        <p:nvPicPr>
          <p:cNvPr id="13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5" y="1564638"/>
            <a:ext cx="5608784" cy="420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4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Comparison of Electron and Proton Event Rates </a:t>
            </a:r>
            <a:endParaRPr lang="en-US" sz="3200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King – Electron-Induced SEU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8183A1B-07EE-BA47-9280-215932A02BA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41433" y="1582573"/>
            <a:ext cx="3602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SEU Event Rates in the Europa environments for shielding thicknesses of 100, 730, and 870 mils Al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Proton error rates higher than electrons at nominal supply voltage conditions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Increased </a:t>
            </a:r>
            <a:r>
              <a:rPr lang="en-US" sz="2000" dirty="0" smtClean="0"/>
              <a:t>shielding results in slightly higher proton error rates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Electron error rates estimated to be higher than protons at reduced bias conditions</a:t>
            </a:r>
            <a:endParaRPr lang="en-US" sz="2000" dirty="0" smtClean="0"/>
          </a:p>
        </p:txBody>
      </p:sp>
      <p:pic>
        <p:nvPicPr>
          <p:cNvPr id="13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5" y="1564638"/>
            <a:ext cx="5608784" cy="420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4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ARACOR 4100 – X-ray Spectrum</a:t>
            </a:r>
            <a:endParaRPr lang="en-US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King – Electron-Induced SEU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8183A1B-07EE-BA47-9280-215932A02BA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aracor_spectru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29" y="1673583"/>
            <a:ext cx="5731202" cy="42984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23819" y="1383998"/>
            <a:ext cx="352018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/>
              <a:buChar char="•"/>
            </a:pPr>
            <a:r>
              <a:rPr lang="en-US" sz="2200" dirty="0" smtClean="0"/>
              <a:t>Average energy of 10-keV with 50-keV max energy</a:t>
            </a:r>
          </a:p>
          <a:p>
            <a:pPr marL="342900" indent="-342900">
              <a:buClr>
                <a:schemeClr val="tx1"/>
              </a:buClr>
              <a:buFont typeface="Arial"/>
              <a:buChar char="•"/>
            </a:pPr>
            <a:r>
              <a:rPr lang="en-US" sz="2200" dirty="0" smtClean="0"/>
              <a:t>Presence of Al attenuator modifies initial X-ray spectrum</a:t>
            </a:r>
            <a:endParaRPr lang="en-US" sz="2200" i="1" dirty="0" smtClean="0"/>
          </a:p>
          <a:p>
            <a:pPr marL="342900" indent="-342900">
              <a:buClr>
                <a:schemeClr val="tx1"/>
              </a:buClr>
              <a:buFont typeface="Arial"/>
              <a:buChar char="•"/>
            </a:pPr>
            <a:r>
              <a:rPr lang="en-US" sz="2200" dirty="0" smtClean="0"/>
              <a:t>Prominent 10 keV lines absent from attenuated spectrum</a:t>
            </a:r>
          </a:p>
          <a:p>
            <a:pPr marL="342900" indent="-342900">
              <a:buClr>
                <a:schemeClr val="tx1"/>
              </a:buClr>
              <a:buFont typeface="Arial"/>
              <a:buChar char="•"/>
            </a:pPr>
            <a:r>
              <a:rPr lang="en-US" sz="2200" dirty="0" smtClean="0"/>
              <a:t>Selectively passes high energy range of X-ray spectrum</a:t>
            </a:r>
          </a:p>
          <a:p>
            <a:pPr marL="342900" indent="-342900">
              <a:buClr>
                <a:schemeClr val="tx1"/>
              </a:buClr>
              <a:buFont typeface="Arial"/>
              <a:buChar char="•"/>
            </a:pPr>
            <a:r>
              <a:rPr lang="en-US" sz="2200" dirty="0" smtClean="0"/>
              <a:t>Photon flux of </a:t>
            </a:r>
            <a:br>
              <a:rPr lang="en-US" sz="2200" dirty="0" smtClean="0"/>
            </a:br>
            <a:r>
              <a:rPr lang="en-US" sz="2000" dirty="0"/>
              <a:t>1.5×10</a:t>
            </a:r>
            <a:r>
              <a:rPr lang="en-US" sz="2000" baseline="30000" dirty="0"/>
              <a:t>12</a:t>
            </a:r>
            <a:r>
              <a:rPr lang="en-US" sz="2000" dirty="0"/>
              <a:t> cm</a:t>
            </a:r>
            <a:r>
              <a:rPr lang="en-US" sz="2000" baseline="30000" dirty="0"/>
              <a:t>-2</a:t>
            </a:r>
            <a:r>
              <a:rPr lang="en-US" sz="2000" dirty="0"/>
              <a:t> sec</a:t>
            </a:r>
            <a:r>
              <a:rPr lang="en-US" sz="2000" baseline="30000" dirty="0"/>
              <a:t>-</a:t>
            </a:r>
            <a:r>
              <a:rPr lang="en-US" sz="2000" baseline="30000" dirty="0" smtClean="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526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Electron Upsets in 28 nm and 45 nm SRAMs</a:t>
            </a:r>
            <a:endParaRPr lang="en-US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King – Electron-Induced SEU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8183A1B-07EE-BA47-9280-215932A02BA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772338"/>
            <a:ext cx="5422900" cy="40671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6395" y="1391120"/>
            <a:ext cx="3571216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28 nm and 45 nm SRAMs tested with supply voltage between 0.35 V – 0.8 V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Upset cross-section normalized by SRAM cell area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Tested several device variants including dual- and triple-well with similar </a:t>
            </a:r>
            <a:r>
              <a:rPr lang="en-US" sz="2200" dirty="0" smtClean="0"/>
              <a:t>results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No measurable parametric degradation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5957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SEU Cross-Section Bias Dependence I</a:t>
            </a:r>
            <a:endParaRPr lang="en-US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King – Electron-Induced SEU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8183A1B-07EE-BA47-9280-215932A02BA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15" y="1772338"/>
            <a:ext cx="5135670" cy="40671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6395" y="2311348"/>
            <a:ext cx="3571216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Measured SEU cross-section bias dependence for alpha particles in vacuum and air</a:t>
            </a:r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Exhibits an exponential dependence</a:t>
            </a:r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Slope depends on the incident alpha particle LET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6712" y="6036696"/>
            <a:ext cx="362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Buehler, </a:t>
            </a:r>
            <a:r>
              <a:rPr lang="en-US" i="1" dirty="0" smtClean="0"/>
              <a:t>et al.,</a:t>
            </a:r>
            <a:r>
              <a:rPr lang="en-US" dirty="0" smtClean="0"/>
              <a:t> IEEE TNS, Dec., 1990.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9796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SEU Cross-Section Bias Dependence II</a:t>
            </a:r>
            <a:endParaRPr lang="en-US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King – Electron-Induced SEU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8183A1B-07EE-BA47-9280-215932A02BA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84" y="1772338"/>
            <a:ext cx="5126931" cy="40671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96395" y="1519952"/>
            <a:ext cx="3571216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Measured SEU cross-section bias dependence for alpha particles 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Exhibits an exponential dependence consistent with Buehler </a:t>
            </a:r>
            <a:r>
              <a:rPr lang="en-US" sz="2200" i="1" dirty="0" smtClean="0"/>
              <a:t>et al.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Higher LET alphas result in larger SEU cross-section, and smaller slope than lower LET alphas</a:t>
            </a:r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Showed similar trend for heavy-ions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6712" y="6009090"/>
            <a:ext cx="338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Barak, </a:t>
            </a:r>
            <a:r>
              <a:rPr lang="en-US" i="1" dirty="0" smtClean="0"/>
              <a:t>et al.</a:t>
            </a:r>
            <a:r>
              <a:rPr lang="en-US" dirty="0" smtClean="0"/>
              <a:t>, IEEE TNS, Dec., 2004.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3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Comparison with Protons and </a:t>
            </a:r>
            <a:r>
              <a:rPr lang="en-US" sz="3200" dirty="0" err="1" smtClean="0"/>
              <a:t>Muons</a:t>
            </a:r>
            <a:r>
              <a:rPr lang="en-US" sz="3200" dirty="0" smtClean="0"/>
              <a:t> I</a:t>
            </a:r>
            <a:endParaRPr lang="en-US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King – Electron-Induced SEU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8183A1B-07EE-BA47-9280-215932A02BA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772338"/>
            <a:ext cx="5422900" cy="40671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24500" y="1217069"/>
            <a:ext cx="3571216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Sensitivity to </a:t>
            </a:r>
            <a:r>
              <a:rPr lang="en-US" sz="2400" dirty="0" err="1" smtClean="0"/>
              <a:t>muons</a:t>
            </a:r>
            <a:r>
              <a:rPr lang="en-US" sz="2400" dirty="0" smtClean="0"/>
              <a:t> and protons under nominal bias conditions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Electron-Induced SEUs observed within 10% of nominal supply voltage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SEU cross-section bias dependence higher for electrons than protons or </a:t>
            </a:r>
            <a:r>
              <a:rPr lang="en-US" sz="2400" dirty="0" err="1" smtClean="0"/>
              <a:t>muons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Shows trends consistent with the work of Buehler, Barak, and others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786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Comparison with Protons and </a:t>
            </a:r>
            <a:r>
              <a:rPr lang="en-US" sz="3200" dirty="0" err="1" smtClean="0"/>
              <a:t>Muons</a:t>
            </a:r>
            <a:r>
              <a:rPr lang="en-US" sz="3200" dirty="0" smtClean="0"/>
              <a:t> II</a:t>
            </a:r>
            <a:endParaRPr lang="en-US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King – Electron-Induced SEU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8183A1B-07EE-BA47-9280-215932A02BA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772338"/>
            <a:ext cx="5422900" cy="40671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24500" y="1772338"/>
            <a:ext cx="3571216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Sensitivity to </a:t>
            </a:r>
            <a:r>
              <a:rPr lang="en-US" sz="2400" dirty="0" err="1" smtClean="0"/>
              <a:t>muons</a:t>
            </a:r>
            <a:r>
              <a:rPr lang="en-US" sz="2400" dirty="0" smtClean="0"/>
              <a:t> and protons under nominal bias conditions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SEU cross-section bias dependence higher for electrons than protons or </a:t>
            </a:r>
            <a:r>
              <a:rPr lang="en-US" sz="2400" dirty="0" err="1" smtClean="0"/>
              <a:t>muons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Shows trends consistent with the work of Buehler, Barak, and 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478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MRED Simulation of X-rays on 45 nm SRAMs</a:t>
            </a:r>
            <a:endParaRPr lang="en-US" sz="3200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King – Electron-Induced SEU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8183A1B-07EE-BA47-9280-215932A02BA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1712912"/>
            <a:ext cx="5372100" cy="40290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57158" y="1741369"/>
            <a:ext cx="374926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Sensitive volume geometry consistent with 45 nm SRAM </a:t>
            </a:r>
            <a:br>
              <a:rPr lang="en-US" sz="2200" dirty="0" smtClean="0"/>
            </a:br>
            <a:r>
              <a:rPr lang="en-US" sz="2200" dirty="0" smtClean="0"/>
              <a:t>(330nm×675nm×500nm)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Simulated irradiation with </a:t>
            </a:r>
            <a:r>
              <a:rPr lang="en-US" sz="2200" i="1" dirty="0" smtClean="0"/>
              <a:t>full</a:t>
            </a:r>
            <a:r>
              <a:rPr lang="en-US" sz="2200" dirty="0" smtClean="0"/>
              <a:t> ARACOR X-ray </a:t>
            </a:r>
            <a:r>
              <a:rPr lang="en-US" sz="2200" dirty="0" smtClean="0"/>
              <a:t>spectrum and 1 MeV protons from the </a:t>
            </a:r>
            <a:r>
              <a:rPr lang="en-US" sz="2200" dirty="0" err="1" smtClean="0"/>
              <a:t>Pelletron</a:t>
            </a: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Shows higher cross-section for protons than electrons</a:t>
            </a:r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Illustrates the SEU cross-section bias dependence difference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9866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Simulation versus Experimental Results</a:t>
            </a:r>
            <a:endParaRPr lang="en-US" sz="3200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King – Electron-Induced SEU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8183A1B-07EE-BA47-9280-215932A02BA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1712912"/>
            <a:ext cx="5372100" cy="40290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29370" y="1421534"/>
            <a:ext cx="3677048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Sensitive volume geometry consistent with 45 nm SRAM </a:t>
            </a:r>
            <a:br>
              <a:rPr lang="en-US" sz="2200" dirty="0" smtClean="0"/>
            </a:br>
            <a:r>
              <a:rPr lang="en-US" sz="2200" dirty="0" smtClean="0"/>
              <a:t>(330nm×675nm×500nm)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Extrapolated </a:t>
            </a:r>
            <a:r>
              <a:rPr lang="en-US" sz="2200" i="1" dirty="0" smtClean="0"/>
              <a:t>estimated</a:t>
            </a:r>
            <a:r>
              <a:rPr lang="en-US" sz="2200" dirty="0" smtClean="0"/>
              <a:t> norm. cross-section for applied bias conditions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Simple </a:t>
            </a:r>
            <a:r>
              <a:rPr lang="en-US" sz="2200" i="1" dirty="0" smtClean="0"/>
              <a:t>static</a:t>
            </a:r>
            <a:r>
              <a:rPr lang="en-US" sz="2200" dirty="0" smtClean="0"/>
              <a:t> sensitive volume geometry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Q = CV critical charge estimates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Within a factor of 2-5 for all bias </a:t>
            </a:r>
            <a:r>
              <a:rPr lang="en-US" sz="2200" dirty="0" smtClean="0"/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74507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1044</Words>
  <Application>Microsoft Macintosh PowerPoint</Application>
  <PresentationFormat>On-screen Show (4:3)</PresentationFormat>
  <Paragraphs>99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Update on Electron-Induced SEUs</vt:lpstr>
      <vt:lpstr>ARACOR 4100 – X-ray Spectrum</vt:lpstr>
      <vt:lpstr>Electron Upsets in 28 nm and 45 nm SRAMs</vt:lpstr>
      <vt:lpstr>SEU Cross-Section Bias Dependence I</vt:lpstr>
      <vt:lpstr>SEU Cross-Section Bias Dependence II</vt:lpstr>
      <vt:lpstr>Comparison with Protons and Muons I</vt:lpstr>
      <vt:lpstr>Comparison with Protons and Muons II</vt:lpstr>
      <vt:lpstr>MRED Simulation of X-rays on 45 nm SRAMs</vt:lpstr>
      <vt:lpstr>Simulation versus Experimental Results</vt:lpstr>
      <vt:lpstr>Jovian Env. – GIRE2 – Electron Spectrum</vt:lpstr>
      <vt:lpstr>Electron Flux Spectrum with Shielding</vt:lpstr>
      <vt:lpstr>Electron-Induced SEU Event Rates</vt:lpstr>
      <vt:lpstr>Comparison of Electron and Proton Event Rates 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Electron-Induced SEUs</dc:title>
  <dc:creator>Michael King</dc:creator>
  <cp:lastModifiedBy>Michael King</cp:lastModifiedBy>
  <cp:revision>8</cp:revision>
  <dcterms:created xsi:type="dcterms:W3CDTF">2014-01-24T17:44:31Z</dcterms:created>
  <dcterms:modified xsi:type="dcterms:W3CDTF">2014-01-24T19:43:17Z</dcterms:modified>
</cp:coreProperties>
</file>