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85" d="100"/>
          <a:sy n="85" d="100"/>
        </p:scale>
        <p:origin x="-21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2/10/20</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populated_places_in_Pennsylvania" TargetMode="External"/><Relationship Id="rId3" Type="http://schemas.openxmlformats.org/officeDocument/2006/relationships/hyperlink" Target="https://www.census.gov/library/publications/2010/compendia/databooks/ccdb07.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3600" i="1" dirty="0" smtClean="0">
                <a:latin typeface="Arial"/>
                <a:cs typeface="Arial"/>
              </a:rPr>
              <a:t>Fitness4All</a:t>
            </a:r>
            <a:r>
              <a:rPr lang="en-US" sz="3600" dirty="0" smtClean="0">
                <a:latin typeface="Arial"/>
                <a:cs typeface="Arial"/>
              </a:rPr>
              <a:t> </a:t>
            </a:r>
            <a:br>
              <a:rPr lang="en-US" sz="3600" dirty="0" smtClean="0">
                <a:latin typeface="Arial"/>
                <a:cs typeface="Arial"/>
              </a:rPr>
            </a:br>
            <a:r>
              <a:rPr lang="en-US" sz="3600" dirty="0" smtClean="0">
                <a:latin typeface="Arial"/>
                <a:cs typeface="Arial"/>
              </a:rPr>
              <a:t>Location Prospecting Study</a:t>
            </a:r>
            <a:endParaRPr lang="en-US" sz="3600" dirty="0">
              <a:latin typeface="Arial"/>
              <a:cs typeface="Arial"/>
            </a:endParaRPr>
          </a:p>
        </p:txBody>
      </p:sp>
      <p:sp>
        <p:nvSpPr>
          <p:cNvPr id="3" name="Subtitle 2"/>
          <p:cNvSpPr>
            <a:spLocks noGrp="1"/>
          </p:cNvSpPr>
          <p:nvPr>
            <p:ph type="subTitle" idx="1"/>
          </p:nvPr>
        </p:nvSpPr>
        <p:spPr/>
        <p:txBody>
          <a:bodyPr>
            <a:normAutofit lnSpcReduction="10000"/>
          </a:bodyPr>
          <a:lstStyle/>
          <a:p>
            <a:pPr algn="l"/>
            <a:r>
              <a:rPr lang="en-US" dirty="0" smtClean="0">
                <a:latin typeface="Arial"/>
                <a:cs typeface="Arial"/>
              </a:rPr>
              <a:t>Data Science Capstone Project</a:t>
            </a:r>
          </a:p>
          <a:p>
            <a:pPr algn="l"/>
            <a:r>
              <a:rPr lang="en-US" dirty="0" smtClean="0">
                <a:latin typeface="Arial"/>
                <a:cs typeface="Arial"/>
              </a:rPr>
              <a:t>Margaret Platt</a:t>
            </a:r>
          </a:p>
          <a:p>
            <a:pPr algn="l"/>
            <a:r>
              <a:rPr lang="en-US" dirty="0" smtClean="0">
                <a:latin typeface="Arial"/>
                <a:cs typeface="Arial"/>
              </a:rPr>
              <a:t>February 10</a:t>
            </a:r>
            <a:r>
              <a:rPr lang="en-US" baseline="30000" dirty="0" smtClean="0">
                <a:latin typeface="Arial"/>
                <a:cs typeface="Arial"/>
              </a:rPr>
              <a:t>th</a:t>
            </a:r>
            <a:r>
              <a:rPr lang="en-US" dirty="0" smtClean="0">
                <a:latin typeface="Arial"/>
                <a:cs typeface="Arial"/>
              </a:rPr>
              <a:t>, 2020</a:t>
            </a:r>
            <a:endParaRPr lang="en-US" dirty="0">
              <a:latin typeface="Arial"/>
              <a:cs typeface="Arial"/>
            </a:endParaRPr>
          </a:p>
        </p:txBody>
      </p:sp>
    </p:spTree>
    <p:extLst>
      <p:ext uri="{BB962C8B-B14F-4D97-AF65-F5344CB8AC3E}">
        <p14:creationId xmlns:p14="http://schemas.microsoft.com/office/powerpoint/2010/main" val="131631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Appendix </a:t>
            </a:r>
            <a:r>
              <a:rPr lang="mr-IN" sz="4000" dirty="0" smtClean="0">
                <a:latin typeface="Arial"/>
                <a:cs typeface="Arial"/>
              </a:rPr>
              <a:t>–</a:t>
            </a:r>
            <a:r>
              <a:rPr lang="en-US" sz="4000" dirty="0" smtClean="0">
                <a:latin typeface="Arial"/>
                <a:cs typeface="Arial"/>
              </a:rPr>
              <a:t> Input Data</a:t>
            </a:r>
            <a:endParaRPr lang="en-US" sz="4000" dirty="0">
              <a:latin typeface="Arial"/>
              <a:cs typeface="Arial"/>
            </a:endParaRPr>
          </a:p>
        </p:txBody>
      </p:sp>
      <p:sp>
        <p:nvSpPr>
          <p:cNvPr id="3" name="Content Placeholder 2"/>
          <p:cNvSpPr>
            <a:spLocks noGrp="1"/>
          </p:cNvSpPr>
          <p:nvPr>
            <p:ph idx="1"/>
          </p:nvPr>
        </p:nvSpPr>
        <p:spPr/>
        <p:txBody>
          <a:bodyPr>
            <a:normAutofit fontScale="85000" lnSpcReduction="20000"/>
          </a:bodyPr>
          <a:lstStyle/>
          <a:p>
            <a:r>
              <a:rPr lang="en-US" dirty="0"/>
              <a:t>A</a:t>
            </a:r>
            <a:r>
              <a:rPr lang="en-US" dirty="0" smtClean="0"/>
              <a:t> </a:t>
            </a:r>
            <a:r>
              <a:rPr lang="en-US" dirty="0"/>
              <a:t>baseline list of possible PA Townships and their </a:t>
            </a:r>
            <a:r>
              <a:rPr lang="en-US" dirty="0" smtClean="0"/>
              <a:t>populations were derived from information </a:t>
            </a:r>
            <a:r>
              <a:rPr lang="en-US" dirty="0"/>
              <a:t>available at: </a:t>
            </a:r>
            <a:r>
              <a:rPr lang="en-US" dirty="0">
                <a:hlinkClick r:id="rId2"/>
              </a:rPr>
              <a:t>https://en.wikipedia.org/wiki/List_of_populated_places_in_Pennsylvania</a:t>
            </a:r>
            <a:endParaRPr lang="en-US" dirty="0"/>
          </a:p>
          <a:p>
            <a:r>
              <a:rPr lang="en-US" dirty="0" smtClean="0"/>
              <a:t>US </a:t>
            </a:r>
            <a:r>
              <a:rPr lang="en-US" dirty="0"/>
              <a:t>census data </a:t>
            </a:r>
            <a:r>
              <a:rPr lang="en-US" dirty="0" smtClean="0"/>
              <a:t>provides key </a:t>
            </a:r>
            <a:r>
              <a:rPr lang="en-US" dirty="0"/>
              <a:t>demographics for each county in NJ and PA (this data seems not to be available at a Township level). We </a:t>
            </a:r>
            <a:r>
              <a:rPr lang="en-US" dirty="0" smtClean="0"/>
              <a:t>used </a:t>
            </a:r>
            <a:r>
              <a:rPr lang="en-US" dirty="0"/>
              <a:t>the ‘City and County’ Data Book’ (2007 edition) for demographic data, which is available at: </a:t>
            </a:r>
            <a:r>
              <a:rPr lang="en-US" dirty="0">
                <a:hlinkClick r:id="rId3"/>
              </a:rPr>
              <a:t>https://www.census.gov/library/publications/2010/compendia/databooks/ccdb07.html</a:t>
            </a:r>
            <a:endParaRPr lang="en-US" dirty="0"/>
          </a:p>
          <a:p>
            <a:r>
              <a:rPr lang="en-US" dirty="0" smtClean="0"/>
              <a:t>We </a:t>
            </a:r>
            <a:r>
              <a:rPr lang="en-US" dirty="0"/>
              <a:t>also use Foursquare location data to explore existing locations </a:t>
            </a:r>
            <a:r>
              <a:rPr lang="en-US" dirty="0" smtClean="0"/>
              <a:t>in </a:t>
            </a:r>
            <a:r>
              <a:rPr lang="en-US" dirty="0"/>
              <a:t>short-listed Townships i.e. to discover competitor facilities and complimentary </a:t>
            </a:r>
            <a:r>
              <a:rPr lang="en-US" dirty="0" smtClean="0"/>
              <a:t>amenities, leveraging a publicly-available developer API</a:t>
            </a:r>
            <a:endParaRPr lang="en-US" dirty="0"/>
          </a:p>
          <a:p>
            <a:endParaRPr lang="en-US" dirty="0"/>
          </a:p>
        </p:txBody>
      </p:sp>
    </p:spTree>
    <p:extLst>
      <p:ext uri="{BB962C8B-B14F-4D97-AF65-F5344CB8AC3E}">
        <p14:creationId xmlns:p14="http://schemas.microsoft.com/office/powerpoint/2010/main" val="33720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Appendix II </a:t>
            </a:r>
            <a:r>
              <a:rPr lang="mr-IN" sz="4000" dirty="0" smtClean="0">
                <a:latin typeface="Arial"/>
                <a:cs typeface="Arial"/>
              </a:rPr>
              <a:t>–</a:t>
            </a:r>
            <a:r>
              <a:rPr lang="en-US" sz="4000" dirty="0" smtClean="0">
                <a:latin typeface="Arial"/>
                <a:cs typeface="Arial"/>
              </a:rPr>
              <a:t> Site Search Illustration</a:t>
            </a:r>
            <a:endParaRPr lang="en-US" sz="4000" dirty="0">
              <a:latin typeface="Arial"/>
              <a:cs typeface="Arial"/>
            </a:endParaRPr>
          </a:p>
        </p:txBody>
      </p:sp>
      <p:sp>
        <p:nvSpPr>
          <p:cNvPr id="3" name="Content Placeholder 2"/>
          <p:cNvSpPr>
            <a:spLocks noGrp="1"/>
          </p:cNvSpPr>
          <p:nvPr>
            <p:ph idx="1"/>
          </p:nvPr>
        </p:nvSpPr>
        <p:spPr>
          <a:xfrm>
            <a:off x="6412221" y="1606644"/>
            <a:ext cx="2447179" cy="3644315"/>
          </a:xfrm>
        </p:spPr>
        <p:txBody>
          <a:bodyPr>
            <a:normAutofit fontScale="55000" lnSpcReduction="20000"/>
          </a:bodyPr>
          <a:lstStyle/>
          <a:p>
            <a:r>
              <a:rPr lang="en-US" dirty="0" smtClean="0"/>
              <a:t>The map at left was produced by plotting venue data from Foursquare onto a Folium map</a:t>
            </a:r>
          </a:p>
          <a:p>
            <a:r>
              <a:rPr lang="en-US" dirty="0" smtClean="0"/>
              <a:t>It shows a single existing gym facilities venue some ways out of town (which is classified as a College Gym, so potentially not available or attractive to our client segment)</a:t>
            </a:r>
          </a:p>
          <a:p>
            <a:r>
              <a:rPr lang="en-US" dirty="0" smtClean="0"/>
              <a:t>The map also shows two coffee shop locations </a:t>
            </a:r>
            <a:r>
              <a:rPr lang="mr-IN" dirty="0" smtClean="0"/>
              <a:t>–</a:t>
            </a:r>
            <a:r>
              <a:rPr lang="en-US" dirty="0" smtClean="0"/>
              <a:t> one in the </a:t>
            </a:r>
            <a:r>
              <a:rPr lang="en-US" dirty="0" err="1" smtClean="0"/>
              <a:t>centre</a:t>
            </a:r>
            <a:r>
              <a:rPr lang="en-US" dirty="0" smtClean="0"/>
              <a:t> of town </a:t>
            </a:r>
            <a:r>
              <a:rPr lang="mr-IN" dirty="0" smtClean="0"/>
              <a:t>–</a:t>
            </a:r>
            <a:r>
              <a:rPr lang="en-US" dirty="0" smtClean="0"/>
              <a:t> which may be attractive co-locations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67165" y="1606644"/>
            <a:ext cx="5486400" cy="4759960"/>
          </a:xfrm>
          <a:prstGeom prst="rect">
            <a:avLst/>
          </a:prstGeom>
          <a:noFill/>
          <a:ln>
            <a:noFill/>
          </a:ln>
        </p:spPr>
      </p:pic>
    </p:spTree>
    <p:extLst>
      <p:ext uri="{BB962C8B-B14F-4D97-AF65-F5344CB8AC3E}">
        <p14:creationId xmlns:p14="http://schemas.microsoft.com/office/powerpoint/2010/main" val="114546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Introduction</a:t>
            </a:r>
            <a:endParaRPr lang="en-US" sz="4000" dirty="0">
              <a:latin typeface="Arial"/>
              <a:cs typeface="Arial"/>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Arial"/>
                <a:cs typeface="Arial"/>
              </a:rPr>
              <a:t>Fitness4All </a:t>
            </a:r>
            <a:r>
              <a:rPr lang="en-US" dirty="0">
                <a:latin typeface="Arial"/>
                <a:cs typeface="Arial"/>
              </a:rPr>
              <a:t>is a family-owned business </a:t>
            </a:r>
            <a:r>
              <a:rPr lang="en-US" dirty="0" smtClean="0">
                <a:latin typeface="Arial"/>
                <a:cs typeface="Arial"/>
              </a:rPr>
              <a:t>founded </a:t>
            </a:r>
            <a:r>
              <a:rPr lang="en-US" dirty="0">
                <a:latin typeface="Arial"/>
                <a:cs typeface="Arial"/>
              </a:rPr>
              <a:t>in south </a:t>
            </a:r>
            <a:r>
              <a:rPr lang="en-US" dirty="0" smtClean="0">
                <a:latin typeface="Arial"/>
                <a:cs typeface="Arial"/>
              </a:rPr>
              <a:t>New Jersey in 2009, </a:t>
            </a:r>
            <a:r>
              <a:rPr lang="en-US" dirty="0">
                <a:latin typeface="Arial"/>
                <a:cs typeface="Arial"/>
              </a:rPr>
              <a:t>offering </a:t>
            </a:r>
            <a:r>
              <a:rPr lang="en-US" dirty="0" smtClean="0">
                <a:latin typeface="Arial"/>
                <a:cs typeface="Arial"/>
              </a:rPr>
              <a:t>workout equipment and personalized training plans to clients. Facilities are comfortable, bright and clean; fees are lower than would be found at more upscale facilities in urban centers </a:t>
            </a:r>
          </a:p>
          <a:p>
            <a:r>
              <a:rPr lang="en-US" dirty="0" smtClean="0">
                <a:latin typeface="Arial"/>
                <a:cs typeface="Arial"/>
              </a:rPr>
              <a:t>Having created several profitable operations in the last ten years, the </a:t>
            </a:r>
            <a:r>
              <a:rPr lang="en-US" dirty="0">
                <a:latin typeface="Arial"/>
                <a:cs typeface="Arial"/>
              </a:rPr>
              <a:t>company would like to expand its operations into the </a:t>
            </a:r>
            <a:r>
              <a:rPr lang="en-US" dirty="0" smtClean="0">
                <a:latin typeface="Arial"/>
                <a:cs typeface="Arial"/>
              </a:rPr>
              <a:t>State </a:t>
            </a:r>
            <a:r>
              <a:rPr lang="en-US" dirty="0">
                <a:latin typeface="Arial"/>
                <a:cs typeface="Arial"/>
              </a:rPr>
              <a:t>of </a:t>
            </a:r>
            <a:r>
              <a:rPr lang="en-US" dirty="0" smtClean="0">
                <a:latin typeface="Arial"/>
                <a:cs typeface="Arial"/>
              </a:rPr>
              <a:t>Pennsylvania and has asked for a survey of potential locations with the following guidelines:</a:t>
            </a:r>
          </a:p>
          <a:p>
            <a:pPr lvl="1"/>
            <a:r>
              <a:rPr lang="en-US" dirty="0" smtClean="0">
                <a:latin typeface="Arial"/>
                <a:cs typeface="Arial"/>
              </a:rPr>
              <a:t>The </a:t>
            </a:r>
            <a:r>
              <a:rPr lang="en-US" dirty="0">
                <a:latin typeface="Arial"/>
                <a:cs typeface="Arial"/>
              </a:rPr>
              <a:t>company’s owner </a:t>
            </a:r>
            <a:r>
              <a:rPr lang="en-US" dirty="0" smtClean="0">
                <a:latin typeface="Arial"/>
                <a:cs typeface="Arial"/>
              </a:rPr>
              <a:t>believes that </a:t>
            </a:r>
            <a:r>
              <a:rPr lang="en-US" dirty="0">
                <a:latin typeface="Arial"/>
                <a:cs typeface="Arial"/>
              </a:rPr>
              <a:t>the Townships with the best prospects for profitability have a population of between 20,000 and 50,000 </a:t>
            </a:r>
            <a:r>
              <a:rPr lang="en-US" dirty="0" smtClean="0">
                <a:latin typeface="Arial"/>
                <a:cs typeface="Arial"/>
              </a:rPr>
              <a:t>(as these </a:t>
            </a:r>
            <a:r>
              <a:rPr lang="en-US" dirty="0">
                <a:latin typeface="Arial"/>
                <a:cs typeface="Arial"/>
              </a:rPr>
              <a:t>are often overlooked by major national chains</a:t>
            </a:r>
            <a:r>
              <a:rPr lang="en-US" dirty="0" smtClean="0">
                <a:latin typeface="Arial"/>
                <a:cs typeface="Arial"/>
              </a:rPr>
              <a:t>)</a:t>
            </a:r>
            <a:endParaRPr lang="en-US" dirty="0">
              <a:latin typeface="Arial"/>
              <a:cs typeface="Arial"/>
            </a:endParaRPr>
          </a:p>
          <a:p>
            <a:pPr lvl="1"/>
            <a:r>
              <a:rPr lang="en-US" dirty="0" smtClean="0">
                <a:latin typeface="Arial"/>
                <a:cs typeface="Arial"/>
              </a:rPr>
              <a:t>The study should examine the </a:t>
            </a:r>
            <a:r>
              <a:rPr lang="en-US" dirty="0">
                <a:latin typeface="Arial"/>
                <a:cs typeface="Arial"/>
              </a:rPr>
              <a:t>degree of competition for commercial gym facilities which already </a:t>
            </a:r>
            <a:r>
              <a:rPr lang="en-US" dirty="0" smtClean="0">
                <a:latin typeface="Arial"/>
                <a:cs typeface="Arial"/>
              </a:rPr>
              <a:t>exists in potential Townships</a:t>
            </a:r>
          </a:p>
          <a:p>
            <a:pPr lvl="1"/>
            <a:r>
              <a:rPr lang="en-US" dirty="0" smtClean="0">
                <a:latin typeface="Arial"/>
                <a:cs typeface="Arial"/>
              </a:rPr>
              <a:t>The study should look for locations which share </a:t>
            </a:r>
            <a:r>
              <a:rPr lang="en-US" dirty="0">
                <a:latin typeface="Arial"/>
                <a:cs typeface="Arial"/>
              </a:rPr>
              <a:t>demographic characteristics with the New Jersey locations which have already proved </a:t>
            </a:r>
            <a:r>
              <a:rPr lang="en-US" dirty="0" smtClean="0">
                <a:latin typeface="Arial"/>
                <a:cs typeface="Arial"/>
              </a:rPr>
              <a:t>successful</a:t>
            </a:r>
            <a:endParaRPr lang="en-US" dirty="0">
              <a:latin typeface="Arial"/>
              <a:cs typeface="Arial"/>
            </a:endParaRPr>
          </a:p>
          <a:p>
            <a:endParaRPr lang="en-US" dirty="0"/>
          </a:p>
        </p:txBody>
      </p:sp>
    </p:spTree>
    <p:extLst>
      <p:ext uri="{BB962C8B-B14F-4D97-AF65-F5344CB8AC3E}">
        <p14:creationId xmlns:p14="http://schemas.microsoft.com/office/powerpoint/2010/main" val="7244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Approach</a:t>
            </a:r>
            <a:endParaRPr lang="en-US" sz="4000" dirty="0">
              <a:latin typeface="Arial"/>
              <a:cs typeface="Arial"/>
            </a:endParaRPr>
          </a:p>
        </p:txBody>
      </p:sp>
      <p:sp>
        <p:nvSpPr>
          <p:cNvPr id="3" name="Content Placeholder 2"/>
          <p:cNvSpPr>
            <a:spLocks noGrp="1"/>
          </p:cNvSpPr>
          <p:nvPr>
            <p:ph idx="1"/>
          </p:nvPr>
        </p:nvSpPr>
        <p:spPr/>
        <p:txBody>
          <a:bodyPr>
            <a:normAutofit fontScale="85000" lnSpcReduction="20000"/>
          </a:bodyPr>
          <a:lstStyle/>
          <a:p>
            <a:r>
              <a:rPr lang="en-US" dirty="0"/>
              <a:t>The key steps in the analysis are described </a:t>
            </a:r>
            <a:r>
              <a:rPr lang="en-US" dirty="0" smtClean="0"/>
              <a:t>below (see Appendix I for details on information sources):</a:t>
            </a:r>
            <a:endParaRPr lang="en-US" dirty="0"/>
          </a:p>
          <a:p>
            <a:pPr lvl="1"/>
            <a:r>
              <a:rPr lang="en-US" dirty="0"/>
              <a:t>Identified &amp; reviewed the geographic locations of PA Townships with a population between 20,000 – 50,000</a:t>
            </a:r>
          </a:p>
          <a:p>
            <a:pPr lvl="1"/>
            <a:r>
              <a:rPr lang="en-US" dirty="0" smtClean="0"/>
              <a:t>Use a statistical technique (K-means clustering) to </a:t>
            </a:r>
            <a:r>
              <a:rPr lang="en-US" dirty="0"/>
              <a:t>compare NJ and PA counties based on demographic information, in order to identify PA counties which most </a:t>
            </a:r>
            <a:r>
              <a:rPr lang="en-US" dirty="0" smtClean="0"/>
              <a:t>resemble </a:t>
            </a:r>
            <a:r>
              <a:rPr lang="en-US" dirty="0"/>
              <a:t>the NJ counties where Fitness4All </a:t>
            </a:r>
            <a:r>
              <a:rPr lang="en-US" dirty="0" smtClean="0"/>
              <a:t>NJ </a:t>
            </a:r>
            <a:r>
              <a:rPr lang="en-US" dirty="0"/>
              <a:t>locations have already been successful</a:t>
            </a:r>
          </a:p>
          <a:p>
            <a:pPr lvl="1"/>
            <a:r>
              <a:rPr lang="en-US" dirty="0" smtClean="0"/>
              <a:t>Leveraged the vendor Foursquare (which provides information on venue locations for many major companies, including </a:t>
            </a:r>
            <a:r>
              <a:rPr lang="en-US" dirty="0" err="1" smtClean="0"/>
              <a:t>Uber</a:t>
            </a:r>
            <a:r>
              <a:rPr lang="en-US" dirty="0" smtClean="0"/>
              <a:t> and Apple) to </a:t>
            </a:r>
            <a:r>
              <a:rPr lang="en-US" dirty="0"/>
              <a:t>identify competitor gym facilities and complimentary amenities in short-listed PA Townships </a:t>
            </a:r>
            <a:endParaRPr lang="en-US" dirty="0" smtClean="0"/>
          </a:p>
          <a:p>
            <a:pPr lvl="1"/>
            <a:r>
              <a:rPr lang="en-US" dirty="0" smtClean="0"/>
              <a:t>Used </a:t>
            </a:r>
            <a:r>
              <a:rPr lang="en-US" dirty="0"/>
              <a:t>the </a:t>
            </a:r>
            <a:r>
              <a:rPr lang="en-US" dirty="0" smtClean="0"/>
              <a:t>above information </a:t>
            </a:r>
            <a:r>
              <a:rPr lang="en-US" dirty="0"/>
              <a:t>to further refine the shortlist, and demonstrate how Foursquare data can be used to investigate specific potential sites within </a:t>
            </a:r>
            <a:r>
              <a:rPr lang="en-US" dirty="0" smtClean="0"/>
              <a:t>focus Townships</a:t>
            </a:r>
            <a:endParaRPr lang="en-US" dirty="0"/>
          </a:p>
          <a:p>
            <a:endParaRPr lang="en-US" dirty="0"/>
          </a:p>
        </p:txBody>
      </p:sp>
    </p:spTree>
    <p:extLst>
      <p:ext uri="{BB962C8B-B14F-4D97-AF65-F5344CB8AC3E}">
        <p14:creationId xmlns:p14="http://schemas.microsoft.com/office/powerpoint/2010/main" val="35564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Findings</a:t>
            </a:r>
            <a:endParaRPr lang="en-US" sz="4000" dirty="0">
              <a:latin typeface="Arial"/>
              <a:cs typeface="Arial"/>
            </a:endParaRPr>
          </a:p>
        </p:txBody>
      </p:sp>
      <p:sp>
        <p:nvSpPr>
          <p:cNvPr id="3" name="Content Placeholder 2"/>
          <p:cNvSpPr>
            <a:spLocks noGrp="1"/>
          </p:cNvSpPr>
          <p:nvPr>
            <p:ph idx="1"/>
          </p:nvPr>
        </p:nvSpPr>
        <p:spPr>
          <a:xfrm>
            <a:off x="657413" y="1618371"/>
            <a:ext cx="2704354" cy="1773276"/>
          </a:xfrm>
        </p:spPr>
        <p:txBody>
          <a:bodyPr>
            <a:normAutofit/>
          </a:bodyPr>
          <a:lstStyle/>
          <a:p>
            <a:pPr marL="0" indent="0">
              <a:buNone/>
            </a:pPr>
            <a:r>
              <a:rPr lang="en-US" sz="1800" dirty="0" smtClean="0">
                <a:latin typeface="Arial"/>
                <a:cs typeface="Arial"/>
              </a:rPr>
              <a:t>The initial search for Township locations produced 22 possible locations with the right size populations</a:t>
            </a:r>
            <a:r>
              <a:rPr lang="mr-IN" sz="1800" dirty="0" smtClean="0">
                <a:latin typeface="Arial"/>
                <a:cs typeface="Arial"/>
              </a:rPr>
              <a:t>…</a:t>
            </a:r>
            <a:r>
              <a:rPr lang="en-US" sz="1800" dirty="0" smtClean="0">
                <a:latin typeface="Arial"/>
                <a:cs typeface="Arial"/>
              </a:rPr>
              <a:t>.</a:t>
            </a:r>
            <a:endParaRPr lang="en-US" sz="1800" dirty="0">
              <a:latin typeface="Arial"/>
              <a:cs typeface="Aria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5977" y="1623133"/>
            <a:ext cx="5029200" cy="231692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15977" y="4069339"/>
            <a:ext cx="5029200" cy="2368102"/>
          </a:xfrm>
          <a:prstGeom prst="rect">
            <a:avLst/>
          </a:prstGeom>
          <a:noFill/>
          <a:ln>
            <a:noFill/>
          </a:ln>
        </p:spPr>
      </p:pic>
      <p:sp>
        <p:nvSpPr>
          <p:cNvPr id="6" name="Content Placeholder 2"/>
          <p:cNvSpPr txBox="1">
            <a:spLocks/>
          </p:cNvSpPr>
          <p:nvPr/>
        </p:nvSpPr>
        <p:spPr>
          <a:xfrm>
            <a:off x="657412" y="3955002"/>
            <a:ext cx="2704355" cy="1737585"/>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1800" dirty="0" smtClean="0">
                <a:latin typeface="Arial"/>
                <a:cs typeface="Arial"/>
              </a:rPr>
              <a:t>Observing that some of these were really city suburbs (not our target market) we refined the short-list to 15</a:t>
            </a:r>
            <a:r>
              <a:rPr lang="mr-IN" sz="1800" dirty="0" smtClean="0">
                <a:latin typeface="Arial"/>
                <a:cs typeface="Arial"/>
              </a:rPr>
              <a:t>…</a:t>
            </a:r>
            <a:r>
              <a:rPr lang="en-US" sz="1800" dirty="0" smtClean="0">
                <a:latin typeface="Arial"/>
                <a:cs typeface="Arial"/>
              </a:rPr>
              <a:t>.</a:t>
            </a:r>
            <a:endParaRPr lang="en-US" sz="1800" dirty="0">
              <a:latin typeface="Arial"/>
              <a:cs typeface="Arial"/>
            </a:endParaRPr>
          </a:p>
        </p:txBody>
      </p:sp>
    </p:spTree>
    <p:extLst>
      <p:ext uri="{BB962C8B-B14F-4D97-AF65-F5344CB8AC3E}">
        <p14:creationId xmlns:p14="http://schemas.microsoft.com/office/powerpoint/2010/main" val="329729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Findings</a:t>
            </a:r>
            <a:endParaRPr lang="en-US" sz="4000" dirty="0">
              <a:latin typeface="Arial"/>
              <a:cs typeface="Arial"/>
            </a:endParaRPr>
          </a:p>
        </p:txBody>
      </p:sp>
      <p:sp>
        <p:nvSpPr>
          <p:cNvPr id="3" name="Content Placeholder 2"/>
          <p:cNvSpPr>
            <a:spLocks noGrp="1"/>
          </p:cNvSpPr>
          <p:nvPr>
            <p:ph idx="1"/>
          </p:nvPr>
        </p:nvSpPr>
        <p:spPr>
          <a:xfrm>
            <a:off x="6439646" y="1475910"/>
            <a:ext cx="2300942" cy="2573149"/>
          </a:xfrm>
        </p:spPr>
        <p:txBody>
          <a:bodyPr>
            <a:normAutofit/>
          </a:bodyPr>
          <a:lstStyle/>
          <a:p>
            <a:pPr marL="0" indent="0">
              <a:buNone/>
            </a:pPr>
            <a:r>
              <a:rPr lang="en-US" sz="1800" dirty="0" smtClean="0">
                <a:latin typeface="Arial"/>
                <a:cs typeface="Arial"/>
              </a:rPr>
              <a:t>Using the K-means clustering technique applied to PA county demographic information, we identified 4 different groupings of location</a:t>
            </a:r>
            <a:r>
              <a:rPr lang="mr-IN" sz="1800" dirty="0" smtClean="0">
                <a:latin typeface="Arial"/>
                <a:cs typeface="Arial"/>
              </a:rPr>
              <a:t>…</a:t>
            </a:r>
            <a:endParaRPr lang="en-US" sz="1800" dirty="0">
              <a:latin typeface="Arial"/>
              <a:cs typeface="Aria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57413" y="1444533"/>
            <a:ext cx="5438588" cy="3052762"/>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319009812"/>
              </p:ext>
            </p:extLst>
          </p:nvPr>
        </p:nvGraphicFramePr>
        <p:xfrm>
          <a:off x="657413" y="4734628"/>
          <a:ext cx="8042275" cy="1270230"/>
        </p:xfrm>
        <a:graphic>
          <a:graphicData uri="http://schemas.openxmlformats.org/drawingml/2006/table">
            <a:tbl>
              <a:tblPr/>
              <a:tblGrid>
                <a:gridCol w="918534"/>
                <a:gridCol w="1786038"/>
                <a:gridCol w="5337703"/>
              </a:tblGrid>
              <a:tr h="157171">
                <a:tc>
                  <a:txBody>
                    <a:bodyPr/>
                    <a:lstStyle/>
                    <a:p>
                      <a:pPr algn="l" fontAlgn="b"/>
                      <a:r>
                        <a:rPr lang="en-US" sz="1000" b="1" i="0" u="none" strike="noStrike">
                          <a:solidFill>
                            <a:srgbClr val="000000"/>
                          </a:solidFill>
                          <a:effectLst/>
                          <a:latin typeface="Calibri"/>
                        </a:rPr>
                        <a:t>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a:rPr>
                        <a:t>Nickname</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a:rPr>
                        <a:t>Characteristics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171">
                <a:tc>
                  <a:txBody>
                    <a:bodyPr/>
                    <a:lstStyle/>
                    <a:p>
                      <a:pPr algn="l" fontAlgn="b"/>
                      <a:r>
                        <a:rPr lang="en-US" sz="1000" b="0" i="0" u="none" strike="noStrike">
                          <a:solidFill>
                            <a:srgbClr val="000000"/>
                          </a:solidFill>
                          <a:effectLst/>
                          <a:latin typeface="Calibri"/>
                        </a:rPr>
                        <a:t>Blue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"Major urban centers"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i.e. Philadelphia, Pittsburgh</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Purple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"Commuter belt communities"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Relatively young population, ethnically diverse, high percentages of college education and high income households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Gold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"Middle America"</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Average values on most atttributes, towns generally too far west for commute to New York and Philadelphia</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Red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"Older, small town communities"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Highest proportion of over 55s, lowest levels of college education and higher income households, generally in western PA and south NJ</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131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Findings</a:t>
            </a:r>
            <a:endParaRPr lang="en-US" sz="4000" dirty="0">
              <a:latin typeface="Arial"/>
              <a:cs typeface="Arial"/>
            </a:endParaRPr>
          </a:p>
        </p:txBody>
      </p:sp>
      <p:sp>
        <p:nvSpPr>
          <p:cNvPr id="3" name="Content Placeholder 2"/>
          <p:cNvSpPr>
            <a:spLocks noGrp="1"/>
          </p:cNvSpPr>
          <p:nvPr>
            <p:ph idx="1"/>
          </p:nvPr>
        </p:nvSpPr>
        <p:spPr>
          <a:xfrm>
            <a:off x="6439646" y="1673971"/>
            <a:ext cx="2300942" cy="2524500"/>
          </a:xfrm>
        </p:spPr>
        <p:txBody>
          <a:bodyPr>
            <a:normAutofit fontScale="92500" lnSpcReduction="20000"/>
          </a:bodyPr>
          <a:lstStyle/>
          <a:p>
            <a:pPr marL="0" indent="0">
              <a:buNone/>
            </a:pPr>
            <a:r>
              <a:rPr lang="en-US" sz="1800" dirty="0" smtClean="0">
                <a:latin typeface="Arial"/>
                <a:cs typeface="Arial"/>
              </a:rPr>
              <a:t>In the prior analysis, results were unduly influenced by population size (“number of households”) which is not a demographic variable. So we repeated the analysis omitting this feature</a:t>
            </a:r>
            <a:r>
              <a:rPr lang="mr-IN" sz="1800" dirty="0" smtClean="0">
                <a:latin typeface="Arial"/>
                <a:cs typeface="Arial"/>
              </a:rPr>
              <a:t>…</a:t>
            </a:r>
            <a:r>
              <a:rPr lang="en-US" sz="1800" dirty="0" smtClean="0">
                <a:latin typeface="Arial"/>
                <a:cs typeface="Arial"/>
              </a:rPr>
              <a:t>.</a:t>
            </a:r>
            <a:endParaRPr lang="en-US" sz="1800" dirty="0">
              <a:latin typeface="Arial"/>
              <a:cs typeface="Aria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49274" y="1673972"/>
            <a:ext cx="5352491" cy="2987676"/>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408023189"/>
              </p:ext>
            </p:extLst>
          </p:nvPr>
        </p:nvGraphicFramePr>
        <p:xfrm>
          <a:off x="549274" y="5203530"/>
          <a:ext cx="8042275" cy="1107624"/>
        </p:xfrm>
        <a:graphic>
          <a:graphicData uri="http://schemas.openxmlformats.org/drawingml/2006/table">
            <a:tbl>
              <a:tblPr/>
              <a:tblGrid>
                <a:gridCol w="918534"/>
                <a:gridCol w="1786038"/>
                <a:gridCol w="5337703"/>
              </a:tblGrid>
              <a:tr h="0">
                <a:tc>
                  <a:txBody>
                    <a:bodyPr/>
                    <a:lstStyle/>
                    <a:p>
                      <a:pPr algn="l" fontAlgn="b"/>
                      <a:r>
                        <a:rPr lang="en-US" sz="1000" b="1" i="0" u="none" strike="noStrike">
                          <a:solidFill>
                            <a:srgbClr val="000000"/>
                          </a:solidFill>
                          <a:effectLst/>
                          <a:latin typeface="Calibri"/>
                        </a:rPr>
                        <a:t>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a:rPr>
                        <a:t>Nickname</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a:rPr>
                        <a:t>Characteristics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Red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Young &amp; diverse</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Relatively young population, ethnically diverse, median score among clusters for high-income households and levels of college education</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Purple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Older, less diverse, less affluent</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Highest proportion of over 55s, least ethnically diverse, lower incidence of college education &amp; high-income households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78">
                <a:tc>
                  <a:txBody>
                    <a:bodyPr/>
                    <a:lstStyle/>
                    <a:p>
                      <a:pPr algn="l" fontAlgn="b"/>
                      <a:r>
                        <a:rPr lang="en-US" sz="1000" b="0" i="0" u="none" strike="noStrike">
                          <a:solidFill>
                            <a:srgbClr val="000000"/>
                          </a:solidFill>
                          <a:effectLst/>
                          <a:latin typeface="Calibri"/>
                        </a:rPr>
                        <a:t>Green Cluster</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Higher income and education</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Median score among clusters for age groupings and ethnicity; significantly higher levels of college education and high income households</a:t>
                      </a:r>
                    </a:p>
                  </a:txBody>
                  <a:tcPr marL="10206" marR="10206" marT="102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431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Findings</a:t>
            </a:r>
            <a:endParaRPr lang="en-US" sz="4000" dirty="0">
              <a:latin typeface="Arial"/>
              <a:cs typeface="Arial"/>
            </a:endParaRPr>
          </a:p>
        </p:txBody>
      </p:sp>
      <p:sp>
        <p:nvSpPr>
          <p:cNvPr id="3" name="Content Placeholder 2"/>
          <p:cNvSpPr>
            <a:spLocks noGrp="1"/>
          </p:cNvSpPr>
          <p:nvPr>
            <p:ph idx="1"/>
          </p:nvPr>
        </p:nvSpPr>
        <p:spPr>
          <a:xfrm>
            <a:off x="549275" y="1600201"/>
            <a:ext cx="8042276" cy="1821328"/>
          </a:xfrm>
        </p:spPr>
        <p:txBody>
          <a:bodyPr>
            <a:normAutofit/>
          </a:bodyPr>
          <a:lstStyle/>
          <a:p>
            <a:r>
              <a:rPr lang="en-US" sz="1800" dirty="0" smtClean="0">
                <a:latin typeface="Arial"/>
                <a:cs typeface="Arial"/>
              </a:rPr>
              <a:t>Clustering findings indicate that PA locations most like our existing NJ locations can be found in the ‘Purple’ cluster</a:t>
            </a:r>
          </a:p>
          <a:p>
            <a:r>
              <a:rPr lang="en-US" sz="1800" dirty="0" smtClean="0">
                <a:latin typeface="Arial"/>
                <a:cs typeface="Arial"/>
              </a:rPr>
              <a:t>We used this information to further refine our PA prospect locations, and then used Foursquare information to map existing locations to a map of PA</a:t>
            </a:r>
            <a:endParaRPr lang="en-US" sz="1800" dirty="0">
              <a:latin typeface="Arial"/>
              <a:cs typeface="Aria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47476" y="3535830"/>
            <a:ext cx="5208289" cy="2739464"/>
          </a:xfrm>
          <a:prstGeom prst="rect">
            <a:avLst/>
          </a:prstGeom>
          <a:noFill/>
          <a:ln>
            <a:noFill/>
          </a:ln>
        </p:spPr>
      </p:pic>
      <p:sp>
        <p:nvSpPr>
          <p:cNvPr id="5" name="Content Placeholder 2"/>
          <p:cNvSpPr txBox="1">
            <a:spLocks/>
          </p:cNvSpPr>
          <p:nvPr/>
        </p:nvSpPr>
        <p:spPr>
          <a:xfrm>
            <a:off x="6334499" y="3754719"/>
            <a:ext cx="2257052" cy="182132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1800" dirty="0" smtClean="0">
                <a:latin typeface="Arial"/>
                <a:cs typeface="Arial"/>
              </a:rPr>
              <a:t>Note: there were no existing gym facilities detected in Hazleton and Johnstown!</a:t>
            </a:r>
            <a:endParaRPr lang="en-US" sz="1800" dirty="0">
              <a:latin typeface="Arial"/>
              <a:cs typeface="Arial"/>
            </a:endParaRPr>
          </a:p>
        </p:txBody>
      </p:sp>
    </p:spTree>
    <p:extLst>
      <p:ext uri="{BB962C8B-B14F-4D97-AF65-F5344CB8AC3E}">
        <p14:creationId xmlns:p14="http://schemas.microsoft.com/office/powerpoint/2010/main" val="35009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Findings</a:t>
            </a:r>
            <a:endParaRPr lang="en-US" sz="4000" dirty="0">
              <a:latin typeface="Arial"/>
              <a:cs typeface="Arial"/>
            </a:endParaRPr>
          </a:p>
        </p:txBody>
      </p:sp>
      <p:sp>
        <p:nvSpPr>
          <p:cNvPr id="3" name="Content Placeholder 2"/>
          <p:cNvSpPr>
            <a:spLocks noGrp="1"/>
          </p:cNvSpPr>
          <p:nvPr>
            <p:ph idx="1"/>
          </p:nvPr>
        </p:nvSpPr>
        <p:spPr>
          <a:xfrm>
            <a:off x="549275" y="7068671"/>
            <a:ext cx="8042276" cy="1821328"/>
          </a:xfrm>
        </p:spPr>
        <p:txBody>
          <a:bodyPr>
            <a:normAutofit/>
          </a:bodyPr>
          <a:lstStyle/>
          <a:p>
            <a:r>
              <a:rPr lang="en-US" sz="1800" dirty="0" smtClean="0">
                <a:latin typeface="Arial"/>
                <a:cs typeface="Arial"/>
              </a:rPr>
              <a:t>Clustering findings indicate that PA locations most like our existing NJ locations can be found in the ‘Purple’ cluster</a:t>
            </a:r>
          </a:p>
          <a:p>
            <a:r>
              <a:rPr lang="en-US" sz="1800" dirty="0" smtClean="0">
                <a:latin typeface="Arial"/>
                <a:cs typeface="Arial"/>
              </a:rPr>
              <a:t>We used this information to further refine our PA prospect locations, and then used Foursquare information to map existing locations to a map of PA</a:t>
            </a:r>
            <a:endParaRPr lang="en-US" sz="1800" dirty="0">
              <a:latin typeface="Arial"/>
              <a:cs typeface="Aria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49276" y="1638301"/>
            <a:ext cx="4407031" cy="2739464"/>
          </a:xfrm>
          <a:prstGeom prst="rect">
            <a:avLst/>
          </a:prstGeom>
          <a:noFill/>
          <a:ln>
            <a:noFill/>
          </a:ln>
        </p:spPr>
      </p:pic>
      <p:sp>
        <p:nvSpPr>
          <p:cNvPr id="5" name="Content Placeholder 2"/>
          <p:cNvSpPr txBox="1">
            <a:spLocks/>
          </p:cNvSpPr>
          <p:nvPr/>
        </p:nvSpPr>
        <p:spPr>
          <a:xfrm>
            <a:off x="549274" y="4665383"/>
            <a:ext cx="8325613" cy="1821328"/>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1800" dirty="0" smtClean="0">
                <a:latin typeface="Arial"/>
                <a:cs typeface="Arial"/>
              </a:rPr>
              <a:t>For the remaining 9 short-listed locations, we could compute a measure of competitive intensity by dividing the Township population by the number of existing gym facilities, to create a ranked list of the most relatively under-served Townships</a:t>
            </a:r>
            <a:endParaRPr lang="en-US" sz="1800" dirty="0">
              <a:latin typeface="Arial"/>
              <a:cs typeface="Aria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071245" y="2076864"/>
            <a:ext cx="3912062" cy="1917700"/>
          </a:xfrm>
          <a:prstGeom prst="rect">
            <a:avLst/>
          </a:prstGeom>
          <a:noFill/>
          <a:ln>
            <a:noFill/>
          </a:ln>
        </p:spPr>
      </p:pic>
    </p:spTree>
    <p:extLst>
      <p:ext uri="{BB962C8B-B14F-4D97-AF65-F5344CB8AC3E}">
        <p14:creationId xmlns:p14="http://schemas.microsoft.com/office/powerpoint/2010/main" val="84661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Arial"/>
                <a:cs typeface="Arial"/>
              </a:rPr>
              <a:t>Conclusion &amp; Recommendation</a:t>
            </a:r>
            <a:endParaRPr lang="en-US" sz="4000" dirty="0">
              <a:latin typeface="Arial"/>
              <a:cs typeface="Arial"/>
            </a:endParaRPr>
          </a:p>
        </p:txBody>
      </p:sp>
      <p:sp>
        <p:nvSpPr>
          <p:cNvPr id="5" name="Content Placeholder 2"/>
          <p:cNvSpPr txBox="1">
            <a:spLocks/>
          </p:cNvSpPr>
          <p:nvPr/>
        </p:nvSpPr>
        <p:spPr>
          <a:xfrm>
            <a:off x="657694" y="1691387"/>
            <a:ext cx="7933857" cy="4285084"/>
          </a:xfrm>
          <a:prstGeom prst="rect">
            <a:avLst/>
          </a:prstGeom>
        </p:spPr>
        <p:txBody>
          <a:bodyPr vert="horz" lIns="91440" tIns="45720" rIns="91440" bIns="45720" rtlCol="0">
            <a:normAutofit fontScale="925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1800" dirty="0" smtClean="0">
                <a:latin typeface="Arial"/>
                <a:cs typeface="Arial"/>
              </a:rPr>
              <a:t>Based on the information found in this study, we conclude that there are several locations which offer potential business opportunities in Fitness4All’s target segment</a:t>
            </a:r>
          </a:p>
          <a:p>
            <a:r>
              <a:rPr lang="en-US" sz="1800" dirty="0" smtClean="0">
                <a:latin typeface="Arial"/>
                <a:cs typeface="Arial"/>
              </a:rPr>
              <a:t>We recommend further exploration of Hazleton and Johnstown, as locations currently offering the least competition. In addition, the management team may want to investigate Townships from the priority list on the prior slide</a:t>
            </a:r>
          </a:p>
          <a:p>
            <a:r>
              <a:rPr lang="en-US" sz="1800" dirty="0" smtClean="0">
                <a:latin typeface="Arial"/>
                <a:cs typeface="Arial"/>
              </a:rPr>
              <a:t>Fitness4All may also at some point wish to further leverage the insights of the demographic information with market research to determine service feature and pricing strategies would meet the needs of client segments in a broader range of communities</a:t>
            </a:r>
          </a:p>
          <a:p>
            <a:r>
              <a:rPr lang="en-US" sz="1800" dirty="0" smtClean="0">
                <a:latin typeface="Arial"/>
                <a:cs typeface="Arial"/>
              </a:rPr>
              <a:t>Finally, Appendix II illustrates how Fitness4All might conduct a preliminary search for an optimal site in any given Township using </a:t>
            </a:r>
            <a:r>
              <a:rPr lang="en-US" sz="1800" dirty="0" err="1" smtClean="0">
                <a:latin typeface="Arial"/>
                <a:cs typeface="Arial"/>
              </a:rPr>
              <a:t>FourSquare</a:t>
            </a:r>
            <a:r>
              <a:rPr lang="en-US" sz="1800" dirty="0" smtClean="0">
                <a:latin typeface="Arial"/>
                <a:cs typeface="Arial"/>
              </a:rPr>
              <a:t> information </a:t>
            </a:r>
            <a:endParaRPr lang="en-US" sz="1800" dirty="0">
              <a:latin typeface="Arial"/>
              <a:cs typeface="Arial"/>
            </a:endParaRPr>
          </a:p>
        </p:txBody>
      </p:sp>
    </p:spTree>
    <p:extLst>
      <p:ext uri="{BB962C8B-B14F-4D97-AF65-F5344CB8AC3E}">
        <p14:creationId xmlns:p14="http://schemas.microsoft.com/office/powerpoint/2010/main" val="3444708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59</TotalTime>
  <Words>1076</Words>
  <Application>Microsoft Macintosh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Breeze</vt:lpstr>
      <vt:lpstr>Fitness4All  Location Prospecting Study</vt:lpstr>
      <vt:lpstr>Introduction</vt:lpstr>
      <vt:lpstr>Approach</vt:lpstr>
      <vt:lpstr>Findings</vt:lpstr>
      <vt:lpstr>Findings</vt:lpstr>
      <vt:lpstr>Findings</vt:lpstr>
      <vt:lpstr>Findings</vt:lpstr>
      <vt:lpstr>Findings</vt:lpstr>
      <vt:lpstr>Conclusion &amp; Recommendation</vt:lpstr>
      <vt:lpstr>Appendix – Input Data</vt:lpstr>
      <vt:lpstr>Appendix II – Site Search Illustration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Fitness4All  Location Prospecting Study</dc:title>
  <dc:creator>Margaret Platt</dc:creator>
  <cp:lastModifiedBy>Margaret Platt</cp:lastModifiedBy>
  <cp:revision>7</cp:revision>
  <dcterms:created xsi:type="dcterms:W3CDTF">2020-02-10T16:39:41Z</dcterms:created>
  <dcterms:modified xsi:type="dcterms:W3CDTF">2020-02-10T17:38:44Z</dcterms:modified>
</cp:coreProperties>
</file>