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7"/>
  </p:notesMasterIdLst>
  <p:sldIdLst>
    <p:sldId id="446" r:id="rId2"/>
    <p:sldId id="449" r:id="rId3"/>
    <p:sldId id="447" r:id="rId4"/>
    <p:sldId id="448" r:id="rId5"/>
    <p:sldId id="487" r:id="rId6"/>
    <p:sldId id="488" r:id="rId7"/>
    <p:sldId id="489" r:id="rId8"/>
    <p:sldId id="490" r:id="rId9"/>
    <p:sldId id="463" r:id="rId10"/>
    <p:sldId id="468" r:id="rId11"/>
    <p:sldId id="451" r:id="rId12"/>
    <p:sldId id="471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9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80C0C"/>
    <a:srgbClr val="E50707"/>
    <a:srgbClr val="C62626"/>
    <a:srgbClr val="FFE591"/>
    <a:srgbClr val="91FFC3"/>
    <a:srgbClr val="FFCC00"/>
    <a:srgbClr val="CCAAE6"/>
    <a:srgbClr val="2683C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6" autoAdjust="0"/>
    <p:restoredTop sz="84375" autoAdjust="0"/>
  </p:normalViewPr>
  <p:slideViewPr>
    <p:cSldViewPr snapToGrid="0" showGuides="1">
      <p:cViewPr varScale="1">
        <p:scale>
          <a:sx n="72" d="100"/>
          <a:sy n="72" d="100"/>
        </p:scale>
        <p:origin x="190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05-11-2018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bastante evidente: hay que pre-computar TODAS las rutas más cortas. Podrá salir caro, pero es caro una vez, y de ahí en adelante O(1) de consultar.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07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Explicación en pizarra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5764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73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04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37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984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Recursión con </a:t>
            </a:r>
            <a:r>
              <a:rPr lang="es-CL" dirty="0" err="1"/>
              <a:t>memoización</a:t>
            </a:r>
            <a:r>
              <a:rPr lang="es-CL" dirty="0"/>
              <a:t> fue lo que hicimos antes: usar una tabla para guardar los elementos que ya habían sido calculados.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92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382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730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750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42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9582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6069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575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Podría construir a partir de la matriz de adyacencia y la matriz final de rutas mas cortas una matriz P que nos indique a que nodo movernos para llegar en el costo mínimo de i a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698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Construimos la matriz de decisiones a partir de la matriz de adyacencia y la de costos mínimos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462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Contexto: http://knowyourmeme.com/memes/all-the-things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514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caso de que el grafo no tenga costos negativos, podemos usar el algoritmo de Dijkstra partiendo de cada nodo, lo que sería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s-CL" dirty="0"/>
                  <a:t>en grafos</a:t>
                </a:r>
                <a:r>
                  <a:rPr lang="es-CL" baseline="0" dirty="0"/>
                  <a:t> densos.</a:t>
                </a:r>
                <a:endParaRPr lang="es-CL" dirty="0"/>
              </a:p>
              <a:p>
                <a:r>
                  <a:rPr lang="es-CL" dirty="0"/>
                  <a:t>Si el grafo tiene costos negativos, tendríamos que usar el algoritmo de </a:t>
                </a:r>
                <a:r>
                  <a:rPr lang="es-CL" dirty="0" err="1"/>
                  <a:t>Bellman</a:t>
                </a:r>
                <a:r>
                  <a:rPr lang="es-CL" dirty="0"/>
                  <a:t> Ford, lo que sería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en grafos</a:t>
                </a:r>
                <a:r>
                  <a:rPr lang="es-CL" baseline="0" dirty="0"/>
                  <a:t> densos.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Pero no dedicaríamos una clase a esto si esa fuera la respuesta, así que podrán intuir que existe algo mejor. Lo analizaremos desde otro punto de vista, un poco más básico.</a:t>
                </a:r>
              </a:p>
              <a:p>
                <a:endParaRPr lang="es-CL" baseline="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caso de que el grafo no tenga costos negativos, podemos usar el algoritmo de Dijkstra partiendo de cada nodo, lo que sería </a:t>
                </a:r>
                <a:r>
                  <a:rPr lang="es-CL" b="0" i="0">
                    <a:latin typeface="Cambria Math" panose="02040503050406030204" pitchFamily="18" charset="0"/>
                  </a:rPr>
                  <a:t>𝑂(𝑉⋅𝐸⋅log⁡〖𝑉)〗=𝑂(𝑉^3⋅log⁡〖𝑉) 〗</a:t>
                </a:r>
                <a:r>
                  <a:rPr lang="es-CL" dirty="0"/>
                  <a:t>en grafos</a:t>
                </a:r>
                <a:r>
                  <a:rPr lang="es-CL" baseline="0" dirty="0"/>
                  <a:t> densos.</a:t>
                </a:r>
                <a:endParaRPr lang="es-CL" dirty="0"/>
              </a:p>
              <a:p>
                <a:r>
                  <a:rPr lang="es-CL" dirty="0"/>
                  <a:t>Si el grafo tiene costos negativos, tendríamos que usar el algoritmo de </a:t>
                </a:r>
                <a:r>
                  <a:rPr lang="es-CL" dirty="0" err="1"/>
                  <a:t>Bellman</a:t>
                </a:r>
                <a:r>
                  <a:rPr lang="es-CL" dirty="0"/>
                  <a:t> Ford, lo que sería </a:t>
                </a:r>
                <a:r>
                  <a:rPr lang="es-CL" b="0" i="0">
                    <a:latin typeface="Cambria Math" panose="02040503050406030204" pitchFamily="18" charset="0"/>
                  </a:rPr>
                  <a:t>𝑂(𝑉^2 𝐸)=𝑂(𝑉^4 )</a:t>
                </a:r>
                <a:r>
                  <a:rPr lang="es-CL" dirty="0"/>
                  <a:t> en grafos</a:t>
                </a:r>
                <a:r>
                  <a:rPr lang="es-CL" baseline="0" dirty="0"/>
                  <a:t> densos.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Pero no dedicaríamos una clase a esto si esa fuera la respuesta, así que podrán intuir que existe algo mejor. Lo analizaremos desde otro punto de vista, un poco más básico.</a:t>
                </a:r>
              </a:p>
              <a:p>
                <a:endParaRPr lang="es-CL" baseline="0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75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14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Podríamos aplicar programación dinámica y aprovechar las tablas generadas para consultas posteriores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44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sz="2000" dirty="0"/>
                  <a:t>En total son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s-CL" sz="2000" dirty="0"/>
              </a:p>
              <a:p>
                <a:endParaRPr lang="es-CL" sz="2000" dirty="0"/>
              </a:p>
              <a:p>
                <a:r>
                  <a:rPr lang="es-CL" sz="2000" dirty="0"/>
                  <a:t>Pero por cada piso vamos a sacar un elemento de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000" dirty="0"/>
                  <a:t>, hasta</a:t>
                </a:r>
                <a:r>
                  <a:rPr lang="es-CL" sz="2000" baseline="0" dirty="0"/>
                  <a:t> que </a:t>
                </a:r>
                <a14:m>
                  <m:oMath xmlns:m="http://schemas.openxmlformats.org/officeDocument/2006/math">
                    <m:r>
                      <a:rPr lang="es-CL" sz="2000" b="0" i="1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000" b="0" i="1" baseline="0" smtClean="0">
                        <a:latin typeface="Cambria Math" panose="02040503050406030204" pitchFamily="18" charset="0"/>
                      </a:rPr>
                      <m:t>=∅</m:t>
                    </m:r>
                    <m:r>
                      <a:rPr lang="es-CL" sz="2000" b="0" i="0" baseline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sz="2000" dirty="0"/>
                  <a:t> </a:t>
                </a:r>
              </a:p>
              <a:p>
                <a:endParaRPr lang="es-CL" sz="2000" dirty="0"/>
              </a:p>
              <a:p>
                <a:r>
                  <a:rPr lang="es-CL" sz="2000" dirty="0"/>
                  <a:t>Dado que no importa en que orden elegimos los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, podemos asignar un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 por piso, así solo existen</a:t>
                </a:r>
                <a:r>
                  <a:rPr lang="es-CL" sz="2000" baseline="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baseline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L" sz="2000" dirty="0"/>
                  <a:t> distintos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000" dirty="0"/>
                  <a:t>. Eso significa</a:t>
                </a:r>
                <a:r>
                  <a:rPr lang="es-CL" sz="2000" baseline="0" dirty="0"/>
                  <a:t> que en total existen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0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CL" sz="2000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L" sz="2000" dirty="0"/>
                  <a:t> combinaciones de llamada</a:t>
                </a:r>
                <a:r>
                  <a:rPr lang="es-CL" sz="2000" baseline="0" dirty="0"/>
                  <a:t>s a la función.</a:t>
                </a:r>
                <a:endParaRPr lang="es-CL" sz="2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Podemos asignar un </a:t>
                </a:r>
                <a:r>
                  <a:rPr lang="es-CL" b="0" i="0">
                    <a:latin typeface="Cambria Math" panose="02040503050406030204" pitchFamily="18" charset="0"/>
                  </a:rPr>
                  <a:t>𝑥</a:t>
                </a:r>
                <a:r>
                  <a:rPr lang="es-CL" dirty="0"/>
                  <a:t> por piso, así solo existen</a:t>
                </a:r>
                <a:r>
                  <a:rPr lang="es-CL" baseline="0" dirty="0"/>
                  <a:t>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𝑉</a:t>
                </a:r>
                <a:r>
                  <a:rPr lang="es-CL" dirty="0"/>
                  <a:t> distintos </a:t>
                </a:r>
                <a:r>
                  <a:rPr lang="es-CL" b="0" i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. Eso significa</a:t>
                </a:r>
                <a:r>
                  <a:rPr lang="es-CL" baseline="0" dirty="0"/>
                  <a:t> que en total existen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𝑉^3</a:t>
                </a:r>
                <a:r>
                  <a:rPr lang="es-CL" dirty="0"/>
                  <a:t> combinaciones de llamada</a:t>
                </a:r>
                <a:r>
                  <a:rPr lang="es-CL" baseline="0" dirty="0"/>
                  <a:t>s a la función.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621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elegir siempre el primer elemento estamos revisando los nodos en orden a medida que bajamos por el árbol de reducción.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948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Ahora como máximo tendremos que calcular V3 valores. Nuestra mejor complejidad ahora es V3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estamos calculando algunas cosas múltiples veces!</a:t>
                </a:r>
              </a:p>
              <a:p>
                <a:endParaRPr lang="es-CL" dirty="0"/>
              </a:p>
              <a:p>
                <a:r>
                  <a:rPr lang="es-CL" dirty="0"/>
                  <a:t>Una idea bastante simple es recordar el resultado de las cosas que ya se han calculado. Así, nos aseguramos de calcular una cosa por vez.</a:t>
                </a:r>
              </a:p>
              <a:p>
                <a:endParaRPr lang="es-CL" dirty="0"/>
              </a:p>
              <a:p>
                <a:r>
                  <a:rPr lang="es-CL" dirty="0"/>
                  <a:t>Para eso necesitamos agregar un parámetro adicional a la función: una tabla </a:t>
                </a:r>
                <a:r>
                  <a:rPr lang="es-CL" b="0" i="0">
                    <a:latin typeface="Cambria Math" panose="02040503050406030204" pitchFamily="18" charset="0"/>
                  </a:rPr>
                  <a:t>𝑀</a:t>
                </a:r>
                <a:r>
                  <a:rPr lang="es-CL" dirty="0"/>
                  <a:t> con las cosas que ya se han calculado.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365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4048-F220-4FBA-87F4-34AD25A6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aerolínea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47918-AB7B-4CE6-8D12-CF80C0FB2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Queremos programar la página de ventas de una aerolínea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Tienes la lista de vuelos: origen, destino y costo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La lista de vuelos no cambia en todo el año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Es posible hacer más de un vuelo para llegar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Queremos minimizar el costo total del viaje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Si la página tarda en responder, el usuario buscará otra aerolínea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¿Qué deberíamos hacer?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47918-AB7B-4CE6-8D12-CF80C0FB2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856" b="-8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20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4785-A8D6-4CE6-82BE-763A3ECB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problemas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183CD-3793-4DA7-A3C7-1A605DBAD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796846" cy="4904072"/>
              </a:xfrm>
            </p:spPr>
            <p:txBody>
              <a:bodyPr anchor="ctr">
                <a:normAutofit/>
              </a:bodyPr>
              <a:lstStyle/>
              <a:p>
                <a:r>
                  <a:rPr lang="es-CL" sz="2400" dirty="0"/>
                  <a:t>Podemos hacer que los sub problemas se organicen en pisos donde el problema completo es el piso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s-CL" sz="2400" dirty="0"/>
              </a:p>
              <a:p>
                <a:endParaRPr lang="es-CL" sz="2400" dirty="0"/>
              </a:p>
              <a:p>
                <a:r>
                  <a:rPr lang="es-CL" sz="2400" dirty="0"/>
                  <a:t>El conjunto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L" sz="2400" i="1" dirty="0"/>
                  <a:t> </a:t>
                </a:r>
                <a:r>
                  <a:rPr lang="es-CL" sz="2400" dirty="0"/>
                  <a:t>es el subconjunto del grafo correspondiente al piso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endParaRPr lang="es-CL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sz="2400" dirty="0"/>
                  <a:t> si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183CD-3793-4DA7-A3C7-1A605DBAD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796846" cy="4904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11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FC968-27E4-4A44-99D9-B7F0DED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s-CL" dirty="0" err="1"/>
              <a:t>na</a:t>
            </a:r>
            <a:r>
              <a:rPr lang="es-CL" dirty="0"/>
              <a:t> cota mejor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6ED36-EA70-40CE-B266-1CBAB9338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600" dirty="0"/>
                  <a:t>Existen solo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CL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L" sz="2600" dirty="0"/>
                  <a:t> combinaciones de parámetros para la función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s-CL" sz="2600" dirty="0"/>
              </a:p>
              <a:p>
                <a:pPr marL="0" indent="0">
                  <a:buNone/>
                </a:pPr>
                <a:r>
                  <a:rPr lang="es-CL" sz="2600" dirty="0"/>
                  <a:t>¿Qué nos dice eso sobre la complejidad de la función?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6ED36-EA70-40CE-B266-1CBAB9338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89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C2DE-2E9E-4A68-9D46-4943C6E9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recurrencia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010D9-09FB-4B93-8C93-CBA8E447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Siguiendo la misma lógica anterior: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el costo mínimo entre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dirty="0"/>
                  <a:t> que pasa sólo por nodos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010D9-09FB-4B93-8C93-CBA8E447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7ED82-67B2-4028-89BC-F080815D881D}"/>
                  </a:ext>
                </a:extLst>
              </p:cNvPr>
              <p:cNvSpPr txBox="1"/>
              <p:nvPr/>
            </p:nvSpPr>
            <p:spPr>
              <a:xfrm>
                <a:off x="7239580" y="4646586"/>
                <a:ext cx="165295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s-CL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s-CL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endParaRPr lang="es-CL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si</m:t>
                      </m:r>
                      <m:r>
                        <a:rPr lang="es-CL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</m:oMath>
                  </m:oMathPara>
                </a14:m>
                <a:endParaRPr lang="es-CL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7ED82-67B2-4028-89BC-F080815D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580" y="4646586"/>
                <a:ext cx="1652953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2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322433-43CB-4008-BB4A-EEC63D3FD9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8600" y="228600"/>
                <a:ext cx="8915400" cy="5867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s-CL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s-CL" sz="22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L" sz="2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ha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sido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calculado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200" dirty="0"/>
              </a:p>
              <a:p>
                <a:pPr marL="0" indent="0">
                  <a:buNone/>
                </a:pPr>
                <a:r>
                  <a:rPr lang="es-CL" sz="2200" b="1" dirty="0"/>
                  <a:t>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sSub>
                      <m:sSubPr>
                        <m:ctrlPr>
                          <a:rPr lang="es-C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CL" sz="22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=∅:</m:t>
                    </m:r>
                  </m:oMath>
                </a14:m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2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L" sz="2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L" sz="22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s-CL" sz="22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sz="22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L" sz="22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2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s-CL" sz="2200" b="1" i="1" dirty="0">
                    <a:latin typeface="Cambria Math" panose="02040503050406030204" pitchFamily="18" charset="0"/>
                  </a:rPr>
                  <a:t> </a:t>
                </a:r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CL" sz="22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2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322433-43CB-4008-BB4A-EEC63D3FD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8600" y="228600"/>
                <a:ext cx="8915400" cy="5867400"/>
              </a:xfrm>
              <a:blipFill>
                <a:blip r:embed="rId3"/>
                <a:stretch>
                  <a:fillRect b="-42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0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DCD6-1D05-4A02-9A10-AEFD758E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Calcular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F2E5-8E71-47BB-B4ED-B60DC114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s-CL" dirty="0"/>
              <a:t>Si queremos calcular todas las rutas mas cortas llenaremos la matriz </a:t>
            </a:r>
            <a:r>
              <a:rPr lang="es-CL" i="1" dirty="0"/>
              <a:t>M</a:t>
            </a:r>
            <a:endParaRPr lang="es-CL" dirty="0"/>
          </a:p>
          <a:p>
            <a:endParaRPr lang="es-CL" dirty="0"/>
          </a:p>
          <a:p>
            <a:r>
              <a:rPr lang="es-CL" dirty="0"/>
              <a:t>¿Cuál es la necesidad de hacer la recursión entonces?</a:t>
            </a:r>
          </a:p>
          <a:p>
            <a:endParaRPr lang="es-CL" dirty="0"/>
          </a:p>
          <a:p>
            <a:r>
              <a:rPr lang="es-CL" dirty="0"/>
              <a:t>Construyamos la matriz de rutas más cortas </a:t>
            </a:r>
            <a:r>
              <a:rPr lang="es-CL" b="1" i="1" dirty="0" err="1">
                <a:solidFill>
                  <a:schemeClr val="accent2"/>
                </a:solidFill>
              </a:rPr>
              <a:t>bottom</a:t>
            </a:r>
            <a:r>
              <a:rPr lang="es-CL" b="1" i="1" dirty="0">
                <a:solidFill>
                  <a:schemeClr val="accent2"/>
                </a:solidFill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40847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2A2F-89BF-4C9C-B074-7584DC2E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Matrices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238D8-D6F0-44CC-926D-210C37813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L" dirty="0"/>
                  <a:t>Definimos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s-CL" dirty="0"/>
                  <a:t> la matriz de todos los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s-CL" dirty="0"/>
                  <a:t> 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∅</m:t>
                        </m:r>
                      </m:sup>
                    </m:sSup>
                  </m:oMath>
                </a14:m>
                <a:r>
                  <a:rPr lang="es-CL" dirty="0"/>
                  <a:t> es la matriz de adyacencia del grafo</a:t>
                </a:r>
              </a:p>
              <a:p>
                <a:endParaRPr lang="es-CL" dirty="0"/>
              </a:p>
              <a:p>
                <a:r>
                  <a:rPr lang="es-CL" dirty="0"/>
                  <a:t>¿Cómo generamos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 ∪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s-CL" dirty="0"/>
                  <a:t>a partir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238D8-D6F0-44CC-926D-210C37813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b="-5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31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F57AD1-D437-4C35-AD1E-06874771519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𝒇𝒍𝒐𝒚𝒅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𝒘𝒂𝒓𝒔𝒉𝒂𝒍𝒍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←∅,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𝐥𝐚𝐬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𝐦𝐚𝐭𝐫𝐢𝐜𝐞𝐬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𝐥𝐚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𝐦𝐚𝐭𝐫𝐢𝐳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𝐚𝐝𝐲𝐚𝐜𝐞𝐧𝐜𝐢𝐚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 ∪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p>
                    </m:sSub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CL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p>
                                </m:sSubSup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p>
                                </m:sSubSup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p>
                                </m:sSubSup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p>
                    </m:sSup>
                  </m:oMath>
                </a14:m>
                <a:r>
                  <a:rPr lang="es-CL" b="1" i="1" dirty="0"/>
                  <a:t>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F57AD1-D437-4C35-AD1E-068747715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99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D64E-E6A7-4479-9A99-BA3581CC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Versión </a:t>
            </a:r>
            <a:r>
              <a:rPr lang="es-CL" dirty="0" err="1"/>
              <a:t>Bottom</a:t>
            </a:r>
            <a:r>
              <a:rPr lang="es-CL" dirty="0"/>
              <a:t>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C1B2-4D99-41C4-A64D-403715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600" dirty="0"/>
              <a:t>Esta técnica nos permitiría descartar las matrices anteriores para ahorrar memoria</a:t>
            </a:r>
            <a:endParaRPr lang="es-CL" sz="2600" b="1" dirty="0">
              <a:solidFill>
                <a:schemeClr val="accent2"/>
              </a:solidFill>
            </a:endParaRPr>
          </a:p>
          <a:p>
            <a:endParaRPr lang="es-CL" sz="2600" dirty="0"/>
          </a:p>
          <a:p>
            <a:endParaRPr lang="es-CL" sz="2600" dirty="0"/>
          </a:p>
          <a:p>
            <a:r>
              <a:rPr lang="es-CL" sz="2600" dirty="0"/>
              <a:t>Además la forma iterativa suele ser más eficiente</a:t>
            </a:r>
            <a:endParaRPr lang="es-CL" sz="26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2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DDC42-F35E-4B4C-AEAD-7E7F19A86371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7171" y="1304942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171" y="1304942"/>
                <a:ext cx="4207679" cy="21513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75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1513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611D20-E8FD-447C-9870-90433377C125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8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B8A8F-A491-4D1E-8E7E-6A96B198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564"/>
            <a:ext cx="9144000" cy="53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4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8B62F-6B6B-4671-AC21-36AF8EA673D8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3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8B62F-6B6B-4671-AC21-36AF8EA673D8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9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8B62F-6B6B-4671-AC21-36AF8EA673D8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5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8B62F-6B6B-4671-AC21-36AF8EA673D8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2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30F5-6AAC-4B1B-8A3B-57437C1F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Rutas más cortas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641A0-D952-4A39-9EA5-8FCFCFB8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Estamos calculando los costos de las rutas más cortas</a:t>
            </a:r>
          </a:p>
          <a:p>
            <a:endParaRPr lang="es-CL" dirty="0"/>
          </a:p>
          <a:p>
            <a:r>
              <a:rPr lang="es-CL" dirty="0"/>
              <a:t>¿Cómo encontramos las rutas m</a:t>
            </a:r>
            <a:r>
              <a:rPr lang="en-US" dirty="0"/>
              <a:t>ás cortas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¿Podríamos almacenar la decisión que tomamos?</a:t>
            </a:r>
          </a:p>
        </p:txBody>
      </p:sp>
    </p:spTree>
    <p:extLst>
      <p:ext uri="{BB962C8B-B14F-4D97-AF65-F5344CB8AC3E}">
        <p14:creationId xmlns:p14="http://schemas.microsoft.com/office/powerpoint/2010/main" val="807006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Construir la ruta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184398" y="1820361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i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8" y="1820361"/>
                <a:ext cx="4207679" cy="2151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F007AA-FB25-4E50-B0FA-36A82D22CD96}"/>
                  </a:ext>
                </a:extLst>
              </p:cNvPr>
              <p:cNvSpPr txBox="1"/>
              <p:nvPr/>
            </p:nvSpPr>
            <p:spPr>
              <a:xfrm>
                <a:off x="4511018" y="1820361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F007AA-FB25-4E50-B0FA-36A82D22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18" y="1820361"/>
                <a:ext cx="4207679" cy="2151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72A2F16-FF58-4302-BDB6-F413A1543A74}"/>
              </a:ext>
            </a:extLst>
          </p:cNvPr>
          <p:cNvSpPr txBox="1"/>
          <p:nvPr/>
        </p:nvSpPr>
        <p:spPr>
          <a:xfrm>
            <a:off x="322621" y="1268548"/>
            <a:ext cx="4065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Matriz de costos mínimos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DC0890-AD29-406C-85EB-1F6F7D54255A}"/>
              </a:ext>
            </a:extLst>
          </p:cNvPr>
          <p:cNvSpPr txBox="1"/>
          <p:nvPr/>
        </p:nvSpPr>
        <p:spPr>
          <a:xfrm>
            <a:off x="5027789" y="1297141"/>
            <a:ext cx="369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Matriz de adyacencia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37990F-1304-4BB4-B988-15F0289E3813}"/>
                  </a:ext>
                </a:extLst>
              </p:cNvPr>
              <p:cNvSpPr txBox="1"/>
              <p:nvPr/>
            </p:nvSpPr>
            <p:spPr>
              <a:xfrm>
                <a:off x="3562354" y="4078008"/>
                <a:ext cx="4207679" cy="217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37990F-1304-4BB4-B988-15F0289E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54" y="4078008"/>
                <a:ext cx="4207679" cy="2175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B4611F0-9ABD-4067-9310-543EB94501D5}"/>
              </a:ext>
            </a:extLst>
          </p:cNvPr>
          <p:cNvSpPr txBox="1"/>
          <p:nvPr/>
        </p:nvSpPr>
        <p:spPr>
          <a:xfrm>
            <a:off x="336968" y="4804623"/>
            <a:ext cx="330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Matriz de decisiones</a:t>
            </a:r>
          </a:p>
        </p:txBody>
      </p:sp>
    </p:spTree>
    <p:extLst>
      <p:ext uri="{BB962C8B-B14F-4D97-AF65-F5344CB8AC3E}">
        <p14:creationId xmlns:p14="http://schemas.microsoft.com/office/powerpoint/2010/main" val="35283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png;base64,iVBORw0KGgoAAAANSUhEUgAAAfQAAAFjCAYAAADLtflxAAAgAElEQVR4XuydB5hkWVn+3xuqqrsn59nZmZ2dzRmQYIC/CgIGEEkiggsskiWoiOSgIEkySFQQBQETBhQDiggIuOTNu+7O7s7O7E6OHarqhv/z+8493TW93V3V0z0dZs7dp5+e7bp17z3fOfe8X3i/74vKsiwVjiCBIIEggSCBIIEggUUtgSgA+qKev0X78K1WS+N/siwbHU+apqrX6/f6WbQDnsaDn4hsuDzyCkeQQJDA6SuBAOin79zP+cg9UB07dkyHDx+2n3379uno0aMaGRmxH45araYkSdTX16dly5Zp7dq1WrFihf0sXbp0FOQnGgD34OAe/n6disJUg+6mRHQDWn9trsPR+azdwLbz2ocOHRI/+/fvN9nwk+e52u22XRe58NPf36/Vq1dr5cqVWr58ud3P37NznNN9bq9I+WtMJcfxY/WKRS/y7ybv8XO1EOZ2svXj5XC6KqFzvpmEG04ogQDoYWGcdAl4QDhw4IAB+F133TX6s2fPHgP24eFhA2COKIrUaDQ0MDBgIL5x40Zt2rRJW7Zs0VlnnWUAPxGwj78PgMg9BwcHDQwBxckOr0CsWrXKQJL7AZT+PlwbkNq7d6/9cN2DBw+aEtJ5Xa6DQrJkyRJ77jVr1ow+L9eaTAnhesjhnnvu0e23364dO3Zo9+7ddh8AvdlsykfHuIeXzbp163TmmWdq8+bN9oNsZvrcKFEoCBzMi1cquo3Vf4/543t33333pPJnDJyPTJDT+OeeCMyZA7+G5mNuxz8TYxivgKJksWYZG/Pg58IrOif9ZQs3OK0lEAD9tJ7+kz/4TiC89dZb9X//93+67rrrDLQALEBsaGjIALcoilFAj+N4FBjZIDds2KBt27bpoosu0sUXX2zADph1WqQALhv+nXfeafe45ZZbDFS8wjAZXQQAwsLiWgD6ueeeq0svvVQXXnih3QOri3EA5DfddJNdm7EA6NwTD4C/NtfBeuY6AC3X8M+LotBpqXcqIDzzzTffbNfnpxMMOQ+lwd8D2XAfwINnRjYoO+eff74uueQSnX322aaQ8Nl0n9vLGkUEwMJTgJKBXAHpqcZ6zjnn2LPwnDz/bbfdZorbePl7eaM0IF/kjYyY2/Xr19tzjz8WwtyOfybGwcFcoMQxHyhajIlxoGCxTscrhyf/rQt3OF0lEAD9dJ35ORi3B3PA+8Ybb9R3v/td/fCHPzQwP++88/SSl7zEgBPwwCIHqPwBwGMRYtF/5zvf0Sc+8QkD0a1bt+q+972v7nOf++iKK64YBS6AEtBBYfjmN7+p//mf/7F7AsIAUScgTjR0b1kDaGzCP/qjP6of+7Ef02WXXWabM9e+9tpr9bWvfU3f/va3bQyA3XjLv1MROeOMM+wZf+InfkL3v//9DWg9WHkwx0PhZfODH/zAlBAA9C1veYt9DzBAQQAw/IHig2wASmTy2c9+Vl/4whfsXAD9R37kR+y+3J/nA1h7fW4ACcUDUEIm3iLGSu82VpQXQJ3nYx4YF0obChvyH6+wMefci7XwoAc9SP/v//0/U4DGKz6MeyHM7UTrhvkG2PmNvBgTc8yaZq0yNtbqBRdccNxanYPXL9ziNJRAAPTTcNLnYsidYP7973/fABZAB2Te9KY3GZB3iyt3PicuZwD19a9/vQEeoA4AXH755QaUXAtw5F7//M//rF/8xV/UL/zCLxwHhL2O+4477tBznvMcPfKRj9RDH/pQ24hRLP77v/9b//Iv/6KPfOQjNo5uB0D2V3/1VwbSj3jEI+xZASsOLE6elzF9/etf19VXX23nvfe977VzAQVvAXa7D0CJJfzJT35Sn/70p022KANYvbj+kcl//Md/9PzchCj+6I/+SB/60If01a9+1SzNbgdj/cxnPqP//M//tPDAM57xDP3sz/5sT/LHM/F7v/d7Jm+UKDwx4z0ZjG8hza2XB94I1jq/UVqOHDliygdK32te8xrznLBWURBR6rznZDprv5vsw+dBAl4CAdDDWjgpEgCwdu7cadY1m/y3vvUt/fZv/7ae+MQnWnzxRA+s0s997nP6wAc+YFbdwx72MNsosSh37dpl98JaffnLX66f+qmfMnfodA/AAzACWB/1qEeZ1YhLHDDn56//+q9Nieh2YNX+yZ/8iXklHv3oR+sBD3iAWf8AAEqJt/hRFLgHygoA0CuQj78/FjTeiac97WlmFT74wQ+2eC4u/P/6r//S3/zN3/T03IDSm9/8Zn3wgx80JQwrs9vBWFF0/uEf/sHc8i94wQv0pCc9qSelDaB+8YtfbDJ6+MMfbtZsp9sdeQH6C2luu8kDgCck87d/+7emHLFWWY+sVUIxk/Epul03fB4kMJUEAqCH9THrEugErH/7t38zy/alL32pHv/4x1uccaYHLnQ2yne/+936mZ/5GQMBrDpA8t///d/1T//0T/rDP/xD20A73fi93hfLGQsfIHvMYx5jli6uY8CK66Mw9AJyKB9s5ig1T3jCE/SQhzzEAN27jwHZL33pS+aa/f3f//2erP5uY8Ba/973vmdgigJBfBplBIXqi1/8Yk/PTSgB5eKjH/2oATrj73Yw1ve97336/Oc/b5bqi170Il155ZXmgu52/O///q+e+9znmvKEvAkbdAIeyuH1119v87pQ5rbbmPznrFVkwlpF+WStek9NsNJ7lWI4r1cJBEDvVVLhvJ4lwAaMRfXlL39Z//qv/2qu1Gc/+9lmLc7WAYBgpRMbBnyJGwOUKBBY0bifcXOeyAGg4frG2v3lX/5lc5litQMmADrXx4rsdvjr4E7nOoQIcF9zLa4NwG7fvl1/+qd/asB7opb5RJY61uwrXvEKA0esZ+LzPHsvz41libv4Yx/7mCkHuPC7HYz1Xe96lylaKBVY3Ljdif93O77xjW/oWc96llnozCXyHg/oKEUA40KZ225j6vx8/Fr9yZ/8yeP4FNO5Vjg3SGAqCQRAD+tjViXgU4uw7LBksUD/7u/+zqy82QIsHhiXJiD11Kc+VT//8z9v1jjWEIDOPfndC3hNNHgIZz4eTYiAuC7WPxY610ZJwUXe7QDk3vOe95h1DKD/9E//tBHssDZ5PhSEV73qVfq5n/u5nmLN3e7X+TlkQMIOkNMIO6BgEUfv5bkB9Fe/+tX64z/+42kB+jvf+U5z6+Ny/63f+i1dddVVPQE6/Ipf//VfNwv9sY997L0AHUUNBQhlYaHM7XTmYvxaRWnp5FNM51rh3CCBAOhhDcyZBAB0rE7cyQA5bsbnPe95M4qbT/bwbPRvfetbzaWM1QMTHNDCxQ8pCQLSiRzEorEEIWoBMLjKiSvPBqDDIsfFzLXwYABQhAtm+2AMKAyvfe1rLZWKvHbutxgBHWUK0EdZYAwLYW6nO1+da/Vxj3ucfvzHf9zy74PbfbqSDOcHQA9rYM4k4N3tMM3//u//Xm9/+9sNbH0RjskeBEUARvgf/MEfWDwZIO1GaINNTcoW1jRsdOLzgDn5zcQsIcqdyIFFxXVe+MIXmguY54fFzZhmYqFDUkPpgDkOOKHs4GruRpDieTxxDPY6rnTy3Lsd3tVPcRNA8Stf+cqiBHQUNkIrf/mXf2myWghz20324z/3a/XP/uzPjE8B92M8m3+61wznBwmMl0BwuYc1MasSANCJd/7jP/6jWYiAei+ub4hoWPJYrr/xG79h1jFANNWBaxeLnHgvYMlmj/WLRU2O+0xi9ozhyU9+srnDAV4sXu/OP1GXO8/Idfg+cnnlK19pTPpeFBfi7MgFcIcd3wtRjTQ4lBHkiIXo2fTdJnwhudxR9OAcEP/H5Y4MF8Lcsl5/53d+x4iHv/ZrvzaajjiZbDvXKuRQsiiocRAs9G6rMXw+HQkEQJ+OtMK5XSXg450AFgDIDxXMuh2kuFGUBEv+mc98plnpPmd7qu96QhUgDqMaICZt6+lPf/qU8Vvi21MpDMScsaIAXH4AUohmM7XQyfHG0iccQT4+rOdugA43AAY5Sg6EM1zOgEG3A6scUhxFThgvVu5ic7n7EA58DNYUnImFMLfUJSBz48///M9tLiH0dcuogAcAORSvDx6o8Wz+bvMZPg8S6CaBAOjdJBQ+n5YEABGsZFzKACDgQznQbgfkLdjNuKQhUxH77cWtjLWKxYOlBKMa1zTKAJb1VEBJadKpisMwDnK5sXApUIOigYU7E0B/4AMfaMQ9vBD8kBYG4a7bQfyeNDxY/Vj4yBcw6HZQ7/wNb3iDkRPxnCxWQGeOfQiHdLqFMLcornhYPv7xj1vIhzTBbooZ5EiY/5D/AHVy0ruFW7rNcfg8SKBTAgHQw3qYVQmMJzDBdof80+244YYbLM0MUMYCg/3dC6BjSeO+ZHNEGQDQsWZxk08Vtye+DGBP5vLsZKjDoqfiGhXdUFJO1OUOoJPCRDgCkIVFDjmq24ELHG4BwIHFiqXXi8udMbzjHe/Qpz71KWtQsxgB3eegYwUjN1LjFsLcMiconcwhcXGUym6ATggEMEdBhBgXAL3byg+fT1cCAdCnK7Fw/pQS8IAOgQmmOwDbK6ADbrjNsWJ6JX4B6LjEAWcAnKpslD+dyvLFyuXZSCPrrJHeOTAsaeLWlDMF0HFbA6SzAeiAE/wCqshBcut2AB7UdgfQIVfxHDQy6XYA6Fj2uIUZz2IFdJ+DjpUOeC6EuWVOXve61xmgI99eSJwB0Lut2PD5TCUQAH2mEgzfP04Cnk1NeVRc1AB6L3XPaeTBRn0igE4c2rugyfGGQDVVrBhwg1FPbvhklesgMfnUNQrjMAa8DTMFdFy1vkAKgA7Jq9sBeJCeh4IxXUAnywALHZY+HobFFkMfn4PezTsyV3N7IhZ6cLl3W+nh85lKIAD6TCUYvn+cBHyKETF00rMo/tIroHsLHZc78cluLHdu7C10gArLG8UAi26qHHTcz4ApxUxwpU90dKauoTBQ4Y1Yrq9+1wswji8sg8sdgELZQVkAoKcD6J0Weq/3X+wW+nRz0Odqbk8kho5nhaY/EOgCKS5snCdDAgHQT4ZUT+NrAuiAHoAOUY0SoL0AM0AMoFMEBZf77/7u7/aUdgaZjhg6DHmsUJpgkMaGi3yyg5QjCGakHZGzPtnhU9fIcafeOs+IktLNSvTXGw/okP4gqmGhcw1Kv/aS0sd1cLljaRNDp8hKL5kDxOuJOaMILNYYul9PyIw5poLdQphb5pFmQ7jbITgSG5+qEiIeH7w7xN0B85C2dhpvkidx6AHQT6JwT8dL+w0YlzYWKTnDvQI68WRyx7Gc+V4vXdnoSw5jmC5llDtlY6Xs6FQ56OQ1s7Hijp6q+IxPXfN9uomBEoeeKaBjoU+3Jjwud+L5AAPP0Et1OWq4o7jQSx4X8WKLoXfmoKMg9lJfYK7mlrX2m7/5m5Y+SCra2rVrp3zdCZXAK0Epg0AHfyMUljkdd8iTO+YA6CdXvqfd1W+77TYjnFEEZDqATotPNmxqndN5iwpqWOvdDtLPnvKUp1jOOuDO5tqtKQj9zrGuPvzhD08J6D51jdg+MXq+h3U8E0Dnmj5Hn+v0aqGjfKAIQOIjt58WnN0OPBaAOcQtWssutsIyvm2qL8TDPC+Uue0m+/Gfk7eO54gY/y/90i+Z9yqUfp2uFMP53SQQAL2bhMLn05KAB3QsdNLQsGJ6sdABdBqs0JYUICdGySaIq5jYOAVV/AGbHWDjurjCiW/7tqGkd3VrdkIHMbqzoQDw/ckO7zLHsqWZBqAIsWmmgD7dJiM+/QxmPAoPljcWIi51ZEO7Un9Q3ATZwA3AauR8gN13v+sl9r5QKsUB6D4HncwAn4M+WWYCMpiruZ3OS8EcoUz5RjxkZaAg9lI4aTr3CecGCQRAD2tgViUwE0Anv/h+97vfaM9ugIUfup/hauYgTkm+LwU5yFPH1U7uOvdl08TqphjMVPFMyEm49/nO2WefPen4feoablJcqygZFHXBQu4FGCeKoWOhe0CfjmJALJwY7BVXXGEKD9dGNuRpIxtIfBzIBnkgGwADOcAzgKG/2LqtMTayJEhXIwed3vKEPxbC3Pby0qBkEgIgxv62t73NsjhIgYQIiYclFJXpRYrhnOlIIAD6dKQVzu0qgZkAOmxyNjtc9ViXADlWKJYaVo4/ACwKwgBaxNnZ+EnJwtUP+HarvgaQUtwDkCN/fbKD+wIkb37zm81Cp2IbRLn5AnQ8BQCa9yoA6DwjcvIH1iuygUOAnAB+vAp8t1s6n7/GQrHQUaCuueaa0awACGgLZW6nehHwmNx6663GefjgBz9oHpWzzjrLQkqsO8iReJVCHfeu20k4YZoSCIA+TYGF06eWwHwAOq55AB0LvRtoYc0SDrjyyitFHXiUh8kONmYY+xD02ITZmLEYu93DX2+2LfTTEdA7+6B382jM5dz2sg/gNWEN+C6CZGAEC70XyYVzTlQCAdBPVHLhexNKYCaAfiIud+rEs3GS747F3S0HHUsftjG57uSC4xWY6gBQ6KaFyx3AoBLdfAH66eZyn24O+lzO7XRef0I3hFkoSQy/I8TQpyO9cO50JBAAfTrSCud2lcBMAP1ESHEUrSGXHCsdEh7paFPlKbO5Eo+mcxmWE0U+pqr5DlmPDZiYOef1UomuVwsd132vLHdqsp9upLjp5qDP5dxON22N9UkOPQRF1hw1FwLLvet2Ek6YpgQCoE9TYOH07i53iq9MNw/9RNPWYJ7jxiSWTClXWlpOlYPOhkr1NN/shO9M1VTDp64B6MSnec5eyWWTudxD2trxa4hUQGoPUEOAoiuEN4gv+z7oveagz+XcdrZPpUAQhWKmOvAeEDJ497vfrSc84QnWmjfkoYfddLYlEAB9tiV6ml9vrgvLbN++3VjtpGtRXQ5ggAw22UGFLyrE0eSD1qL8e7J67lwDghg54IC4Z9PPBNC5fygs0xugk2o3nRz0uZzbztKvrKVuiiEjJkPiBS94gSktkOPwzgSm+2m+Yc7y8AOgz7JAT/fL+VruxKlhhmMx95KHfqKlX6neRgoaqUz0F8fKmypPmbKvz3/+8y2mSUU5eqdPtamSB09hFvpeky5GcRmIcieattZZ+hUXeq9d00630q9Y6NPNQZ/LuT2R5iyQMCmYhMud6oZ4IgKgn+475uyOPwD67MrztL/aXDdnwQVOKhOAjmuWkppT5SlPd4J86hrxT1Lkdu7cecKA7puzUJccMJ+L5iyLtR868zTdHPS5nFsAnUI3vh96L+1TycS46qqrQj/06U5UOL9nCQRA71lU4cReJDDX7VOx7CHDAeIUIOmlv3gv4/DnkLoGu5wuWXgadu/ePWNAJ7f9C1/4gln9vTzvTNqnwhegP/xia86CIjXdHPTpzCvnzmRuOwGd/HjKuU7FxeB+eJNguRNvf9zjHqf73//+oVrcdCctnD+lBAKghwUyqxLoTDUCCCnFCZu323HDDTcY83e6/dCx0LF8SV27+uqre3Jhd3uW8Z+TugaRicpruHV7rYkOKe6d73yndWgjZkq5WXLZicGT+kad9V4BHZc7Fj1Ax/P06qrHQv+Lv/gLK77Dc/QSKpjrwjJYrk972tNEVzsyCnBFU2UNQIdwxjrqtZjPXM3tiQA6nACftvbEJz4xAPp0Jyuc31UCAdC7iiicMB0JAOiQf3B/f+lLX7K88F4BHUvbAzp1r6kE1+0AxGEMAwCAey9NS7pdc/znXJcKbVjogPR0gJEuaXgOAHNIUHgSAKpvf/vbRsxDiel2AB6ele8B/eKLL+72Nav3/sIXvtDmAEBHEeklTQ7CFyEGesaT208OfrcDuZAOyLxj+VKMB/fyVARFf02e60lPepIuvfRSa1pCm1SIirDcAfte6gt0e77JPp/J3HqXe68WOoCOdf7IRz7SLHpCRaGe+4nOXPjeRBIIgB7WxaxKADDorO6FJdpL727qjWOZQWijo9brXve6ngAdcIUIByBQL3uqHPQTHShKCgDK5kv5117bkCILxvHZz35WFMChUQoKC1Y6YEVtciy2bq5a7onrnFaopD+hMNHco9vBcwPGtIjlGoBtt9KpXNMzuAF0PCyQG7sdADopWZANecbpADqKHzFo5g7lD1nRXIZCPsgJDwzguZDm9kQtdMCcYka0UA2A3m1Vhc+nK4EA6NOVWDh/SgmMr79NrLgXNy9kMywzircA6G9605u6Wi9s+LhkqeT2vOc9T6985St7YtRPdwrZvKnn/rnPfc7aX/YK6OQq06YVlzesbcCc3/xQfx1WPoznqVj5PCv3pMoYxXCwfrG4e7GaidmS0gdAMgZqi/fi4oeJ/7KXvUyf/OQnu9a797Jk3t/4xjcav4De3y9+8Yt7ttDhFHhSGTLiB/Y3Vjpy+tVf/VVLSZyqvsB059Sff6JzeyKAjjcACz0A+onOVvheNwkEQO8mofD5tCSAa5dqarS7BMzpfoZbuRvznL7mv/Irv2L9xgHmV7ziFWalTXUAHFi/WIPklAPqvbh4pzUgyQhljAOXMgDDM/aipEx2H9zmxM+RFXnJU+XBcw3u+aEPfchAFq4AjT+m6hLn74t1TewfqxfA5Z4+I2AqGeBBwLPw3ve+18IDuMK7HZAFaXRDExIKvODq79a7vNs1yZggVEH1v+c+97kLam4DoHebvfD5fEggAPp8SP0UvidgRayQuDGgjmUFIaxbZym+BzhD/sIVTfoZxWKmOnDzEqP+yEc+YvFecnu7WbtYzfRox2rmIJYNaPSiOACouJPJJ+6FlDbZNVFEsM6JDUNa6+ZKBsQB56c+9ammtJDL3E3ZwXsB+Q75A7IoTAAjc9FNRowRZjzhDMIYdL7rdqBkwGXgXswLispMAd2HYVBEsOC7Pfdczm0A9G4rInw+HxIIgD4fUj+F7wkwE/eklSmAjssX64oc7tk+qBsPiYqj1xx04soAI2QriHQAOj3Gpzq8ax+AwuXdK8t8smticWPxQzyj2cu5554726KxOD2KDiEJrHnmhLnAcp5t1zUKB0oO80xbUGTMv2cK6KQkwqugnzjs925enrmc2wDos75kwwVnQQIB0GdBiOESx0uAjRXrE5c7hCdql/fCyp6OHFEcAHEq0fFvNv1e4sPUfj/vvPOs6huWMgzr+93vfl1vjbWKBwAlAFLaTCx0AB2wxa2NZwHGczfrs+sDdpwAwKIoPPnJTzaZoDDcfvvtFvsnjo4C0w0cp3M/eta///3vt/Qy3PtY1s985jNnDOiEbnDjs4Zo3NPtmMu5DYDebTbC5/MhgQDo8yH1U/yexIZxu7MR06KUzZ1YbrdYca9iAbCw3iAXYfmzuQK4vaRkeaueFDSeE1b2Qx7ykK639vnunEiq3Exi6AA6FcYg/pF7TWyernGzdRAvp/48LWVpSYsCA8gyH6TfYaX3Uo63l+fBY4HsX/SiF1noAusfZY68cn5mwmnwgM44emH1z+XcsubgbaCQkX74mMc8pmu2Qmceekhb62V1hXOmK4EA6NOVWDi/qwSwmLHSKd0JoLPhA1rExWdqiXpSGOxxLDJY8biTiTGTFtbtANiw9jgXyxKLlfz3bgcxaKxyLFss9F6Uh8muiWcABjnxc8aDwkPMeTZc4YwJkIGRj7wZK3FtwA5vBKEQatiTNjVTBcvPBcCNZY41zd/wBDzlKU+x0AaM9RM9KDbENamf34vCM5dzC08AhQwuxKc+9SnjJnRLP+T5yGogfIACECrFnejKCN+bTAIB0MPaOCkSwPrFzQv4Qc7CqiWPGoA50U3eF4+58sorzfIjNkysGMsQolsvgIiSAdgAQFhZVHLjmabqiY6A2MBJG4MsRgydFLsTPQB0mtcQR/f14SnC8vSnP70rQW6yewKkkMKw/GldC5udcZHDTXgBoCfdDbf4t771LcskIIRwotwGD+YQBckCePCDH2xWNMVsuAcKA9XQupEhp5IhaXeQJJmjXooMzeXcktePQsYcUlgGb1G3NcT7gEyoPcBPaM5yom9Q+F4A9LAG5lQCWOm4fkk9gngGCc1vuAAyFd26bYD+gQEPAIkcZ6xLrGPiwJs2bbJmKVg61MbuxeLEVU+aG/cHAGF+8/1ujHpAmJg9oA5gzaQiHSxySpkC6owBELzuuuvMa0BcnTSx6biqeTY6k/FspI8xHsIIXkaAKvMBoDAHpN3hFsfqpdscOe3TUbJQ1nh+vCSEHlAeuB9s+B07dph8KKCCJToTjwxrB7BkzlFKuh1zObcoMR/72MdGf5BBtzWElweyIGAOQRGFNHRb6zar4fPpSCBY6NORVjh3WhLoBHVc4oAIblQ2fQCAhifEd7GsAZ1OlyWgR6wZtzoARClYrGoABIsc9zebPJs+Fif50myYgA3fxZrnwEXORgtgYeWxiQJ0gCcWOkCIOxpw537EhFEgOPgegESKGKllFGjhGTkXEEbJ4F58p9vBtVBgeGauA0kQMt6WLVvsmbFGkRGgy7NiQT/oQQ8ykOT/eQ5PZGNsgDgFYFAEyBdnDNu2bbNr4qZGKUBZADA8oHuvCcDHXECcQ354G3D7kzFAVTnO7wRiWP7cjzHjcSGVjTFTAZC54HsQ77xs8MYwZzwbCgZ56Zzv52QqWSEjL3P/7BTWwRPD/Mzn3HauB+aF9cgzoriiWOLF4Vk715AfD5wF1h6yYu2jRPH9mXgwuq258PnpJ4EA6KffnM/piD2oA4KQgiCXASiAOgCB65JNENDoBGE2QjY7wJSSq6RDAf64dQFDn7sNqHI9CFRcE5Bm4+d6HtABGjZegJRNlevwfb4LgAKGxPz5f57XAzrfw1L238WiZVNnA/fnA5Lcy39nUldYFJkHAeWFsaCYAMA8B4ANsALqKDzbt283RYbnAQx5JmQzXtFAOeB6jAtARclBNvwbAPGA6J+J6/C8yJ28cWK6yI77+fFwv/FKCmP2c4FS1DkXeEuI0fua5N4r4+cafgPjYI57kREyZ84ZG2NANnyXebLHgY0AACAASURBVOXZUSzma279evAyZz0wp4yP+fJKnl9DKGB+7SE35gVFi7lHcRo/P3P6YoabnZISCIB+Sk7rwhoUG5wHdoCDTZ4frBo2QawvNm3O8SDMRk58F6AAsLBkAWOsGr8ZeoBCWcBa5dq4QscDEsoB12ID5ftsyGzEAANWFd/jt7cAvcXdaS3yfR+jB/RQRAAYb9V3k3jntRgTYICV5y00xsI4AHYUEw8QACT3A8g8IPIdrxwwHmTDD8DKNT1QTGT9+bng2Tvv5xUswMl7ObgfoITFzDUZP/fbunXr6P06gWn8tfGY8PwTzclk8kJOKFGMjx/uz3MwP8zrfM7t+DlEHgC2Xw+TrSHGA6Az78grgHm3tyV8fqISCIB+opIL35u2BDwAAxgAIhsgv707FXDkAEA8CAOkWLFYa/z4WuidQNgJJHzfW3CdD8jG2/ld74b23+X3ZN/jOv67/NsrHpN9ZyrBdD6Hj592PguyAVT9D7LhByUDMPOyASSQDQAOsPAzFZCPf6ZOmfl7AfB+Lvz9+B736rwf98SCnuh+XjaMw99jIrn2IqPOc/x153tufViocz34NTHVGhq/9oKrfdrbR/hCDxIIgN6DkMIpsyuBTkCcDFAnAuDTZRPslMlEoDjbspnr+83uagpXCxIIEvASCIAe1kKQQJBAkECQQJDAKSCBAOinwCSGIQQJBAkECQQJBAkEQA9rIEggSCBIIEggSOAUkEAA9FNgEsMQggSCBIIEggSCBAKghzUQJBAkECQQJBAkcApIIAD6KTCJYQhBAkECQQJBAkECAdDDGggSCBIIEggSCBI4BSQQAP0UmMQwhCCBIIEggSCBIIEA6GENBAkECQQJBAkECZwCEgiAfgpMYhhCkECQQJBAkECQQAD0sAaCBIIEggSCBIIETgEJBEA/BSYxDCFIIEggSCBIIEggAHpYA0ECQQJBAkECQQKngAQCoJ8CkxiGECQQJBAkECQQJBAAPayBIIEggSCBIIEggVNAAgHQT4FJDEMIEggSCBIIEggSCIAe1kCQQJBAkECQQJDAKSCBAOinwCSGIQQJBAkECQQJBAkEQA9rIEggSCBIIEggSOAUkEAA9FNgEsMQggSCBIIEggSCBAKghzUQJBAkECQQJBAkcApIIAD6KTCJYQhBAkECQQJBAkECAdDDGggSCBIIEggSCBI4BSQQAP0UmMQwhCCBIIEggSCBIIEA6GENBAkECQQJBAkECZwCEgiAfgpMYhhCkECQQJBAkECQQAD0sAaCBIIEggSCBIIETgEJBEA/BSYxDCFIIEggSCBIIEggAHpYA0ECQQJBAkECQQKngAQCoJ8CkxiGMCaBoihUlqX9gd9pmo5+6P8eRdFxIuM7/PD3JElGP8vz/Lj/99f01+H/4zgO4g8SCBIIElgQEgiAviCmITzEbEtgMvCe7D4Tnc/fxoP/bD9nuF6QQJBAkMBsSSAA+mxJMlxnXiQwHeDuBbSnc715GXC4aZBAkECQwCQSCIAelsailkCn+7ub9T0erLG+cbXjNveWOG52/zfc71mW2WX53J/TabUHC35RL5/w8EECp5QEAqCfUtN5+g2mM17Ovzv/H2kA1p1/9xLyAO3B258HgHcCervdvheQd4J4rVY7/YQeRhwkECSwICUQAH1BTkt4qF4l4MF6st+Q4saDfKel3Rkn59+dpDrOm8gD0AnojUaj10cN5wUJBAkECZxUCQRAP6niDRc/2RLARe6P8cDtLXR+jwfmTlD2QN75rB7YJ2LJd55Xr9dP9hDD9YMEggSCBHqSQAD0nsQUTlqoEvAxbp5voth2p5U9UQydz72bvVMBQFHgp7+//14WfqfiEFzuC3VlhOcKEjj9JBAA/fSb8zDiIIHTXgI+RBPqCJz2S+GUEkAA9FNqOsNgggSCBHqRQAD0XqQUzllsEgiAvthmLDxvkECQwIwlEAB9xiIMF1iAEgiAvgAnJTxSkECQwMmVQAD0kyvfcPX5kUAA9PmRe7hrkECQwDxKIAD6PAo/3PqkSSAA+kkTbbhwkECQwEKVQAD0hToz4blmIoEA6DORXvhukECQwKKUQAD0RTlt4aG7SCAA+iJfIq5RqDtcU9Bi3IjGt/cc/zmn99gCtPNmx990kUsxPP7pJoEA6H7G2Q/4Gb8HxJrodXf7jPsOnxfV9+Lqt/9MouATfRDGCj+5e9CeuKZSrq3x8Y2MT7dVOPvjDYA++zKdsyvyQmUdb11sL5AD7NEXpYgU8RLFNBdxr6BUqlRh5+QFr1lCVRYrzFJ2vNi0FbevcD1++x/+wL+5AO9leCvnbM7DjeZHAtT0p4hQq9XS4cOHtW7dutEHQTkYHh6294dCRBwUK+qsMjg/T93truwFHng9oDsgL8ua8pJeCGPvesHpUaE04jstZSrUVqKijKQiUlJKtUhK47akESk6JmmoAnb2nIZKLZe0XIWWSmWkJArbR7dZms7nAdCnI60Fdu7xgF7YyxaX/C5HgTiOEt5Oe/LC9OlIZQSYV/Z8Ts/vWIqS3gHdKxEB0BfYigiPM9sSAMAp7wtgA+i+N0Cz2RTd+Dg6qwUC7nyHg88XNqgXUumNAPYNp6djQRdmScfKcsbhpIryHylXErOPNJUrV1vpqK3Ov2pqKTYQPyzpiFQcsrPsevEyRTpD0joVWqmySFVn65ntSTuNrxcAfVFPfqGcFxLzGS3ZLGnekEKRmdcFhrfTwotcWVEqLmOVcaI4qhmAU7PcSqaOA3Rnx0txp5XOpTotda7Nyx7eyEW9isLDTy4BgJsGPIA0oL506VID6qNHj2rZsmVWFvjQoUP2OX8H/Pk77xSlgz3oL0gZ8y5jbPOS492LvSsd1T81bx1A7N3pBXsBn5hBkJt97r4BiI8o1qBiQFyHJB0wQB8aOWCKQBEtVZKuV712tlKdoVxrVOQ11RNMjHDMlgQCoM+WJOflOplKtcx9rrImlU6r5qUry0xx1JLM/YXFkKvMZVpxpIYi9bnz41KlueOd29273DsB3RQFG9+Y5T/qcjdlYF4GH24aJHDSJdAJykNDQzp48KC523HBL1myRIODg2ah+yY9gD5KMkoA53gX/El/0BO9gafU8A5H7CeAdF5Z6uwnxNT8vsKrXlY/GAiDSmPOddZ4pAMqdY9K7VWuAyryQQ2ODKoo+lRqteqNs9RfP191naVMq5XnddUT9qNwzJYEAqDPliTn5TptlebeQmPuN7BWmSpClY6bUjQoxYOShitQx/1el4olUtbv/p1isQPozu0+HtD9sIisRebOx/r3pjqbAC98j6S6eZFRuGmQwIlLYGRkxCzz5cuXm7W9b98+rV271kB7165dWrNmjV2cz3zTHt9Sl3MWdK14T6mpNPYyylVGbeVmJLiDnSVRQ7FS5WVuxnzC615gNBxRnGCR7zUgL7RThe5SXt6jLD+gLG8qz2sqy1WKojPVVz9PfelFSrTFAD4vGkrj2olPTvjmvSQQAH1RLwqs76PVCAZU5nXncre3cVBKDkkxri806BHnLwfMSwB9paQBKWlIvFRmofOmAt242nw8zV3eUWV4vR2Rxv3mfNqHBkBf1MsoPPyUErj66qv1xS9+UQMDA+Zaf/SjH60rrrjCABzyGxY6ljyfeYucf/MZ31mwB9tBu6LRGq/Ng3nbIniMr93OVYvriuPEDIUkLpUmKPeZyuKA4uQeqdyhotylrLxTWbRDufYqK46JzsZpvEZRvElJdJ4a6flKda7F0UutUlH2KTGDIByzJYEA6LMlyXm5TlMSTFLQd5mU18dQODospfuVFXeo0B4V2QGVeaa4WKJUK5RE66RotVRfL0V9FZ0VbdlZ6dBeOkntuNpcksrxgB4FQJ+XmQ83nRsJ4GL/6le/qhe/+MU6duyYxctXrVplLvY9e/aY+/0Rj3iEAfy5556r+93vfvY5B1b9Qj9a6PkcUSks9DzCSBg7snahepoqxnov2kaGi9O2ymJYZX63avGtUnGHsnKX2uVO5ekelfFRc9vn+YBq8Ral6TbVoouU6hxJZ6nQWpUFLPfGwuYYLPTJm+D5AqAvwkkbe+QOC71YJhXE0atPscyT3RpqXqd2vkNZ+27l2ZCSok99yWr1p+sVp5uk/vMkrahc5w7QsbpL1UYzSH2GGhc/HtCJqQULfVEvofDwU0oAy/umm27Swx/+cHO340bnb7jSYbATJ1+xYoXF0h/4wAfqjW98ox72sIeZtQ4xrpMBvxBF3WpWQfSYbJeKKRNbQN12Ag5zsQsQP6yiOKwowvo+rCLboUZyowF6K9+jdrRfZXJEUVKoiPtU5KuVxueonpyvWnSJpLOlco3ybKmKsl9RXFeaBu/ebK6LAOizKc05vxaATgwd43m5lOM3qwjv8V5F6Q4VukUj2U1qjtyusgTQEyV5Q41kjWq1rVLffSyNxGLhUUMSBJaGiqKuokylODWmfCdxpcTlDsOOlz3E0Od81sMN514CZ511lnbs2KEPfvCDZo2//OUv1ze+8Q0DeAAdNvy2bdv0lre8RY961KO0f/9+bdiwYe4ftIc7+lg/m0WWo3jgoCPklhiMQ5UZrUEBHcfyzo+6EJ72GekNJnsU3aXWkW9I2qWk1lZUz9TK22q2Y6W1M7Skfr6kcx2QF2dJ2iSpCvVVykNgxPUwYdM4JQD6NIS18E4lh3TYsdWLARcMqwC9THZLCfGs69Vs36hW61ZF0WFLRkmKWLWyX3F8lpL+B0nkhuJ2j4j38dOvvBgwUE/SfktdOR7QiaHlFmMLpJaFtyrCE82eBABqrOxnPOMZ+vSnP23u9b6+Pl1zzTXmWv/c5z6nD3/4w3rHO95hAM6/H/vYxwoyHdY7KWwL7RgFdGO1j9i7HRkPhnh2w7x8lhFjaWqZIiPXwsfZJ2mnpN0qyz2KdKfyoR8ojg+oTKhvUVO7aCgrCEk4y9wAvdgiFWdKWm0Ggx1jdWwWmngW9fMEQF/U05epLJuKVJMKFz/nJbSU9Gi3ooS41rVqtq9XO/s/JdqnWjKsuMyE0l1m69S35MdUlGcqjpdJCZsPGjQusWXKi36lyVKz2O0eVkGK28Bwdb79FM0+HEECp7AEWOsA9/Of/3xb9+SgY5nDdn/Vq16lr33ta/ryl7+sJzzhCXrta18rrPmFfIwBelsR5FmzBHyVKNj6sctPL/m8KcVHpAQwv1vSXSphshd3Kyp3KcpuU5ySFtuvkWa/inK90to21esXSCKct1UqNknFapda6y0D/ztsH7O6VAKgz6o45/pihRFVLOWsoD6yB3RU6/2K47uV62aNZNer3bpRse5WPTmsJBpUVDSVtVcoSS9TEW1SLebfq6V4baVJr1JeLlUSrTZAR3Mvq3xUVwfbWei1hBh6OIIETk0JYKETM7/jjjv0lKc8Rddee60Vl2HtUwIWchzkN1zsr371qy2GzsF3+O7JZrmPuc8nlr+Pi3d+6r8TRU2pPCrxu7LTXbm4TEWRKSpbilI8gLjaYbPvVFHeqZLf2quIn2KvEmP5L9fQEMbANi1Zerni+CJJm6Vys8pyjaKyMT5u5/4/hNBn9cUJgD6r4pzrixUqsLYB2hJ2ujvsdwR5xbnF2uUtajWvU57dpjTZrXpySEk0pCKrqZmfaazTWrJKSW2dknij4pjY33pJsHVXqRAlG3GV8RM7K72y0BPLIw1v5VzPfLjf3EqA9Y6F/pGPfMRc7pDicKnzd9jtEOee/exnW4wdshxgDjHuZLvcZwroZXZYUULddV8CFnCH+o7lDj+HtNj9KvK7led3qSzvVhntVRwfUhwPqcyGlSTL1G6v00hzvaL4Ii1dcl9F8QXKi3WKYvaRJR0UuwrXKw6OpcuGY9YkEAB91kQ5HxcqzPWHiz2ipjIar1HSqeZ0TDHEFd2tUrernd2g5sgNkrarUdunenJEeVlopEWjhBWKo9WK4jVK4jMUp2cqiai5vEFRtF6llirWMpXqM1b7WAMXqtKFwjLzMfPhnnMjAV9YhsIxn/zkJ/W6173OUtc4APYHPOAB9vvrX/+6rrrqKr3rXe8yqx2gnYuiMrz/Ux0TPcOohS6S0ImNA+gAOSBOoZiqDrsOmyVeFPtU5HtV5BgIexTFh5Qkg0aWyzOas6xSlp2hsjxXtfRy1RqXKIrOVqtgT1luGTM0gHKpr52ZMqGOxWyv4gDosy3ROb0etdyr7mpW5c0XaOXFaSrmhSx3K41wl92ikZFrlWU3qpberVpCdacR5aSXFAPK8mUqyjUG5FGyWUm02chytdomlQWVnpZJ0RLF5n73xSD4HSz0OZ3ycLM5lwCgDmiTd06snMpxgDp/27x5sz7+8Y/r85//vF7ykpfozW9+86ib3XdoO5kPPGNAz49J8VEppp7FAQfg1K3QHpU6oFbzbsXRYcU6aKRa9hQL2UXDxqspyuVqNleoLLap0bhUaf2+ks5RUW5URle1CAPApcBR/92VrTIXYsXLwesXisvM1hoJgD5bkpyX6xwP6L6DmutV3DLCy3DrHg3U0brv1MjIdcpaP1Qcb1cthdxyRPW+AWVloqzdr3a+VCrWKI43KU7OVFxuVKNxtiTKW8JQXWHuM+d6J3beWevZC8C73yezHKrPOzu2zYvs/E0n7x/f0Zl29AmdyoR7snO88xly8M9/72dw9QMmmof5fN65mOzOMfvKidO4b+S/X6jIM420mhroH1Cr3VKzlWvpkqUWZmq1Mu28605zxZPCBtMdKx13O3H2sT7jE/Ubr56nc5F13Nd9OhEV/Pj5pMXp+MO3PLYr2CV83UfX04GccvebktCuiQoFqgDwsqDK225lxT32Wbt1j+L4mOop3eWaSjRs9d7JbSMLJko26tjQCkXapmVL7qMoBtDPVJ6vVhkthSNv/SKMLV91e+SRHMTXqlBeAPRprM4pTw2APluSnJfrANyuu3lUkLrmuC1RnEuRq9+elUeU2r/3aGgEctz3VEtvVC252bRxK3xRksyGtt2vsiRdbZlKXshiVQXoxNU3KUpwwxMTW2nlY+07UOUib6V3slwKtbPWaOEIK0lrhJuq+I3fiOa1W1uhPHN5uPSLd60n4Ai4HvIWyoggOFUpPLFUs45UTZXKrLZ1LULBmSgOOBegCSmStCLXLY/nxgPrOBSFSgpvG2nSFQ1xfa0SKw9csl44bZGHMCsqR0eh4s5+AxUoWjnkilbdSTQZDVF1vLwGqnQw5B2qfldljp2z2JNDHQh9+Uv/qec+5zlKkkif+MQn9JCH/IQVmbGiM1lTS5dQLW4SQOe5RvGZ+/FT5Z7a5MQqqC1hM0eeOF3QjH5upFTevQKyGWVZmV+bY9d8scgLZVlL9Rp/a7v9wKxwwJu4OPHx/WqVt5sFDhEuykekYlAqjpoljkVOulpRHFVe0O+dmvWpFYShRnsr79MgxNraZvU3LlIjPk+RLpTyTVJZpaglsVWgMyVgdLA8pQN0XPGBgzN74BEAffZkOedXsi5rrgeaIgLorhW6BKAnHtCHlEQtFTqg4ZEbVbS/ryS+Rml6raJot2qJ25hKmPIQ69ggyn4D9bxYqbJcryQ504rQRPFW074BdEo3tou60qSh2ArS4PJ36GxgSBfkdku1Gn+jBjw3oXkM4O+edZTlOm/tlqp+0JVJgxzpa+M20NQwoE2YkfaPNNpIcsVJZr8jjdCRVg1L9ZtoU+oC6GPl92awbniwqlRnlKosyAVmA63aYALqpB1Vbk7aYBrngTkoHInSyvfPm/xnMHRv4B5noVbdRnz7YLewHWBYJ8KODC2PsabHjbUfduoQLxLg2qoAFo+M73FANgmKrHtvrv/BNXrqU56iZnPYCHEPe9hPV13WGsryTGn1fo2NtGNdjAI696R9aQV6th7dc1vDJXt+ijyhukPEc13RvIJR2NgKxVGp1JRQGijlKsq2EiO7Ad4A+QEpojAMXdGOqNQeNcvbFEdHrN1yRGnorKW4HFFs7Pdj1T5CjB2Z8CwDyos+q1PRyperFW9QkmxRo3ae+qJzpHKbVGyUCqpPomyQcYNixPM6A4TxoBixHkPz1Jm/A51XCIA+u/Kc06v1CuhxhEV52IrLZO3vKYquUZpcqzjeZY0W7GU1C9rKzkgF+aRLVBbLleUw3QF1ajITW98oxWusdnxO/fh4mWIttZas5v4ra4qJm1njipZqdWvNdG/tnA0K8J9XMPGVeLzl4zYbRzJ0G69ZvGb50jceohNuTLcBs70mFn6YKP9mjgA9c4BemELGw1Hay1QTV66zAnQnZohJeEjouFc/LlNpThfuLN6sopC4K9ognZULQI0dHtQrS73TMvegbVa8yxYZO5Al13MgX0F9R59w6Qff+75+9VeebAS497///frJn3yIWcu+neq9h9q5LlDI/FVzKQZ8x8DcK8AlL8loiKpUEbVUlm7e46jfUuRIX0UBSWLK0pI/zrV8r4ejUnFAeblPRXmPtTYtoyNSvN9qsEOgZYhxkSmhXns5oigaMqU14lq2R+C9qinPCNHhxVuqrFivlGpw8dnqi7cqFvn3m6VsrestwTtk/Z6QoQd01wDK1qB3jM3iejjdLxUAfRGvgF4AvY22HVF85qiybLsBelmOAXqc8pkr4+pczt6Cc1Z6nK5R1lqhVnul8mKtkmiNGvUNqjXWGgO+oGysVipWnzJAuuhXEjuQy/NCiW0GXL9yZY7K2ykQ88uSJ0aKxTMG6FYB0zZwZ0+kSkbtCiwiXIT8dnyFMdbCvd2GcwHouFbb1gULp6a5XQ3Q/YZOb+uqy549K/Jmbho2T4aAcxEZOInv2HGAbkvYAaRTaBwKmoJmRjjA2BGXjojrAnqci+fIhZ/u1WrQTbVzHZvbG1XOHZ/51Gf0my/+LV144YVWJe4+97ncuqz5Ou9jtdwnEjTaYuVqH6/0msKLxwx3eoeKYdhOe1NyyKtwFxZ7iUuclsl45vjBvY5r/YiK4pDyYq/yYr/yco+K6IAR4YiNFxElXJuKy8J+kjJXAv/GrtU2hdbi8FHiqsC1lisvlyuOViqKtqjWuEyRtirVRlfatdgg5YTk+pz4TW8vVVbeB0eJG1OcLNIVjlmTQAD0WRPl3F+oO6BnymzDGlGsQSsKkbWvVZ59X3H8Q6W1XRZXA/D94dqvur7pJe0N01XK2gMaaS5T1l6iKFqjpLZKffXVrrlLdK5KbVCipcrLAUXlMsXxgG2cxJ7dZkAnJywKrAYP7myiqWIBLPNFiimUF2xarh3smPXtntX1hebf2OuuYQ0d7Qqsi8rCqNXYkSaKkc4RoGcunoqLNYoLRQnuTUIsgyo0rKwYduNSXallKEDWYn76LI4euc4bi/eodFEfIq9iO5Xb3IG6t3nvzR8D0CGKcV7dvEyjHI8xXpxTegzQWdbErrmpI0a+5lWv1zve/k49/vGPN0BfvXqtkeKw2PFSTW6pO5EDzvf2YPEOolw4y3wU0E2xcIRXMlTwwKBiOgD3IE7K2SGV5X4D8qI8qFIHLfUs52/RPsVUfosHFcVcx619PBpJ5P7t8mVcrN4cCFFsbvZWe4mybI0irVOtvlFpslX1+BKVOlORsMrXSO2VUkHhnUoRsQgbgO68D+YBtP3Fjd+R9sIxWxIIgD5bkpyn6zg7MlJcNWaxx0hAUl7wTG17+VtKDNR3KcuuVbv1XXO71+q7VMYHTat3XdR80Qe7SAXqDXO/F6S1WctDSD79ioTrbYPS/vsoidHQV6rUcsXGiF9hG9IooPMq43YzcHSgjp0DkKfzCugYOdi2AGKpyDYdntG5KrNyUFlO4YxEacSY6SW/THm+RGVOExupBkbamMbvTHMD6Bh4Fg4oXVtLxTz7kNr5frWzY2pnQ0prsWrJgGrJckVW2neJkR/LvK44XeSsuPGA3rGIPZfAQ+e9+f7eLU1bYFzANcUFoF65uJ2jxgGv59VR/9ysTQfov/nil+nDH/qYMd3f8573KI7TUVJcrdboElJC0eWpvIes8vmYF6ECvVFXe+V9iGCZA+ZD1spUJf/GGh+UcKMTJy/3qp3tU57vt1g55DZAvYwPW8EplPgkxjMntQu3ThOrXYF1PnZQgRJ4L4o+S2vN8nWKik1Kks2qNzYp1WZF1hJ1ndsX2B8y3PFY5877E5tnPQD6XMFDAPS5kvRJus/UgF44QC8zJREpJ7jdrtXIyHcV6zrVGjtURHudtl51QI/wYVYuSrOyC1y1oNYSqVhSMeH7jazTzNcrbtxHSXqO6vF609JjUWVujVRg0UdK8eBXGyKaOk80ZqknSm0jnS8LvdqssW4t9sqzsUEeVbO9R81sv/JiSI1GTY10uRJL3VsrFaukvN9Zflbifv4B3cIq8ZDNpcr9GmnuVbN9QM3WMbMSG30r1Fdz1hUKV1kuU5HXlKSLvHRvhdLjre8xi937scZM7rFzXTqVEcoqhSyuuB0ufj0Wu7Z/GjEsq7xNgHCkl7/sNfrAB/5IL3rhS/T2t7/dXNRY6PV6n1IY3p2AfNweUIUDePNG3c6l4urBR1PPPHmU8EA8olKDKol5ixj3kJRTY/2QVFRgjTVe7lM736e8wLU+pCimCAy540OKje3uiJIWFvPgG5Ejzj28QNkR8OIMKC9XKs/pyLhF9eQ8pelZSuw9J+MFy5x01j6p6FPZrhs50xIvLGrgSHGEK9yBouLKVHMEl/vsAkMA9NmV55xfzbYr0qwqlrt7Z7yFXqhdYsG3FUeZUopG5DdqeOR7inStao2dKqNdUgIpBleti6GNstJ55WFNF1KepZaqorJhLvUkaSjXBg1l5ympnau+dKMSnaHIWPDrjeWaNfuUkhbn3ZUVo7iwTdRtKMSo5zuQS91q0nbiGFbzsLJ8n4aG7tRIa7fa+QH1D9Q10LdKjXSjovJMldkGKVtlI3B0gfkG9Mw26ijFUqOK2W6NDO/U0Mg+NdtHVK811D+wVv2NjYogLYlnDWwSOwAAIABJREFUX6Eio5veIu9n79ISXHzcH52kdSMMdnxQMSJ8fj5O4Njczs5z5PKlO1DYyIMsYJf14O7lrGrUgVe/8g1617vebYD+1re+VVGVPpgmzuVsgH7c/f2zuDCNpy8auFUf+dPxGlHa2dLOKM9qldyIizPP/ByW8rukYp+UH1IuLPEDKqKDLnauo1VzlaZlusSxCzHgkeIoSkJJpJ/GYzyXKDP1BtAtyCNvke2CErhNabpNjdoFSmiHCpBb+AbyWxWqIBUyc5ki1rPJsiQh6yErr1ChKPmMmADosw0YAdBnW6JzfL1JAd1ILUT72LIAfVJY9ivSbSoKysB+T63sBjUGaOJyxG1oUVuJAbuPq3UOpiO2buShRO1ytZrF2VK6Rf3pFqUG5gDGeinHSl9l1eXMAu8EdZ9NNEkG91yKEDC38piMu3RxyFL7NdzcrqHmHUrq/H9T9XSZltZh8Z4j5WdKzY2O+Us4HUWgjF0+uClBE7Hex43quI3+xEecm+e3pTg6pihhI98nlXer3bpLrfY+c7vjRoALQdyzUTtHEe1ytdass8Vdi7/qZVCR3bzcDUTJxbYmKQbBjugI+93iuS6xkqPdLJSkpRIAsxxUnlPuFN4BGQ2JcTyGhjINDKzT4LFhpXU6Ecq8HkNDI3rNq9+g973vQ3rNq1+l17/+9eZyz7JC9Rr13HPV6lW+f0XWs2cwpOP+iZrN2HEcEsnRGVwqJUCuoqmyGFHC+kq9a52Us0Nql7jW96kYvE2pkdwGVeJpi46qhPCGJR55ciT39GTBqma7sQQTZYWrIWG1ChIs60h5maqV1ZVny1VGG1WrbVMjuUCx9TbfZi52yr1CrIytkIFnrleqiMtR7cjjdxkhY9kgDtTdfQMr7sTf/nt/MwD6bEpzHq41uYXu3Gq8yujcWOBxdEiJbleZ36jmyPfVzm9Urf8eiWYtBuRtJVaEglzUsbhep+Xjq8PB/y6K5Rop1quMz1AarVcabVZcblYMsMcQ5khvI+4O8Q1SGT9jFgsbbzLPIVwH6IgKBGAThFS0R8OtWzXcvE0RJXKjEdVrS7SkvtUVzqC/c+tsy7MtUwq4oAzME6CTK1iOKEl57qrFZblD7dadarep+oWLtq44Wa1abYvqtfMUR1tVlOtUFEuUWre8xcpMAtCbowqUSzV0hYEsYwOGdrW+4EqYpVhxJpw1TqoWgIYFjPz4Ie5M3jbhl1R79xKXXqL16y4yL1WSrlSWR9p/4LCuu/YGvexlL9eNN96kD33wI7ryyiuVZc7l3qj3KzKlwKVteoViPCmUrAOekzQ0xkJcHC7HKJ+jPFIx151FXorYOC71gyrLvUqLXUrig879Dm+GkAthIwsf8d67tzeyUIJ3jFXpmhRNKvASVEpoTB0D3us+qxoJAS5JznIhteR8JRYvp5nTGsuAwVtH3vvYdT2Q++t78uBYVsAYqDuegKsYt1jX3zxs+F1uGQB94c3JNJ+I3uSVy92TeMzlTt5nxWFFWS5zKyCRRHeoyG9Su/lDA/SkcadZdmOAjtsZ9mxnZafOl9axgwzQ1a9mvlw5Xdny1YrKdYrKzaonmw08lGysyDLUgR8wMl2pAZUWn3TXHHXNTXPUs3V6VrTNMnIGFBY6sch71GrdrMHWjSqjuywOWav1qb8O+e9S1+e5jbWyUmVCfNDl8c+LhU7aGqRGyI3aLekOqbxdzeatarWdMkKxILpeURyoVrtYSXS2inKTinypaqnroLc4DzIRXNrZWMUxYrSsUbfArHBOVe7UyiFXRVksTAKZkLGbIndARbxfUQSgHzMmO1XakmSNWsN96u/foiNHUi1dQlnkpWq1S33rW1frF3/xMTrjjDP0xx/7uB784AdbL/F2m/ajhfr6XD0Gl8PuLWOf6eHCNC7LAwCE4Ab/AXIbz+OIbypcWVZc6GV5WHm+V1l5UHlO46UDatRcjXXXt5x6EyNV+KAavzHKXQqc4wX4uUbbyVSwPqqSs7zTuRqmqBfFarXzDeqrX6Ak2WZgHmuLSpGqukI5SnpZV817pSzM4cY6lqbaWX9i/ApzyhfNnhbv+lt4b00A9IU3J9N8om6AnpjbHT9hEh1TGt2lsrhF7da15nov01sUxQdGLXNnoeOqoxb8BFZ6FfdzllBdrbJull6RE5NdpbigctSZqtc2K0k3uCI0sN4j2PGw3yFksRlQQnPMgprmoGfp9EIO0OPjAZ1sgPb1Gs6uV6u8TVF61ICvUdukui6XdIlUXGRpOo4s5Vh/cw/oLu0uikg93C9pp6RbVbRvVjvbrna2V1HSNHlH0UYl6bmq1S9TrPNUlJstc2GxA3pmRVCIAne4fs1QzBUVrlqapaZBBLN6DN56dXXNi9aIc7MX+1QmhxSlWMFDlkveguCVrVJ7ZKVWrLxQsdap0U+4gvWe6itf/aqe8YxnaN26dXrfez+gBz3oxyz/3FSI3BUhcgDHO+qrpbk66vBaXLoYijZvwli3s7LYr3abkqs0Q6EJCl4W1wENd7uFhZjzeEhpfNQUOsZGaCgyy3xUn1FcpaC6Co3k2Hu3OIHulooIy94KOCsvG8oKyj9TTGqTynKL+uoXKtLZSkSVyI0qhAI/oAIgLhPVonTUC3A8mE/2inbmGgRAn6WNbPQyAdBnW6LzcD2MAFOyJ7DQocIVVmKyVBpTBnanVN6mvHW9svJaFdG1itI9jgxHpakOQLdY+jj6sNU6Hy3QwbUhwTRUlkuVZytcUQnY7sl6A3OK0CiCHQ7DumKJC3AnF7pRFROfLwuxULuAMASg4+VgUyVHd6eK9jUaal+jPLrJNvmI1LVkgxrR5Yp1haTLJGP+NlQQR5w3QKea1xHFZp3fqbK4QVl2sxURojJYWqOJBlY46UbnK6ldoVQXqtBWU8Io3bt4LaRCAHoBmdPctz46TfF9yGRkeFBwBc/LkBQNqiwhisEWRxEY1sgg1dMAdNqIHlWUDirnv3aqdmvAQkjN4dVaufIyLVkCGWyVhpux+vtX6hvf/Kae9evPMfD/wAc+qIc+9KHmLcPNjpJBBbfUsiAcgLv8cVfbAIs90rCS8rCLd1seOUS2gxYqabUOKMsOq56iWENaHVJkTPVBJTDXE/7ervo2uGtbqVqnvo+52n1lQB+ztvfZKRmm0KDwUYkZEhxdF3Gli94N8EXOVl9ysSKrAIcis1qZ+qqyt7yzpJ369sme6OquX1WVP76Qz+h9Kyog+5JR4efr/Z+Hzfok3zIA+kkW8JxcvhPMjWvjXe7Ez1OxtUV5ZICeRndLxNGz6y2FrV1+R1F6T+Vyz6YEdJfFU7k0q5fQipqIfFtqPC9VkS9RntM7faWKcoVqjfUWSwcMY5HaVqW1aalKLVFkTNn5SlubCNAhke1UkX1PzewHyqIbFNUgHeFTXKt6dJnqyf2kAkDfKCUrVZC7Ni+AToMYNnoAfZfy/FblxXUqs5tU6HZF0UElSW5Wl8ozFSUXql67n2JdqkJnL3pAhyFihYEivE+uwI9ZvVZXwFdNQ0mDGY6FS4EVOoodU15CdjyivLW7ytMeUkm5U9zQWKvZEuXZWi3rv0Qjw+vVaJyveu1MtdtLNNJOtWzZav37l76kq57x61qxYoU+8YlP6kEPepCaTSoPltbDgIYt48Gcyn0e1GmAkmq3xcWxyFvkjeeO9BbHR5WQmmZV3Ijp40on93zYwigUgTGyX+LqIVjMnPQwK1TjGikbh8D6LFQpeHZeKZeaWpir3SrfRTXz4mQ5OeSrFUVnqpaepySCCHd+1b9hg72vedWQiToSToWiwUqlJIwWx60qKfrUv85NsCrPO9oFcJRUNyc75Sl/kwDop8IUe0D33qzjAL2uzKxPKY1HlEZYcrdL+U0qoh+q2f6GovRuJcex3Ct27GjuqBOSM9Zd6dNRrTpvKUHLjgCNfrWLfuVZn6W8UOsdUI+TtQboaXqmEm2yXOjIcqGXW/lYS3uZl6NQK8drQSyzrigHBAD0HVL+fQ1n31WGB6O+z/Ln82yV0vISDaQ/oqS8XO32JtX6N1mjifkC9EzUEDgoFXcqz29R1r5GKm9RkuxQnBy0mHFGsx0APb5ItfQBSuJLlZdn2+ZdTxZvDJ31mOUtY61TttQq5RlL3JU7Hit/ipt6n0qK7eR71CbFKwfkDyiJ71GcHLaGO3ikCiNHUvFwvYpik44cWKeBvku0fNllUn2zkTybrUiDQ0N64x+8WR/98Ef1yEf8nD760T821zstVWs1mO7tqjERFrOLbRdq2g//DwEuIW6f36iypOATFvlBqTygODmqNBlSLW1ZfD8xdzzhAuqsu7KvziOXqExXOCXbUsNcuVYXs8dLAYO+0wJ2efS+zj2eNqpBlnBbAHRqRxgRbpv665co0kUS1jmpmtEqlRSLqrIHIII6Ndy58F1hqo50v0qJGO0I699v7/H3e8tib/c3L/vW5DcNgL7AJuSEHqfTQre3q2L0koIC0cW4KpG56tIIJvQuFcVtKnSNWq3/Vpzepdji5k3FkXPljb34nsbq2LAeyF19bBLUIdDxZ9zuNGihE1OqIupTFC3RUJN2izCsiatvUaItikU+9FoV5WrFERY7qW2uvqZTFu59+GYpo3vGcRuEL706vhZYN1deoXZOLDJWXALojHtQiu9Skf1Aw9l3lOsHSut7zRLOW/1KdL4Gapcr0cVqtzartvR8xwuoGp/Yb3KRjxtCRxU+y/Ht+NDveKNkpeoz84Yc33d9VAZ2CtfE1Qow7VVR3qp2+0YV2bUqy1tUS/eoVhtUu91Uni9Vgcs0vlC12v2VJJeqKM4xQG+kVVrhhFL3cj2hVdnbl8aFdI7v/Hbv2m6d7lm+2mKpWwydPGtAj5gzRDKs2sMqcizgQ1ZsJ8sph7pP7QJL3VVVqyWEJUasGiDpfe28obKgNwEpmFvUV7tIii6QsjUaHKQU8mr1LVmjdivTC174Qv3Jx/9UL33py/S2t71Nhw8dVV/fgPr7Ug0NDamvP7X3yrnTh2yuKAxDWV4APtEeHTt2tZJkj0rWnViLKJRUdwPIhxWVpCS6XJW4sspdahtLIFEZL1FhcWws7baBtfvtxO9Y9tV6GY3LVS55K/DSUIGXrFymdrZaeQ7X4hz1Ny6TAPRyo4pyrXnSnE+gKnRsDYBccZ0xC91P+Vh3u0kB3dLaUDDmOc2lt1W6aM4KgL5opmriB4VNy+E6Lo5tgKO6ckwHNSwPCDNsdodUUOtZ+xXrFg0P/6vSZLvSZERpQg3wo8pzYnaFKI5RFjWLL4+yY32faN8zenRDBsRg9TashWceYSsB5hBtBtTOVpqLOinPUSM9V/XaVinaZJ+xocRxXYn6VYhNhq2CGuWlkW6cGhG74jl55FLG/YZlPUZ8YZepAL0D3EeFQ7ero1V1C5rRUIAHgtEelbpehX6o4eFvKYnvVEzZTMpkZhuUlFuUxudYHXvVIcmhlDgmf04aEnXwY1cti57pphwpd43QCpQH5Am7t3DhkapPvB+TYbvVDMcyc59b6hlFTizFiEd2QFEWBxTFeyTdqJHmd5Tn16qW3KNaelQqAXPmYZkK2MnR2YqTy1RLLlUsYqM8NwIk0NuxdvyDGJCM33C7KUnTeKGYB48SVQMUN0DXCMXVQ3AK5Wgec1XJzVK9qqeGyR5HlDbGXX2P/RTaq6g8pMFjO4wMasTB+KiUAJbHqlrmx5SUB1VkmfK8T5lWKc/XWMGkvsY2ywpA+XTVDwE1GO+xknipkvpSPf85L9Cn/+pzeslLf1uvf+3rNTLSVr1WUxpTiIkOaMOqJYOKElqR+rTCe5RlLkZeFLuUxjsUx7Q19Q1RYKtTitmV8XXucUdOPZ7P4uRClz1ei7jERmZt+f/3IO7Y9b5YjnuXUQBct0MANcv61GrRbGWr0vQC1eoXSTFZHFuqanA0ZME6t/xOKxPrKrw5hc9B+vFkt9FVMKXCNo21Ek7tSQIB0HsS08I9yQF69TJ1qsNV3qnVTDF4JHaHpXDUgbYGleo2A/REMN0HzaJjs8uKoxZTx11nebp2Lb+Ru7Q299PxElv1J5SHmiPZWEMWH9VsKKNIRbZBcXmu6vE21Wi3mGxUGa811qzVSYcoNwrqxPUiJRGROgdpVhskp73raKE5h0WTArpTBdwxMaAXGe5WXJQDymhDCbs/3aOovFl58UM1h7+hWu0O1WCRA875SkvPSyigQ2Oa+HIV8WYltTXG5Ic/gJeixGNhsseD4SqQVZ1NFdPjmqpaHCmbNWMaK4dpcjOgp243wM2mSbpfzbWXNusIa3RQKijde5d10Btpfk9Feb3q6V6lpCMVpE9B2luiAo9IfJbi5GKl8SVKdKki65AFh4GQxzhAr+Z2rJ/cBHKc6WvhAd1fZxTUO2p/j9ZDcB4cp1hW+eZVnBjlJ4pRULHG71RW7lDR3mkNSvL2gars6bAirF9APaYEKmu9qTTKrEQxbYIpokJootRmJfWtqidnGrMdZjeljNN4pVojieo1iJ8Nveg3XqIPfPSP9MrXUVTm95S3M4ubp7DG8xGl1k/hkMTaKe5RWd6trNilIt+rksIw2q9avFsRz2Sg7Zjw7of3rGpk5OvQmJx8Yj2EMmLgKH7V3+097eSjwJ7hmlXcnHVUsd4jW3+OMGt8gXyDoggl5mLF9QuliAIyEOHo0UDfBidz51ovLEx1r/dqpushfH/GEgiAPmMRzu8FugM6rnLPsMUNievvmHIdU6I7lLf/S2UGeO1Xmh5TUjti7r+kxGKIHID6HFYzE6o82tENpxq/ATqFY5IK0F2rSRjDMGhLI8ytUZxvUVxuqlyaa9U3cJbltZZGkqN5CKltgAzWen20uYUDRd/n2oOPZ8l6wJ7IRevnZyLLspABugEvDF/H9I8SNuAbDdBHhr5ugF5PDriymflSqVituNioPNqiVnGu0tpWNfqoHLfWcngz0viiPsUJYQhvaVJW1xX6sHbqgLoBOs8MwOPdcH+ypARrZgMg8JuNlIYXKFeckTlvizXj2CPl243A12z/UElyuxr1feaupbUqNbZzMhCoFRBtleKLlKYAOulrmzoA3cvJydCXAjmpFnpHelU18uohxhRUt76PN/NceuAY4cwsbiuqc4+yYoey7C6rlFcW+wxUnayGDcQBc+tdYMxyqR73q9nqM8s8TbYoSrZJ8RbFiQ8NweweUFQsUYxS1a4rifp07HCmq551lf76Hz6rN/zBa/XKV77c3OOkjRG2In88jsklx82/W1l7p7L8buX5bik+qCQeVEKsXOSRu0ZKBuD+vTLGeuWDmAzQba24NDVTckZzzr23zhEEx5Q1vFwufY3fxM3bbboHrlIUbVJaO0dJinVOAZmtKq3uP2lqeIaqQj2Vh8hmIBR5m9/Nf4K7B0BfcFMyvQfyhSvsW8dZzFXhBiO+OMsTdqxL2XGAHmmHUn1bWet6NVuOHFRvHKnSoHDPEyNn16gKU1RbvUt7qTagyj6w1qLUu64sCLMcjDHsWMPE6pSvUJnRsWmtIlybxWoNLNuqPFptXdr4cW7g1UaYw31fVQaprBVfytLX3ua5JooBTxRTnwjQKS7CJo/SQlc5zF/uQYncW5SVP9DQ0a+p3gDQ9yiKRlRkDcvfjvJ1ysqNGsk3qd63Vf39dJ6CCbzWyEWllimijezodusVEjbZCtCZL5phANQ0tjgO0F3XN5feVLWZpSWlbfNs9jTcgOy1U1n7Zg23vq+iuFn1+p2q1w4p1pCKDMvVhTyKco2KaLPF0dP0MqW6WLGlI5FC6FPXpo5ZjwLH9JboFGe7VqDedet5FGNWuOuGN5qTacqkA3jHksZLUXUS0z5l5S7l2U7lOVYwXhbY4i49zZrXVPnazqUNQQ2GNkS25SqL9arXz1atfr7193bW6TrlotTrgFIKIxFOyiKNDEs3X3+rnvxrT9bOe/5Pf/juN+o5z35aFbc/6mRf7rNCTnm+x/6dZbuV5feoKPc7IE9HVE+bKjNIjZU1bu9U1byo0zp3GlZ1eAudtU+VwuMBnfbHo/yWcZ3crDIbYRtTDFGyV2ikuVxRcobSlGJQKDMXVK52cs7JR2f8Y8jt3yIX4gugPmuvwixdKAD6LAlyvi5zb0Cv3rTKRYY1wznmuvVxVzYc69Z0l1Jdp3bzBjVbO6R4n+r1/YopsBEdU8L5tn/6mO9YrMz1Nx6L77lNAgu9inlWLSaLKg7qgL5PJS5p0tqyZY58RMMTqpglZ1hbRhe322BWsLVjJE/aCGJs/lg8gJzvU06PbzadynKd0mKYCKzoPYrFxriIobNJ5YqifQboha7T4NH/Vr1+uxq13VI0pDJPlOcoJytdLftsjWp9m9XXgPAHCFAac60BO0Qiq4pXxRgtnapKrXIbdGWum+xwqVd2Ki53k58DdDbixPL2AXS4BShbuI73mlLWbl+roea1UrRdfY271UiPWF36ImcsDWUl4YRlBugRqUjpZapHlyi2JhsU/gHQxwtvvAI0i7Hz0ZelrcKqoKE1YjmyRrAGk8o17B+LcSAPPE2sAYibKAKQzHapLPdYu1As4KK4xxQy1nBsSg/WOSVVUQwoKuO66vH9XEuUtc9QK1tvXqO+vnNVw0IVXqP1Kq1uAp6bRPW4z8q6UlVw6Jj0za9fraf+2q9ozbqG3vHuN+gXfv4njWRXErvXYbXyHVJ0UO0WMX1HysP9Tq31OBlUnOLuJ4RDit04BXnUC9axq0wC6O6drix0GAcAuonNK0Kd18AqJyOj4RTIfI2aGV4J2qFuUZLw7rEmXK1/Qg2Fed7G4ve2CqpujLZiTsaymK/N9BS4bwD0U2AS3RB8LL0C9NGGCVW9Gds0qCoGGALogMLdSspblDVv0kj7Tim6W3G6U5H2Wm3wJCYvvXprq8IUWE++VOSYlQ42HW+hc68ygpkLEHuYT12aTN6wxiD0V8+LVUY6StNNqiXUR2dD2SwVdGxbLtVpzcgmRaywrdw2cjZ2vA6pGlj1vk51tdlMPKUe0P1v587M27g+8SyQR+9CCqbQlLe4VrND/6N6fbvq6S4jNgH6Bfej1nW0XM1iuVXEIyWvFuGm5flJzTvDcvGNdGZVuqqUKjZx5sITAWzzxkIH/CtAx+VuLlfmypU1JYZuxW8sHQmmNNbnLpW6Wc3mdWq2blKS3qW+xl6l8WGV5GEX9HivG+GrVRDbR3m6SIkBOhY6xCeUD3q9W2XzSnSd//bSnP2d26Vzwekg1ouMUCxc567RGuTm20VehIscE9w10MHbdFDN1s0qy3tG+39H2meeprQ2qFpM1gZWvCMmjsmc65HDv1wjrS3Kis1K463qb5yvJLpIpTYpL9YaJyKK6AUua4U6NDyipf19arekr37lm3r2s56mTZuW6r3ve4Pu/8DzVQqX+p1KkwMaat6mMtqndnOPMdep6hYl5JUPKcEVXxHeElVjtTG6jofHudq9+CcF9Ko7oinwHUrZuJRT1+Gsbg1VrFJjQZhhg3FAohjPBGsWTsVGc7WX1GunCiROq+rKRj7kOaq/mUMrkNQXFIIEQF9Q0zGTh5kC0KmJYpem6YMDxNwsdEq+3q6ivV2t/HaVukOlblNZ7rRNqV7PFFXtKX2MrjOtzPWH9haCrxVdxYarDYqWjWOtGSoLwthi9E0esCYQKpyrPaa5C0xsq1J1pqswl2KBk1oDe9dRcpz6wogSNXBtT0h4Gy/LTkD3/GgAfVhJXFcZkW6Hhx839UHF5XYD9KFjX1etfqvqKR4M0p1oohErjpYog9UeLVFuaU6UvN2qRkwxDkCdMWDhrZSKDgvYCE8VqHsilAE6bSwr74btoA7QKeBhxTso32pDorMbILhXcbxTWfY9jbSvV55vV62+W/UasX4sQsh4kQE6leKa9LUu2LAvUK12qWoRTHdipZtMmXG6kC+f2gnokwF5B4/hBJet43ZQHQ1QcmAeG6C7ugljFiAu6aowjCCTUQKVkNE+DQ5eoyTabRXgqHXOeXQPTNJhpVQ+NC5Cp3dmjFCXlSs1mBErPlt9tW3qiy9SpHNUlBvdnMZkB8RWHriWxDo2ckTL+uBI5PqPf/sPvfAFz9aG1XV99GNv0+X3Xa+8uEvN9s1KG3s0PLRdSe2Qypznce1LKcPrUkJRZJgf/FZWSu54IJ9IMZ0E0H155ns7pzpIjlU7VICcio6UaqZmREa4aODHVUTnKLVwFyGG1SpKFFFY71bu3g6rkQObvgL30rRfAH32Fb0TXE7ha+ZJcT7bcCx6CXQCut8RXBMUZtj3ZY7MlYurEwsOcg5kojtUZLer0K3Ky5tV5LepVtun1OqAU4jCC8dtQWOg3gnoPvfUNYCwGOeo63Bscxm9Fqo9QAdhy1zwq1QU6xVFzvUXJ2dKyRlSBKBDMiMljE2/T2WEW9Y1dSAKenx+9mQT6eXD52OAXuYtRTGb6oBTPCzFjNg0is31OnroK6rVb1MtvdNc3KT/EYGgAlcZ91secIvqeNlqpdHZ6q9dpCSiuhagDqlonRUqGWUnV/cwN7PJx3X1Mgsdh7rfma05B200q1Ean4Bnx1J1Pc8V3a6R5jetyQ5KWK1xUCktVCljWrrqaXFSM0sLQC+sVO2FSpNLVIsB9PMqQCeO3gnoftv2jPKJZDpbgI63iGsxk5V17sHcHgo5AdSs0/0qtFuFubaPGat9ePBaJfEBi5VjBWO9W6lUk19TiZmULmyER8f1EHDtO1vlWo0U21TG52mgfq4aVhXtbGXFapXFMiXJgJo5zUtyNZJSg82jWtJYouF2U//4+S/oN57/LG3ekOpTf/4OXXoFsr1dx0auU72x20JYfY0he4eMKFelnzlOAEpuprK0RLMO4XYOfJzM7wXo7nuOS+BVQf+d48NLlnkCmEPWLFY6gmq5zAC9f9lPqdQ2R0a1pis0ZlmmOB6w1DTazwLsHredQV5YBgXQAfEzHAtJQRW7AAAgAElEQVRHAgHQF85cnNiT+BfdNvvOesreypqokAlWCxYgGyCV43araN+qwZFrVEQ3qlHfqVptr6taRS7yvQCde1Wu98pCd+f4zk6kx7h4u/VZN3D3IFoN01x3NSnqs5Sgoo0FSYMXNsZ15oIvk3VK+7ZIJakzq9xmU66qNiRnVTbqeZVK45UYmsZQR7u0jlf0rXbHxIDuktpduh3+w8g2W2Lot0u6RccO/5fS2q0G6FGyz3KEratUmSin1SQs8nxAWRsi3xmqx5QIPV+pJxdla52VXlKRzUWLeZY4wVvi5wG5YT25DAEnK9dFzHAgSlVmgH5LSTpkudRGhitu1PDw/yhOt1txEjqGJdbbfshVA6s8MxDjyPXPinXKcjpnXah6eonSmHjxVouVYp07xcjF/F2In5rkE/lUx1u8J7p0uQ7Kpat65vKjx5YKvcCxxmM4ASkxaNbq3WqVu9Rs7lae36NGskdJTOcxCrBUtRYsVl4VSKpS2yh2RGevKFqmyKoa1tQqN2gwo779BVoCw7uqipbnsL6XKE4iDQ0fUV9/rOHmAdUbhIxQlOp6/nNfor/+y8/ouc96qF7+O7+qIrpLcX2nlq/cq3Z7u44N3a7lS0nvqkItZiW7VDN3jHOv++U7mSinBHRfh8K74sYUAxIdktpyKebdWqbhkaXGXelrbFBaP1f/n733ALPrKs+F373X3vuUmTNNXSMXSZZsy3KnGH6qwZQUSCAJIZCEwA25v7n5AyEklBCDaQnF9Bi4yYWEkkKAJBdCSUjoMbgh25Jtyeq9Tzl11/95v2+tc86MRrbj2JIMM3kmMtLMOfvsst71fd9b4F2BpKt24KaSXu6UkfYSEWVmbu9eRj3pc23lGPNe7A/t5n+Efmse0B+hE3vKXnZOQOei4aqsvgezu2i4CMcWUFAnewRFvh2t9gYk+Z3KlA4OwvdoRcmFURchF8wys0LvN73oVekK6NZNThYxS6CT43WLmuqvBezYEs5oUcpqcRSev0AsY/2QBB3awy4FfM6llyDPxoRpzrZ7GJLFzM/DKTC7ByQBehJ9qZ7aroKY3XK3x8GKSao3AjrNYDi3ZtuagL4Z9cnvzgHo+pkzGAH0PK8gZzBNsVhAITDnITRrVSZWLANyVupsc0bdT+5xoRetOYGbBTVB5kRAFyIcW9AZq6w2PIK5Ydt5D1JsQrv5PZiQvu2sUifVRIVVvx2V6AaBzn1VsfXMcpqlrEUUXCR6dFakZDMroFuJovgJqLrBJcjNvJ8fHkDXe4qZ5qQVcBzTjfQQ+1YwC5ymLP5hcTeUTUyxB0l+CGl2BCiOoOQfhWFimHRW+K32p0qiU/cZ1sG8xzjiKQoCFmWRNDQaR2ouldCayDtLeA9gTnw2AJ8bGXmEGuhkx9HqTGCkynvToEmXuFe+Fv/0j1/Am17/bLzmNc9DK96GONmM6uB+FP5+pPFB1Ko0ZuJxkF3eU4AoFjrd+RzktbkWD7kgfXNy93zZO6q36e7fOBtxbeTogAQ/mjulMcdANM5ZBj9aiQIXIBUCIEc63CSrL8HsrpfYzlpSZ2/vweOZjz89ZWv9g3ijeUB/ECfpjP6REwC9P/KUD5yd0c34OS7ItjqU/GVmaW9HO74LaXI7PG8rStEBad8WBWU1qoWWopqseZlnKyDqQ26/+qp0BfTZ87W+it39TmaP0SMwRigypjmV4flDQiojsBf+ctUIe5xLU1K0WFr0GYEuJFFKj6/XIXCdAtrd8vO74+gHdYUTMYsRFUCoEjIhah2Bz1xx3If61PcRBNpy71Xo3TobWW7gg/NvsveHUWRLZWxQMufBGLrJnQsU6jQmefB0m+PxsFiTjQg7JQ7QbctdVmeVL7FSEjMQnnDmdgfHbft5OxLcKTp5E+wS/28N9CDZkV0L/czqVEdALyHNRpClZ0vgRim4GD5nxt5aZDzP1rpWKjMCep9K4sT733U77q8l/+CeGs5oRYXB9i3vLGmxMxuc5LcJQEYItCrejTjbhSzfjcJjbjkNgeoIxE9Buxk65uH9aKVwTDzL+ZplwKd5CkcjbCkPwfjU5Z8Nv/Q4eFgN40KD0iGVafKmDngNphCnh5DlTVQiNT5KEg+/97/ejM98+tN4xzufht999XMRx9vQat8NE+4VHgPHHlHE6+ZkiRqSIo+IGML0mcjMmPGf7Lz1Exb7fmY2sDt9m+zkaBzDe24IKWWiGU1yxhGaFSiVxgF/HBlWIBXyJkGclbn6HXhd4xgeMUmLrjLvH7XMx58+uLv81P3UPKCfunP9yLzTnIDe/9CpI9SM3IRu+zlDxvAHOlVhp8Sptlu3SmBEFO5HOSJbmnGT6imuaWs+MslPds7r/S35XhXBisQ5es384K7VaI+R67cESFAfGyDPGcdKEGZoBAlnw/D9JfDpxhacC09Y8MsBYSEzBIY6dyd7UjCS1qp8h9o6nGNjocfExVYQRaeQAuhkkCuge9iK+tRNCMJtCM0eeKyM/YbakrrtTEbCUFVmjmk2gCQhCW4pgmAlQrNKqj9h7UuXQRdOStlEKyxnMbZSI35+m61uAV2NdGwbXPwAGoChM9wByT1Piruk5R6Ge+FTDsU5MiVa4gwmOwZJI+OfTNRKi2Gk8VkIsAaRWQ9jLkThXSBEKGXS87zznLEboGB98gp95sL+UG9uRozyc5KrYcjvEI4HN2ncZB4B0n3Ii/1Isl1Isr0o8gOAmZDRQ2A0uITV+IkdoVTOseSSBwPwPG5mBpHEw0L6isxi+GY1/PAKFJIvsEBVFSkZ4NwbtoFgWkxhfMPRVIxOGstoqBwuxhv+8M/wkY98Em+5fj1+9zXPgkeCYr5LbIKjcAp5Oq0mQvQ4oM0vE++s3ktTzma5wXXtU3VU5aSOJ967s+hvfRkArpOm1To3Zdyk1hAnw0iSBSiKcRizWvT21J3znkwpTRMvAl53joUI7D23OQVy201wrXanoBH+ynz86UO99x+J35sH9EfirJ7K15wT0F2oh5uJOvayOzBXYTFak0xgNZlJsRGd9m3I4o0IzF4BdM1gVia7LER8vAXQFdRYn4o/dC+2wb7JTJvO3ilxgG47CfQ2J6C7WRxlYWyXy0JB5nlFkp5Y5XreMhjvbBh/OWBY8Y7KbJiRjtwQSDWLsriq6eLktM0ni2eVN+ty5gtRANBJ7xA8bJfvxvSPEAQ7EJp9Cuhey5p52HyplJKmsgR7ZHkJcUI9+yiMf46kVpH1zkoQNHURkhznlNys6Gxaoz45HtBOipuhS9tcAN22wYVVXAcMyXB7kGEzkvQOpMmtCIN9Vg7F8Qhd5FRNQETJJEaUlb9Bkg0hS5bD99hivkgAHWY9UgnJ4YJOUGcLlRtA7WwIoOvure+rn4/w36nSyRFQYKPhkejEhdehtqicmbebO1B4B4DiILJCx0D0Rufmxficm1sLYrcBsdwNdy5TArrh3JxV6jAyAhsWokTfg2ClyPhkLMJRj8i5+Pk7ylPwScLbi5xzfCSYrDdRJKNoN6p4x1s/gc9//t/w5rdcgN965ZPg+/sRhAfggwqRKSBrIY0LBIHVfQtfhNckkfun4GiHiorubNw9Q3P92X/uu7/Q3VK7fxX+gXxwfe41V2EESTKKLF2KQrzaL0AUroTvU3M+Yp8d96yo6Uy33c6NYZeXYzf1XTDXNYWQPv915pyBeUA/c67Ff/1IpAfew08l3LhAD4ULJTnZKt3WlV09Lptp0pKdhMEuaTHHye1I2nfC9/agFB6HL9aZlqBl85MznxpwrdCMaIZtVeHcreRf7LzPOlf1Kg6mQknTXgFM/Nq5LPAYtUQVB1aCEiJkooUdECJPzlm0x8pqCYy/EIW3WPzJaR2rucyV7rerNhTULaD3r4XubBc2blI+m2Zn5wLoO6RCb9ZvQ2B2ITT74fkTlhTXS0Hj6TNG5++cqacpgZ3RsJz9n4XQXwOfsiCzUjYklLJlEojCxdODb8GXhLi5AJ2BMHJuOGjOJwGzDzC7kOSb0EnuhF/chcDsV22zGKboeWXFzetM7T7Fw7xiCU19knH4DMjx1sMz6+CFjFJdBM/j+eNiroDOP3ltul7uM9btmSlwD91dhOfegbgy1F1lXmQHkOGAyL98/4gEmDDf3aMkTdzfOlDFhpsZsxJ2mwu9H3mXJdIBqiipMh+V7gktb6NwKYyAGkc4C8XYxxECkTPxjJ0Qzu0PY7K1Q+WZBPx0EW7+wQ7c8O7PYs/uOq57xxPwvF+8EK3OdpRKR1HkvFdoypTq1EQIeMreV15cx367DVvfXNyBMZ/jGQS6uQFd/PK4SbA/Kz7/tjoXPkZBVjuDVRYDBeWgHAOdL1W6dLkktIfdKR17KRGu5wHQJbL2Pde6Ee2lqWlIy/zXmXIG5gH9TLkSD+U4HhDQBXL7QN29iUpd+KW1Nl21dsFgOwpGqrbvQp5tRyQ50azeWeWpN7vYuUr2srYFg6yiFaZEtrLC5Z/97ts97bi+u2vX2/9V6BG6mW8hWa9sY3POTFKRUVCnCQ0JTWS5e2SN15AUKxCWHoucGnY/FDc1g0FbnetCarigzuYRzFgftZ3ImSYBXY1O9sv5oHStJYC+pw/QKVvrAVpvM2O7Fx6PtSoSvCxl5bdKGO9BeJ4FEM4xSTxSZz2Gz8jM1urVZlfoRcZ6iT9DV7tJwN8NmB1oZ7Tr3YBycB+MOSjMdpkfO9MPmdUzzS2eAeh5zGNi52A9fO9CILpEAJ1pd2oxq7NeBfY+hcQjAujcQFGCR1052+xMATyCLD+ILNmDNN+PIj8osjRhshPM2TGSmN9M7jnldRDI3AaSc2qdNxPsaAojc2SJuF0sGQJhcDYCjnFkDMJOD6+HzYWX83wUSb4bmb8XvtmPqeYemIDs9iGYfDm+9Pmb8NH334zBQeBPrr8GT3zyChyfuhu12rTM+ykHLfEQ5FYmGZKATpJdjsI0wU6QG9toWEo/12R2y93erF12vNuVcgPKhrg+PdLe7zq60ZmoJE54WUIJ2lkwwWoYQ1XD+aK7Z/Jh7lXga7BAryvDTdyMrp9KOZ2cUiV/um2UsKHZNJmHso7N/87DdgbmAf1hO5Wn6YXcKFPYzCoD6km0XMUyV8td58Zi2FJMwfd2w2A3gI2IOxtRpPchCNSPWj2w1fkt91lhO/c3A5MRCPiMs5Xugltmxmn0TwRnnyV2knl0bhGRhgHH2Vz/PIM853Fq+50LM01S6DJH+9VOtgzVwSchx3IE/iACDMEXK1gCP/3LKwh8nQ+6ef7MhiVPFbsCbIPyjZluRjvR/cIp8LEVrekfIwj2wMyq0KUysqasfA2x1hX8I6BUkKXDSFOy8bmYrhIpm/Gp910urHI1cynBSKVOcLcZ6la2JpsoVtgZayIu0KzaSIjbjcLfiTjdiHZyByrlbfB9tnpp0qKeASSY8WXILfDJC2CFTpkd5XXxEsmkj7w18IIL4YWXIWE+fUHdcQW+yOt4TZkPfn/3tI2s1Ui5np3YDMdC9/vuhWav/gwlYWtdW+wE84JM9kzDVejHXioRwNnyJuDTaY0+7Nyk6I3P68BP2yNm6nsQ7ISymTNJrSKERXZIguBchMFZCMUVjfeKazfzFViFN1GkRxCnu5EUe9FKdqEymCEyPhodHyWzCl/8/C34+Ie2YNFi4I9e/1RcceUYJqbuw4KF5AIcRBofQaAXAMaoekGqfz43UqHzWdLj7wG6OzdzEDhPAHP9tLpxcbGpvWtFj3oaFVHmmcRj8pnL0YXwxB9hNfJ8mQQl0TkuCO3m3jpBarxq/4hFc8vdc+NGRe4v5gH9NK37J3nbeUA/s67Hf/1oZuymtQI+0RmLf9+/mNp2Nxe8gkxoRj0ehMFeydVutjYgT+6R2WwYaGUkzGO7U3cLiS5IZBb3Kv6Z760fRyuobhF6wmecmfM8+5/tcYuki+ChpiBcyJmQ1ehwps5giUUoBePip+55XKw5ryYRigtpxRpgUGbG1niOhECeZqgaWqry9GSApGPRkWw/imwrUGxFp3m7EOL8YL/IxQq/hcyn057CuS8sdD1G52GiAF2RlDOGopBdTAkbgT0MuKjSnY2OXBr6UUjSmrrJcYFU/3u2oGm9y3BtMvFTIeRRrpYnmxEn98ILNsPz74EhUW6WkQ9nn9TLK7grtyBNB1AkY/DyBQh8VmirEVQejwwrtVotRuClTLmzEfHSw3WjETsSkIuuOzCR0ylJvycyYPUpSgFWz6wf3UxWtm3K1s8IfDyuOhBx3rwLnWQH0my7+NF7HitjEhOnxWFNAFx+20WLKkNcCJpFWRjZ/Ddx+ROCI8+X5TgUZUm/y/IFKLxlQq70g2UwWAQfNRgCeh4jz5iLfhweN035ceTMSfeogW8hLerwy0CjYxB3luNr/7IVf/nxPRgsA6//gwvx1KctQ5odR5IdRaUaI06PIOTGt7Axo5ZxrjipkafuSytfzSi3PXn9p67U00lM3W+4il4NnHwB4ELjitn/9kMZ6aSUqKUL4XsrEYVrEYkvAgmli5FmQ/AKSvMia93qttz/9eVn/jfOrDMwD+hn1vU4pUcjBDcCep4iED0vZ4b3otW6E3m6CcbfLQYznoS12Crdzs+0amY1bdvsp/TI9c0ImHFKSRjnoovEi5rVZ8AQEp9Oc2ynas46o1hZkah23FZ1uY9SEfUBOitGBpvsQ5Fvg5dvQdzcgICSNQfopoXMyyzvn0DC2bO2PAXipQesbXSJp8w06aygra0hqK+FL/I7HvewgIrkwJP8R+AVzOsHdC7YjONkB2BCwC+J70Wc3wP4WxAFO+CLLp0Xw3VIXGqXOgQK2Y2bCwJ6OgQvH5Fs75w2u5UnI8VqBOKfPwZkrChdQ4ObHFatPF+WhW+vMzv6xpkB8uelCURQYWeBZjEKWjpKYfQmNwDkAVjpovSI60CxHzm15QldCrfB87fBM/vU/a1gbrnt3liOQX/EKLcEGbXlPscSCXyfHALpsct7S0qYV5ZrkGULxcfAhLQXZioe7XorQJwCWVOiVovisJDuuJFgN4CugEGpQFo01S7BI1djNT792Vtxw7v3Ydki4E/fth6PuZJM8mPIiklUBnO02kxUy6TLJJap/LIjgV47u2eITCloD9Atl6Tr7W6tax1Xzpk3iQkPLXJtte4T1H1kVs0gErV8OXx/LcLgPJR93UiyK0G/B1WBmHnr1tOwbj2SbzkP6I/k2T3DX9sBel5kOqekeUexBZ14I/JkEwpvpwA6/81jdShVkcCWbYPbqulB6Wgf/pNBwEzJdBf9N5m8lOYsQ0DdekCZ22IYwznpIFJprRLY+SdZ8JFKtXJqva1+WVjWtkLPt6IoCOh3IDS74QcqlyI7maRAQi4rRB1a9LrTCug9lnEc06p2TJjUHA1IpR7SfGa5tH1z8XsnUJD9LqghCKbhIzTz4OvRZKUlaXhIt6Idb0Qn2wjP34FKdFC8yxXQnZ2si7btAbo40aWDknbnFyMwGEFKE5zqk5HhPBgCekFA57iCSMyOgBuj9BnfuMtoZXcOUPQkqFPhbGpHnmcocmWyE6Rlc0hFgT+NrLMNWbFX9OUZdsIEBPPD8ERT3+mSvLzcOtYJl8NW6JTjMTWMFreSQ26vZR+g+6aMNKFv+Si8gC33peJZntM3oPCRthpAxk0cgXwSAXkjJN3ZSNMs6yDzcrT5jES8l87DDe/5Kj78/hTXXA28821PxcpzWmh1jkoHhe35Zos6+Rwl59b73wV013KXh8/lnnMj6qHIuHHgziFAWgSIM3I4KI9kF+hsAXPjr0ZIkyMZMzCWmFpzuiJyrDKfrvLwr0yn7xXnAf30nfvT/s4O0CXRyzsugF5gO7L0HqTJ3SjyrSrFEUCnPzZbqbqoOPdo1VK7Qf6p/UjiUU2QFpe5GpJkWGaDbLmHZhy+WYRSiQsbCVH67YE2so44xypHZ9XqNMZuA/O19wPFfbq5aW5AZGjcctgCeiqyvcx2KHyp1QnvSmYyXYKTRs6mKVn61D4vlHQrJp75/jii0nJEhpU6qya2f3l8lLOpvajLxWbj2COYsz3tHQKyTWjEG5DhLvhmLyJzDIYAqWWgBdUeoOvf+2LYI57y2Qi8Ygg+56v5WQgGn4Ic5yGQ2NqFQDYAEDxZaRN0pT3M683KnV2O3pfov6US75b09r6wqgKV+KuBjhgUcbN0DIV3DB5d4LyjaLa3AziArNgHzz8EExySvHD5TAVfn90FJ6Pje3MOrQRMvX9pgsLBBCVs1lzGBQrJ5qiENGVi2jD8YAFMSA7BGOKijCxNUaTsEtRR5FR0TCOiHM6wK2FHSdJ5CNDqcCOxBO3O2XjzH/8z/v5zwHVvfCJe9ptLMFjbi06sgF6q5OjENGRKUBarWEugtB2GB67Q7YhpFifFXd5+QBfRY5ogMCG8oISEssm4iqxYKEFBvlmJyF8Njzp7j9eXUbnsWGm7XmR0XRnaqX1259/tkTkD84D+yJzXR8WrOkCnEQmBjGEXoOVpcR+Sziak+RYYsxfGHFXJlszRnbpMFx6ZoZ+2L0eIYhxrBTkjTdMRFKw0PfWED6OlgLcQxl8iLXlPWM0kpTGPXXXBCub84oZlQljulPCx5Z60NyA0O23VOAXmwMt5o6mNVOfOpUxPglTotmIXApG03gfEpU2sN9PFelwhI1fPRhBwtrkcvmVbKyObcqQcgTWYoVsfLV1lfo4NaCe3IffuQhDsh583YIQIqWDXi7TtXRe+ngTh5OQLDAEyQx1EnK1AVHsqcqztAToz6CnPZ7yn72x/2ZFxbG3bQ5Y5OjdA3EwQ1AniLgLVlxGwBAIJoLMaZ8AK9eR7kRf7kGeqK09T5oYflvPu+ccQhFMSsiK+hGzPd1UAjthoZ9AkaJKslbPS5HaKUb02rESIju4q2E1VNgDPENRH4ZkhJGmALEsQ0Jufm7h8UrpQoWwM7EUk6HGMgAjTLYMgXIk4XoXX/f7f4IufBz70gZ/FS35tDHl+FzJuCrw6TNhBXjTAyv7BAbp1B+yfoc+IUlXVyNyAThoI/f3ZChhASiVIMoqcXaqApkarEfpM1KNckpwSEkSpXpCL1yM+nGC8dNoe6Pk3/m+egXlA/2+ewEfzr8t6Kwsu1z+2bQ/CB13IGKm6Ee34bpFsefR1p2zIY9u9b23pY6eftvMg0hkeFK1jyX7nwlZDUdB0hvaei+D5ixU8vXGRLbFSYVuSVrPScaQcT5Y4AtgkMgH0zUBxrwA6K3SSBj3mjEs73BNA1y8CmoZV9Lfee3neBPRIiFlpzIQr+qaPAbQepeyuvB6efzYijznUJMrV9LgIUuyuivENM7Qp79qFDLeinf4ImbkLJY9ytTaMqwLleFidz+yaENALhpMUBPQavHwIRVZBOx1HeegZyHE+QnGzWyTpd0o6pAyOLX+VNAkrX/zmZwI65WbsV6hjmHoBkCQo95V4tNPohiYtDI8h6XIbkmwnkmyPMMIZgUrrYQ8NeEEdxpDFTlKbFsm+nASOItiN0XATcgxcvjnPvLj4M7lsNqB3Y3oDUUZwnl54A6JLp8c5uw8mjAXM82ICXt4SORztddilECW77yNOIzQ7g6gNrkeWrsVrXn0jPvsZ4F1vfzyuvfY8dDq3I4gSJBnvjzrCUookjlEuK2HNzc9li9ElsboZugP02dWy67L0JbDNarnzjk1zjkYoi6shy7m5WCoRxBFb7bQeFp09ryvT1Kw0Tw7EqhTmvdhP29L1SLzxPKA/Emf1UfKaPUDn0tUAiqPw2dalO1ZyN1qdjTBmh8yPJWaVmnRpRfZ9wP4e7Cn+3F2lnjQL1FGNcraMRjQeZ9KsiofgOetYktJwljDhi5ztxxpyj23kQBnC0nKnJnoviuJeeLgXcedWhDSW8ffD91iF8VxpKIt8Sbtb5+iuJuwmhslf0AXOR57T8pUEuVHRRHNMkGSLEZYuhm9WoUQSHxnIOf99EJ5XEh96bdkS5ChZY279zWglNwHBjxEFh6U6J5j1vk5MthMuWsYMd8rShqVSz1MC+nJUhq5BgfMRdBd+OqaxQ8B2Ozc4jvGmFXp3Zi5GgCS/tZCL5zwraFbKJFsxTEb6GKqdpySt2I2C9sIS0bsDOat1HEMotsMcJzDqNJb2PN9TfHTIyeN8WFrE3DDwGmXihcA/OSpSyRrZEMpoEMAUELWMepGL8fc5+qAyQkNSPFMSbbnHjkteR56z7Z4IiU0k5Hx/mh6V6GPAYJtFCMwaTBwbxxv+6C/w5a8keNc7r8aLX7wAnc6PUa0ZtNvHkGQTqNUCdOImgqDnr+Aq4m5HixtDayCjpDgH6O5GcsmJJwN0xsBqkkLKUUhGy+HFYmLEuXkQMBqXrPZxBXOSHeU+L2S+L4oVKg089R2Y//rJOAPzgP6TcR0f8qfQJVGDWop8Ar5He9N9Iltrtu+EMdvhkahkWKXT150t6jMM0N3hFB4yCdaIAFMFvCG0SUrDQnjeuISmhN65MD4rdbLMx5AVI8gZmiLRqST9NQTQMwJ6sQlp5xaEDGcxDtCV9EZCnhCMhUjHMBStvtyp6ZfiEW+lkhTPd7rIcd4fotMZQ1C6AEG4CqHPSorzfsqK6F8/IKY4uYATs74nUBRb0U5uEkAvzO0oRYdR8jPN2nZfs6pzkUNbcPRQgfFqwqgXQI/HUR16JgrawMoMfam1QOWGxaWW8YW54OsMvatQlJYE2f402nEiPm15q20tv5tASjA/hCzbiSzfgRTbxIGNQTcMlInYFSE3g/Nyn7/LylXjb7kn4HxY58Y8BvVA0DxxfU+d3jsuvSfSQe0OiP7PmhpYUE8LxCk3Aj7CMIQf8LU5G2gLoJOFryoy22spPDQ7KUwwhCxdjsnjC7H5nhLe/vZvYuNdwMc+/hz8zM+UEcd3ojpcRdw+iE5yDLUao4Cn4TlP/W7/xsk8tYOijsmMIZ4N6E4K2tdudx9WxiggscsAACAASURBVDj0hiegGyR+IDr7PKamniFGa1AKL7AZArymi4CMYxQF7YLnWAx5rBRwHtAf8tp5Jv7iPKCfiVflFB5TVrjZI9ucJAixtctZ+lYUuA/T07fAlPYgDA8KA5gSKmf76irSU3i4M96Ki7aXOkIW+7Pa+CY4516AjK5n/qC1PF0o7UgCVyk8G1Ewbv3VV2ibvmDMZC5VYoGDSHEPivwOJJ2bEQZbEZq9SgyU8SwBvSQyIdVI9/Kh1UNLLXv6v1QurPp0iUrN2fYdQeotE9JSYKinp7f42cLCzuhellfgeyUUWRteQZc4BpTcgmb8QyDcgHLpEMM8bYvatcJPRlK0reucpDe+P+Vc56DwnggTXIIoWKmpcBnHASXAUK0fgwx10XnnDO1ghW4/VaHuel7IcYJW6jTDYZSpz9GMSL+OI23vF2/8PNsnvugF3deCowg5K0dbW/KWgDZDn90FQTVO0S+nk+tPFNR/cU6DvuyynIywz+mu72btNZX476xQ2bbWlLpue5ygyS+T4ejRDCPDV8CEF+NTn/ghPvOZjShXgD+57sW4/PJpGHMfclEhtODRy4D8Axr9cAzQHcT0cU7sputEQLcfs7trIoeg/y6ic6ISBPOMevMyEAyinQ4IoAdmFQZK60SqBma7Z0vEW0A+o5sHySaU1Tk3URwpsNM0X6GfrjXs4X7feUB/uM/oo+r1ciigW6ctxnPSx1ryp0mO24LJ6ZsRRDsRRvvhmaOyCHuUDnFtnbHYnPoProBujTZ4MFK9kQWtjeJMAl+ssQhjMzPmldP6czkifylAlrm3RjziyTD3fDZtmd52GCnYct+ETvM/EYRbEM0B6LJKsi3tZptuRkq2tZygvkpMyyMU3GSQoMaZsNjXMrqUZL2zhZUMn57b7B7QyWtQjE9I3vJzAuRedLLb0Ul+BJi7EJUPIBACGathgtMDgDo3FARz2VCUkGT0wb8KYXAZwmC1+JyjWCAEK4rMc1bNttXgCfDRU56fg/9POxMwJAeyYp5WV0FJSTuMIj8MFIcRd/aj8I6IhSv/9HwlWAYBgT+Fl9N4Rr9c+I/+t8K0grndRVhZXL+ZsNtfqBeAVrqCWf12qq6DIfdH34ZHrgFZ37yXp5XRT8G5zT+Qn/RiyQpI2qtQFGvxL1/agf/zye8i9YD3vudXsW4dbWl39ACdKW3C/iegc+s30wFurvtCjZpcle5MZfQ4e88YP5VRtQJDV/IQKTeF4QIk6TA8Sfg7B+XgfAnfkVY7N2fFoHYsTgB0JVJqy322g9+pf5bn3/HhOQPzgP7wnMdH6avkSItY/MQF0qkXzprCNqb1KQF9qvEjmHA7/GC3tYJt6EJsAyGkJXyavmib6SVckBiOYh3yBNdYPWpLk5anJMvRC54BL16xGJ43hsBbgCJfgSi6DPCWK0lNfMxJkDuGHJRT3Y1W8/sIwq2IzO4TKnSpBIVIRwSaHSPZV006tzUBXVbpVoZVlJBloRrPFOwYKKh7wTgCn5pnEujYdmd3u4U834s4uROd9HZ4wUZEpYMwQeNEQJeV+sQqVg1vFMxRsEJfgSy/AmF0OSI62OUEgcUSucnetZjDiBTMWpTK8fM8sytBzgUBnWQ5ztsJ5LxvaE5Eo5i9yLMDyLPDgEdCJVnuBP1pwKcWnQ5wNF7hsdh2sMsA6LMaVd8UwnqP7HfixMcl/jkPgJlToX4QnXGrygaHxj7ENAfodrPFebOXo5lOYbC8GpOTC5BnF+I7/3YUH/3zf0YnB97/wefj4nUMYtkpHQryKTx65zM4RiJhXYWumxO5LHNs9PQJsnrwbihLP6DbzhOT4GRDxq5NJNGnMR3+6LtgliEy58KARDiaBC0Gcko0+WzoR+xGnMsGMNPwHd+pB07TQzz/tg/rGZgH9If1dD7aXoyA3kYgVO9QLDnFkYysZAI6tqDR/BH8YCtgtokWO/Ab6sglq5DSkk6XDl0AXSoW2zK0RCOJpXRhMjK/JtOcbmwDyEWHTfOUIRTpEpQql8Hzz4VnWBUzpIP1HwNadsPHfWg0f3ASQCfJiD+tLXc9hl7Iip4gjYrVVrKGadAgRRzhrHe2ZIFkA8iyZcgwDs+sRBAxt5p6aacb5jw4Rp4eQBxvktx639wLE3EMQuWBasXVM9x+zUi+s38ngK4VHjcWSbYMcXoxStFlKAXrbJt2KeCTEc3zQAMdzQYwBbXeLiugqQAon4+bINrUclZO/f5upAXtafcgyw/BSKBKXcxaBPBE+hhbsONx0YFOCWHORtw1GmRzJQQ46+1nK+0uoHeT/Pogvr8yl06J3qe9WUHfKWI1fgKgV0WVwPk0AX06PoqR6oWYrlP2eCm++Lf34MMf/ToWLgeuu+6ZuPIyEun2aIXuteEZ/XwzAb2XiCbH070f9FgU0Puq9D4rZXZIRHYo145ATqUCN1Elib1t5OMip6tEK6z0cAUKdpyyMenw+KbPa1/6AM6rQA7EGsvMV+iPtpX7ZMc7D+g/KVfyIX2OFGneQsA8clanKYHDeobTBrbYgnZ8Kwp/EwpslRCQ0DSs8QbfkHNWXXBPz5cBMg02kdxuadWSuaxgqi1cVpiEIhqrcEGsyKJYiMRtAcJoLXzOrwPKttQqthDmNiNUd6LRuglBsB2Rzxk6zVDU2lXm4LIMc/bqjOq5cdCKRxjM3YVbq0tNqNLIS58yMv5vzp9Tem8vFNOZwqyAiagjZjLYGDyxhuU8N0GWHEQSb0aOLTDBZpjgiFaEsqFwATxucT5RvqagQABVQKc9aDtZi1LpUpTCi4HiHCA/S7oVBDSOY9h258zVkPEtznFk9RPAWZHzv3muJ1Bkh5AyaazYi4LSx/wACtD0hq31GL7RzY3IpSSBx7LXBL0toPeBusrTeMZ0M9RPOpTukP09twnobWT69PdCSuO/zH1/ejSloZEO/12cEAsUtJIVm+AQuZeiXUwiCpYjbqxDtXwV3vqmz+PTn9uIn3vhMK699mqcd86RHqBb7f5DB3Qea3cAIR+J9zX9EiReV7gPCuj8jotFaOVrYUqrUQ2Xw4hJ0RIJBsplo1JFEKgszj4dltvh4ln5Dg8UwnN6nuz5d31oZ2Ae0B/aefsJ+a0USVZHYFgxDrq10xrIsHW6BVlGV7KNyIp74Pk0mWkikAqEvh8xwIX6tAE6Z9J9SXIMq+ACaNvvUiVZNrTqpCMNQmHrki3LrAbPrIDnLYcxZ8P3lwHeApsRfRQe9qLZvA1BsMOS4tRiVdqYJJcRijwy/3sVsnqe6yLKzQUBjMDQy+12lVig2mkCZhIizxeIw1fmL0ERLoQX0BJ2CAFo08pktgxJ5zCyhN2SHYjCnSjEItWClUv0chWqvKfbVNjbtQvoquvO8oUSblMuX4wKAR1su5NXQO/5AJlUxGqzSia9b/PiNfKUgE5JWh15cRRJfFDm5p53AL7HlD7K7KbgF2phqxKA/ma5HQmIRsyeLwvors3uzll3/OvY63JyLWnNzt51M2c5FF2JgZ6bmdEjdsMjMaGO7MeZBg1m1OJWwJwuhHw9v4NWWgPal2Oo+lT85kvegy9/7Qje/p4n4CUvvQIVswEBdovvu5DhxF2vv0K33SPbSp+z5S6bxL4q3d5lCui+mOeQDKdufwPw6XRYVJFiHIl3KRCuRjlgnsFizX1PqaSgX3sJFAmon7+G5ehlsN7x7nqcZi7MT8hiekZ8jHlAPyMuw+k6CAL6tFpHEtAdNkslRqb7FsC7Q1q8SUZv970I/CmEDOzIqRVO4AWz06BO3WcRqbGtk7W2cQIm21pUapxdLZVUJM5trI7zCDlok0kjF7q3nSV2mSYg67wkbfei2It2+w4JZ6EOnSx3AQ5WuLRRlRkwq3bn1Kbsd6ngLaATzDU/vX80IdNjBARJBnZnbNXXkNJf3VuI3BtBZgaQe4MomQUIMCAbqE77MIpkB0ywF1G4DwXNZgSfXMVqLT3lZFhOQX/rfTagFyOYbi9BpXIxqsGlkpWN4lwx49EKnSBOERlnwmyT10VXTgAncZCmMHlxEEVxFEVGgD8uroLaZp9Wy1pnreuIVzZMREvGHAh6xEEB1O417aV4zgB02tJyvCHkNTq50ZJVP+tMQFezIN2AuQrVvZK2wKUvIDJvEildCA2Jcrz+ITLGznp1yYtP61dgdPDpeNEL346vfv0YPvap5+BFv7weefIDBJ4FdM7OBdDVU15n6A8V0PXYaX3L6jzPWKFToVCFX9TgewNi3etVnojCW4XAW6iGRQXNibjZpFzTt3nlZLVrp8PlxkvevQPyeUA/dYvWI/xO84B+vyfY7e0fIF6wt2LM8Wr97b4zbVaVIk6nEQaUJFUloVOKGxHz0mBmO2A2I83uQpxukvloYI7LHJ0+28g78EIaZMwmYN1fC372OXjo7fr+xd8tfmIu0te2FGOWvi6mm13TCIULt4RZiF3scgQhSXJsvROs22JP2onvEw2+8Q9ZQGfVT+Dk7JiwrCl0AihK87LaYmVnO7CZeWNoi1nAJI3t/L2KnPadxRBSxl96JeRFCeXyGEJeGwH0o8jSAwhF9nUMBSVrfmAb0ozStO/iwFwqdLad7f1r57Dadg8lrW6qPYJKdR2qweUK6FhpbUJZ09G2hJ+tLe9VZJPI0sOSU57jgOjLPRyCT8Ibo05NHSbgvJwbHyaYtXWGyy+KyruuaUQqtnq1g+AOWzdB+uOutj6h1S6ATnKYA3QdrUi73Fqm9sYds3tH/YCuQEuXPSc1VPSnI52az9Czf6pdR7WyEq3pSzFWuxove+k78cV/PIAPf/zJ+JUXrUOI2yR2OGeADtntNtBGAV3NbmayyJ2s0bL6HRGw6yLnyHN6R1OKSUZ7npbF2pgOiAzX4SgmLc5FefDpSPNz4HmDNrlvSBzx5P7unkkeC0lwNvJWPBcc7+QRRpj5lz+lZ2Ae0E843f0A80CAznbYjBLAbqvdEkXZST8LXBfyM+fLtqSlTcuF0vJkJGmKpCfK13YizzYjSe5Fnm1DQG93n/K1KWSMtwzIBu4twTOz0fv+foaXmmUj9+ltH+o56RGo3KnvP79zbRbcv9u2bTEgdqtePmztMRngwoxtMoDb0uaGmYJvWA3T0Yzt414IuFY8Ntylj/HfLXpoXZrmyOkbL1p3ApmVKCkjDiiX0TreQKk8gGbHw8DgMOrNWP6kzJ5cRX7RB4USNZrfJEUdeRKjHA1hanoKAwMVpEkLWd5BteIc5gpkCVCKOCLwUKQGaZvt2xBRlYlcVbTJGfDPReSthzHrgGIV4PHfeG8QyKf1/ZJJ5MkxmZUz8tQT57wJRGBoT0Na1syTL7jZY/tawkV6G72uFa7bc9jRgPO7178WB3f50gS8FJ54C+SSCV9QKybZ7my3UysfIM1jHW1IwJB2ZGjf6jzt3f3R/xTm1pxFNoQ5ZZsK4T6vUab3R24ykT+22EQwq3D86PlYOnY1XvGyt+LLXz6O937ocvzqiy8F0h8i8PfbjoiqAhwZcs572n5u6bJ7uUTxunpg5uZFf5sNHJoMMVQoTobQ6SxEgSWolFbAiIHME1GIVzsd+vgpeH7mUFzMXnd6J/qhPnrzv3cGnoF5QD8poJ+scuwHDAvo/a8hK7l7sPvlMz3yz5l0H0iyl7VC0ZVUakEhe+msdB/SdDvS+F4U+X3wfc6TOSdl27UBz3DW6D6Rc7jqbWh6n7UfSN3GpkccOy3nhAYdOasZRzQaUAax2LoycSxHllLO1AKM/VPY2vy2YGUrderXNXXNApIQt4gMrEytdSl1Q25uKdVqjiTtIByoIW40EVUGkHRyhOUypqdbKJeqCEsVqVbbSYxmiyxxD6VqSXgPWZ4hi/Udh7gZSCYRd6ZQGyyLZSxtTKcmpxGIBbqHcmkQfkiGNCtcoNXMgdIS+ME5CP318A0rdDrWke3fRo460vwo8oJAPoU8PQzkrMo5IycZbBqhzMeZ1a4z5IJg7icCVm6vqwBtLVasx3uvaeJY/z2im/68gnKWklBHoqO7ZzjS4CaJxkGcbih5ToWX6jRHhYPztO/e3/YNtaujM2SqDlKeJ9azrKbldQXOhRuSG/Xsj/OzUT+2Dnt2DuI1v/fXmJoArnvb4/BzP78SyG+RDs5MJr1NWOtjq/dCENxzoMRJAroe0cwRQPeJkg3AoEgb42QRsnQF4I+jHJ4L36yBMVcgL+jV7neJoUoQfYDC4X67iqflaZx/04fhDMwD+kkB/WRnd+aD4haMbnNvVtWp7d++Vp970M6QHbLO1tzxWSKX5HAT0EkCo5Z4hwB6nm2B522V2E7OSn2PlZjOi/XrJIA+F+lnlt72YbiXH8JL0PudlQ3JRiQRleET3EWPThTMkOVkP6sLmHxLha4tdt3/2Bapm9jK/ybhSufZaZJJVS4hI9IT56zW2pb6QKeTo1wJ0W6nCCOy732YoIp6k/GbNTSaKSrVIQSmJLalKSvGgJnXOdrtNkLfwBiDgVINzc6kVOmVShmdVkMsPqsVzptpdELGeows7ahRDUHEDCPOx+H7q8SQxBP/7+UibcuKaSQku+UMVDkqJjHUmRuGmGBKHOqYVy5BJpY4x7jVgva59Ee3rH7nYS5gafeLPYtcJ+njv1iDoK5rmVbocqzcW1kXQL1XqW7QpD3K2sRitXs9hEnWI5mR0N01qtGqWNnz6vjHDsgMQJddQj+gV9FOVyBvPwb/9IV78M7rb8GF64DXvO4aXPWEYXjFbTCG46l+adyDBXQ2TnqFA28Pkg97kcT8rGVkDPYRFcRyeMUqmJDhK+cAHr3a10o87zygP4TH/yfwV+YB/UED+lw7Xsei7ic8zazsSWrpAaYjyPS96WkmpCig80uBSPYZHr3JGQtKQD+MotiFPNmMNL0HebEFnr9T5ri+adq5cT+Y61LZ2+DYl+/2PHubB/2X/nN3qp8wH1nOLZdK2mjiIu12ti3FeY6AztQxtfN0GeWzW8kzLqGTj1mjmSROBXB9lssEVQIeyVJ0pSODWSqzilTgTAAzPslMZfF6L5eGUa9zxlsGaNHpBRKywno0DEuIogCBXyiwmxBpmiL0QyFCNRt1DNbK6LRp19tCtUrGNuVm7DR0ECfTCMIRNBuLEZqVKIXnwgtsJnpuEGd1pMURJNgFzxyA5x2Gj0mYognjxd10M50HWH91mWMrCdBx35zhDgGdTm691rvTQ8fIBZDd2EdVAnr+eW/oOaMFrZtoSBKdF8k5zMTURr305dZ1PRLO2rk5kJm7IynqBqIX7gKklOPxfEqFbjmUUqFTA++jGRvAMC/+Sfibv74Z73/P7bjiSh+vfu3zsO5isuR/PAvQ3fnop+Tpkent3qvQ3abC3fXaYei5DKqCo4o4qSFJl8LzGLd7AaJgLTyf12qZtNvFY2G+Qj/Vi8cZ+X7zgH6C5Oq/MuMmoHOeanfkJ1xiUmLOZEBn+eJCLjTNSgGdixtnoHUUxRF4jBPNOUe/G2m2EfB2IKC3e9AWoo1+ueq8D6Rnb1ZmgLo7WQ+dFPdwPFFsuzrTDvEqt/NHbVumyHIlO8ncfHbwiYBU31jFyq90FqwtYiZ28YuT0i7T2KeHNqNGI9RbuVTkaeIh7hSolMYEzNOshDAYwlBtGeKOD98MohQOYarewu5dBzDBVnrgI4py1Ot0YFNr1lJQlWCTShTikksvks1Is7EXQTiNemsPTMg0sALN5AiioIa4uUBc6aJwEfyARjZDHFd3AT2jwY45DMMwFVblXkGsExCUz0lypH2GuvPqPqa6b1PSup0Me840VYXnlZuMQnNURA6onvESWCLSSFvxF0rschQ6MekpgCiwY5tcU8n4dwLMwrAjcY5gp9Gr4kvgdyTrnddUJyIMdDE6Q58F6JnvoxFz43QBvPwq/MPf3I4PvPc/cc65wJvf+jysvSBH4N+lSYTdCr0f0Psn9z3Y7gG7dQ60G1sFdJWa8PO52N0kHUWajcP45yEK1yMKORo5S2x6mVMvMsp5QH84loNH/WvMA/oDAPr9O5tyzscFzWULn8hof7QAugMhmzdlZ5Et5Ckr8YMC4nm6EXFMGdtmBMEBhGGjL4SkH9Bt1T9X92GuNe40PkbOM5yLvosAlWtmRyfKXtY554wvmtkIOCmPWbYx3VZuL72TG4Ss8JBSdsTfQUnAnOQl5p5neRWBP4AgKKHdLjBUWYxmu5D8bkoJ9++fxLEjTUxOxZiaTrBz+wFs3HgP9u6LBXgjFrQENhr9pUDgAXEHGBsp4+pnPBnj46NYtqyCSy5fgXayV75rQwkmp/egWq0i61Rg/CoCE8E3lPKRV0AeXywZ4TkJcOYYfDMpobESH88UNKvDLwzb7L0WtkrofFuhO+a9q8zt+RLA5QiCUriGVugevRA4+ycBjF0Smrv4SPJE2u2eALee55TATpJcniEy1FYzX0A3XQKK9lLRlQ9Ml6PDmli5cpPKOb+COq1+cnHAUzqZSPqFFKcVesYkMwwjw0oUncfi/3z8P3DjR+7GmjXAW9/5XJx3fopScK+QRLsyQdkQuw3+AwM6Q296G2IJQ7WOeZrox/jfLFuCAudIdR4ElyDwzwOKceSUmjq2+jygn8ZV5Mx563lAl4W6X5bWV6FbpY1crhPASR9W3VE7hskcD3DXQNm+br815Zyveypvjl6FfgKgiwFFgjQ+jiA8Bvj0dr8b7fh2xOndMkePwmkYq7mdWaHfD6D3f7wzANy7MG3tRz2xwZXa0HYd5hgJWBMXLw/gi3xKF3G2c52PfGZnyARwRrqmaRWeN4zQX4AiG0TcDtBphxioLUSnw7Z5ir17Dgm47z9wHFnC9nqIb337ZhzcP4Ft2xPs3gnUm0ClDIyMAAMDwHRD/wylzc6KFZieBo4fhVSS7RZwxWOG8cJfeiaGRnOMLQbWrF2MRuswyqUEodjkktzI0QKjUFVuJax4as8xIWZC/JnAOq/R5Q5JTYEnagpAcrNCB7zZnvYqpetLo7MOb5oFkCIDDV0I9CQm0m9/CAVqCu6IkEirndCrRDvpnBjqq30ZN3ipHhvDVYRtT/JiwUhZ196m5a8DdF6nHqDzuPKcvQZRe2sDxgJ6LoAeofAWiO3rQOkp+MM/+Dj+4XNtvOAFZbz6D5+DFSumYPzNMD5NdNw6MhvQ3R3WRwqV3Z/d3DhAt8x8tznKEYmsMJWAlRWSoEZAN956eFiJnCBfMFDIue/Nk+JO5cp5pr7XTzmgu4dtDkC3YCMVehfM+xHIkaL6/LO1Tutda3nIXbV3slvgv9Lif7hvIxqd98DX6ajlI9vPnbQnEJUY3Uly1D1odW5BJ94E3+xGEE2iZKMie1WG4zb3Kqr7PerTDOokmem+qp8ZbPXbNk575vG7gJUQAuhOfiWe7fpNQxJd3gkTZaQZbWaHEXpLEPnjyJMRNKYM6tMFjh6r48Cho9i+fSdu+s9bcfwYcPc9ZKADSQykCTA8CgxUgUoVWLvmAjz+8U/AqlXnSct9avooajWSpgpMTbYxUluIw4eP4l+/8U0cOXQAh4/swdHjQBgCk9PAU54GvOp3X4Rzzl6MsQUG1fI0PP8wCn8/co8bt6ZsUtmtICgaE4tDnG9z3+VcZBGQDguIZeEUcnGQs4Yvs/zsJVRF5sLuLLISd77zJKVxU8lY1hqKYkQCdIqCZLMB8QlodzK04g4arSbaSVv4CJVqFbVaDZVyCD/hpnJKuggFiZrmqHA/1L2P97G64rF9rTjKjZey8uUa5QRzC+h8dkUax9E7r2MZST6KY8dGMb7o+XjRr7wT3/wa8Ja3XoSX/OZlGBrZjyJnhc5Qmv5NYD+//wEAXciTytdQ33/1OciKCrKCCYGLJIEvMhfC+Ovg4XwUWIE8XyjcPSH/cxw0X6E/3Ivjo/L15gG9+yDOJKs4XO7hjVZqtE9kxUBiExnJIbOjZR7Yd/2dh0YX4LUd3Y2i5JpBsJcqZbZm9BTeR1LF2HayEIN17ittdzsbZgWQJ4cAbw/8YBeAjWildyHNKGE7hIhmIkKgmz07fHQAus7QZ8t8Zlmm9l8SAQhe80hIXo36JGq1QcSdTGRn8CJMNjoISlV4AW06a4izEjqtQWSdERzdb9Bp1LBr+zS+8IWvyor89X89gCQBxse1yh4YAlasqKHVamGoNox16y/Gk5/0VFxxxRVYtmwcpH1naYqUInOCLzXzYhYi9C549OZnp6HI8elPfQo//NH3cffGu3D4cB3HjgOjY8CznnUJrnnW47F2TQVLlyYoDexHo30vvPAYBiI152k1WihHnGkTAOlZb3kErCoztnsV0DOJC9UUOc6j9b6W/jWMn+HwkRgLFtAjZQTT05RCAjV2Jtq8yUZx7HiGZUvWojEZoBSOo9Us48jBDjZv2YtGM8FXvvp1xCnQaALLljHa1cfTn/4MDNfKWLZgACtWVFEbaaDZuQ/VGpPyDsIXtzo+Y+w48D6P9LmVS82/4HnjuMLxIKzkUNr0QO4zpaCCRnsA5crFSJuX4KUvvgEbfwx86EM/g6ueVEVlgAmEu2Do2DcnoM/FD+mj78m4hox9tv4tkVA6RFQZ0DhmFMacBd+sRoQLAVCFsFI8/9mK5zNaEsM3N/Lrv1HnZWuncCU9Y95qHtDvD9A9IJUSTr819MNpzLlYRMhjLu5cUO01dWRW2QkUMBxquhhKKVOoqe1nlrNyOE1VuhyO6qHVtUtBvQdyYlSFNJ2Aj33wAwZvbEIn3YQ4Idt9L8rBcZEw9VqObpbO8/Qg7vPTXKH3vOD7r8HJ9PEMr9FgE6kqScAKef4SmXMH0UJUB+kHPwT4gzg2maJeZ2W9CF4xho0b9uDPP/QFfPtfgSqzcHJgkMZeAXDVVRfjqqseh7GxUaw9fxXWX3IRgsBgcnISUSlAqcTWfo4kSZDmZHV78Nlnl8xsPdHKnGe9Kengcl/V603UakySK/CVf/oybrzxE7jpP/chzrbQKAAAIABJREFUjmmYArz8ZavxO9f+HM5dleDY5I8xurCBNDmMiWNHsXzxYhRCNovhkbwmhjq2m5VX1KbVNMDxgquElQRn285eIjI5Q7J5DrQpVfeAgYqG4LRaBtONEdQGVyJPBnH8SIGkM4QtW47hYx/9HL75TWDRYuDAIR0f8FzScO7oUWDZch0tPO7SEL/7//0aLr9yKcLKAZhgF6pDxzAxeS9GhgoEQQaxQGQyGy8Vz4x7WOnCJsx7WrTaja1NrOP4IPXo2LcYaXwuTPZY/NZvvAvf+Xfgox99Kn7m+bzO9yIK9mloz1wb2jlv/35At50wS9RhKmBOJQMGkOVj0m6PwvPg+SsRemvhYZVU51mxAFmm1sMcscwD+oNYZ35KfmQe0E8G6PYGUBY3K3MXdqFWkdrSi5DGJRgSqmYBusC5zKGdPpX9sf65LBc9PtynGdCliLASIpEdyZZDyFHcv/BzZVkLxmMQCANb7kUr24ROvBkodmIgPCze3bqgOSlSHyCeDNRPM5C753sGoHeDTfhZTpZWxvhRW6UjRSemd3mEvBhDpbIGRb4Y0/VBpOkY9h9syZzzLz/5OfzTlw6BLq/srFYj4OL1azA2uhDPfPbTcfbKs7Fu3fmoDpTRaE4gDD2Uyj4azUkMDjIsJEGWx0gzEuESKb6jIITxfMQMyBEAJbHM8Tpcx4EVewUTkw2ZyZM1f/xoE7fduhFf/ML/xb98+XYsGAGuedYq/PbvXIPLrhxBq7MJUTSBMEoweXgHhoYijTyVNDKyw613upOC8cpLehzZeSQKEtDtXNdLMF3vYHiIZLsE080ClfKIpN1NTfMZWorB2uWYmqii3Yqw+e5DeN+ffRY//jFQnwJWrYpQG1qM89ZciF/8xRegVK7KBuWHP7wZW7Zuw/e+8y0xzZmuA1c/0+D3X/tLeOrTz0LmbUWabUWe70Ol1LbpcFqpi3SOOygepwC6S3OjP4Bsi9TWxqcn3wB8bwUmphehiK/Aq175PvzHvwJ/fuNV+OUXrUSzswGVEp8LWt3O0aGS6+IWEnfH9QO6o6DqM0fOQFYwX2BYWu0kw1XKF0i8r+acjyMHffaHkDF5jaHHbIbMV+g/JXD9wB/zpxzQeYL6SXFza831ZxgVSmYs25zqRCVzRvH9Vu2sfjnym/Tz9Nu9h/wTFzv+LP88UwCdCw/bqhQFqSc5AZ1zUSUX0VaTxJ/9EtjSye8Vj/M8uw/VaDcCzl5nh4H0B5KcVL72wDfoI/0TvW6ECzaxLOe50sp4bfsqdKmYszrKpbORJhUc2F9GmqxEGK7GD3+4E+//4GexYQMwyO60ByxcCFxx2Tr88i/+Cq55xnOQpjFa8TRGFw7DC3wkMW1WYxhToN2ZRqM1IfJBP6KcLURYCsTYU++oGHGWIjAckegWjFdOE+bUmY2bFZLyIowhKYAjhxoYGRpHpbIE3//O9/GB930EX/3qJixZDFx8aRm/8itPxAtf8BiUapOYOLgBBY5gZJidqWmZrRfikkdA72eK9Mn+SJZz978wyhPESQtBRN04AaiKVqeCieMFjD+GhQsvw/adZdxy8wH89V//M374A6DdAGoDwLoLLsQb33g9nvSUq+URqg6NoT45CeOX0Gwy9MXH1m2b8cpXvhSt1gEcODglRMHr3/YkPP2ZK7FoCe16d0vkr4/jsinhmEymXTLvJ5Oe54jHyWfZBuxIxrpG3CYg8W8ck1OLsW/7UvzBqz+LXduAD334GbjmOSNoJxtQLR3vAXrXJKaPSHk/gC5nkcckPxMhowQtJ1iPIc/IYj8LA6ULUHjnyMYCAubDEgXsvPGEzNe/7nQfmPmW+yO9dpyJrz8P6F050twPAN21aKNJIBfNuehXKZHhzI2QzkXMLWTWHINxh/Ks0iHMmclYhtWMGEn+XV/856m+Q3SUaM28COj8bAR1wgI7ByEKkoYkI4JVCC0utyHBNnTiLWI0Uw3uQ9DV4drktRl+1n2L25yLzVxzxlN3Irr7sBPiR13FNUuyJtW5VqOs1JttYHrSIAzWYOHY4/HNf92Ld//p3+G2DTLqxeKlwyiXAzzh/7kcr3rVy3H+hReiMXEQpTBCMFABmGDmxahPHUcnbqA2VIXv52i163KfDQ0OWrY570GFSzmjeY6syBAaEV8JNPGICfeO4qkiswiNRopSNIxKuAgpZ9F1tsKpkY/wnnffiH//92/hrjsauOIy4Pd+93l45tXnYWCA/uQ7EZUPAsFRqdDFBc5qzN2mgfnuSnLjCIKbIksSFeCny1uAqelJRJURGLMAR48EiKLlGBtei3a8CJ/6zM248cavY+OdQGiAF/7CNfifr/x9POGqp6HRSjA0XEOaFDDGQxynKJXs88Rst+NtjIyV8Ld/91d433uuw9TELsQJ8JEP/RKe9LRlKJd2wzPbFdTpxV8wNY4jdAV0PrcqZaPcrS8xj/e/FyDGIOKUdqur8d1vNvDm138LSxcCf/Znv4rzL5qEZ+6Vboaw6x+MD4NthvVv/LnJUGYbSYBDyBgUlDPxbxWK4hyUI87OaffKsQnBXAR2XQMdX4WEc4zt5gH91K0iZ847zQP6/QJ6jjRjJCKlPQQrPvSU8jgzGf4dFwP+H6shgiAXHF30JabTtfcs4UwtRftKVkmdOk03hAN0aSxkgNEOhEIw9bGhxDaKF7gwaalH34kcu5Bk25EmdyHy7kDgH+4Lp7Ayvm6F28/4netzniGAPjuCdK74UVcJCSBQRz6E0Ixj/74QX//KJnzr29P48a3Als3AwCCwdHwV3vPed+HyKy/EyBhDUaaQptMohwVMFOLood0YrNGJTC1OOWsuRbR1bSNJY/nvdtyQABESpwrfIDIBTFgSpzTtFNGtT8+5Ntz7yZ2+sMQjerijhOl6G2niY8EowaGEI0ePYWBoCd7/gRvxD5/9Z+zYEmN8CfCHr7sav/5bj0We3wmYe4DgkA1cYZdKK38Ci2xf2UGwpDPR8otDm44ACJa8vSfqLVQrS6TybDYWYsHoRTh4sMA/fOEWvOuGm7B3N8luIZ7w+KfhjW94Gy6+6DEIie4y8wbiWDdV1J4bAm2aIgrLCMvAgcMHsWTRGCaOH8Vzn/0U7LhvC0g3+OAHfxbPe/5aZLgTvtkpfusepm38C6NIK3YznaLwY3hsvXf19AapRw36EDrJQgRmPb7wN1vxjrfchsdd4eH66/8Hlq7YiaC0VTToHq2BZwD6g/Fh0OskmfM+14tBUUJQjuYVZyHwz0fgnQcvYKQtw1fGRDGhxD4mtrCrwB4D74O5ioJ5QD9Nq+ppfdt5QH8AQOdiqbt3MrkTabunaCLNW8izJlA0YKzzl/HKMB69wLn7ZyuezlcaVSlVnavku9r0GTbqp/5GOAHQqQkmoLPmo3a3hCILpXIiGz4rOC/cDYP9iLEDeXYn/PRHfWlTc8zQZyx0sz/iXNX7qT0NM9PaenIqPQqORVzl1n9c+nN5thhZZx1uv2UaH7zhJvz7f6jUbNmyYbzyd/4Qr/6j12N6aj9qwwHiZB/yfFJlYHkCExp0WscRRKxiky5Ri7PyLO5IBc4vY0K1jvUjgN0e2UwQkLgL5Gy7jdyPwUrNqRR6rH0fcSfFxNQUqpVB1GoLkOexEO2CIEC5NiBxMpP1HJ/531/DB//sM5g8CFzzjBAv/+3L8TO/eDby4hYgZLWu1XnGrPiiIqYnnN1GmIJP+1VWvLzPqcuXDSolWAXacQcmqsEzY+i0RxCYNUiTpfji52/CO9/9bbQLHzu353jRi38Jb3rDW7Bq5QXifU+yF7tc9UYDlara2UrLvCjQSVKxwI3KZPQXqHemUHQMhqoVvPD5z8GG276DpzxlMd53wyswNLwdJtgCE+yBh+Pw5XoyVa0iagG2qE4G6Ik3hDRfjiI5D1/6ux1475/eivUXANe95aVYtfYwCu9ehAEr9P8moHs8n1WkKcluyxBgNcrhJfCCC4B8JVAsAYqajsLYLfTJo2jbaT/XmXlAP7Wrxpn7bj/lgD5bhz57V5sLGcmTVnRb4kKTtC7zzXZnClk+pSxvk0hgRhhY1y+/Bt8flF23JFcVFZ290p6TizEXEtGecm3pn+H3KixtnM78mjErezCksm7l32vCzmDUW9K+lEGGu34dJyigc4YeIstYFfK8kJR1DJ7P/OsjyLAfWb4RRee7CII9jLnQPGiCjMwk53BX63NT68WsnikVuj3Xzou9C+izs97dNfGRp0uQxutx0/eP4gM33IaNd6lefPt2jb28+NKL8Xu/fy3WnD+OpcsqGF8xJB75x47vQ7lkUK0GSDO6sbWETsGZepHlqFL+xu5I2rYkLgvmvGEYSmLBXlmLHP8oi1tNcXQGTPKXzLrTTMxZoojkNqATt2SDwBZ2M2khMQXKZjHa06P45Mc+j/e+4y+waAHw+j9+An7+F85BWL0LCPcJaEm7nWCe06ylptRJj3N+Esp4v1hNtRyDDT9hbyBajKnpAI1mDUO1i7Fje4qP3/glfOqvtqORAAMjQ3jda16PN/zRGzScrgCa9Q4GBkoyg6fePE47QgqsUEbncRTEkJUCmZdi34F9OGvpKkxOTOBjH/4o3vqWt2D1SuC3X/EY/M9rnwATbkIQsPV+UD6HKAC4AREvfTdD77HcJYWN3ySf4Vw0p87BN/7vYXzgfd/GojHgurc+B1c+LkercwcGqjS2IaDbrxlz9Ptb+PXhpBU+K2+Zm6eLkaZnS3VeKV0CP1ir1Xm+QEYaPDc0vyU5kZtAn/a3LhnwhLc6TcqZMxfrfiqO7Kce0PPCVUfaNld/ar32rAiYL+2xJeezzd5BWjTQSabQieso8kNoNzeiHLVQDhlpWRZWsfEGEYRjgBkD8iEAI4BP3SgXQ9Y1bLPrAxdKaAdBTb3U+f5sw9HykoEU0nq0X3Sc5pySi7Ue4Ewfmxmt+24Khm4YpHpz2vfuK5Lk5SR3zgSbP8v/43ngqIFtPc3Ghrh6TSOT7zoCbEOj8S+Igh2A5GJPw6AhJiSGbUEZtLoULTXYcdnVrIpObzDLyZ7vEzd1J/tJGn+0YlZPZ+HfvrERN990EN//FnDXHUqEo7xq4aJBmMjD837hGXjltb+ONeevQKt9DIXXRikiejXQak0iDICBEhntTEVjY9vT0C+21u31VsUFM8LtTkzGNSXEjY6AdKfTEZvU8kBVqnxTpl48kaqOX5pYRnc0lRbmPkNLymhnEQbNuWjWgd971WvxjW/8CC9/xXn447e+GMenvoeh0WNCLGvFE0hibvDGEJoFyBMPgcfuQC+MRWfs2pYna7ve9FCtLoePRTh02Mc5Kx6HN77h/bjxzzfIIzBVB37t134NN9zwASxauEhY7IODVbTbsWxCWJm3O0055mqlimajgerAADptNZlpNKdkzs6nd6IxJXa2v/6SX8LX/+VruOIK4I/f9Dw8+cnDyPIfi9RyuEaf/Gl0Ykgqne7b2KegZSyBXn3k06CDDKNo1M/C6ODT8LpXfwFf+vsdeMELR/Hil16BC9e3EJSoQT+uKXxdL4O5gVQfR+uY13dDeTSvySJ0OovgF6sQhBcjCtcB3moAHI2oX7tyExxhUzsVal5/Gjk4PxUQ+ej6kPOATqKMzQ92wRxqRGGZvKLB5YLI+XJbgCzJ64iTBlDsR6exAYF/TCMcLSb6Hi0ZB2C8EUTRUvj+GLxgFPDZNiNDNbQzSI240AQmelezXUmfbw2D1MOwGnh5nJnuFFoP8Vk3Wj9jSqi8tp3t5oInMM114SFIdD+/ne3rhkbDRMRaUjgDvZED7To5evCxA3HnG/C9zSiKY/C9KUQ+mchc4DqaBS58AusiJsfFWTAJU1bDNUcn4tHyCGWyeVuOFGPYsauJseF1GBlYj0P7A+zc3sY3/+0W/MVffhXNDqtvYNFS4Gd//hr85it+AxddcCHqzYMIozbKQYZOQnKcenlXggHEaR3Negsjw2O6kEsjw3ZzyHeQ6+oj7TDUJUOVQ3v+nbSRfbSnjyMrUgzUhlBkMXIav3uegKDedLwYIQ5PTWN06BzU6wa1gSV43WvehL/7269h9RrgfR/4f/HYK8ew7+jNiMLjCIIUI1XOc6s4tLeNxcvOQd4hIcxK2azTmai6vUDa8q1OgNHauUjyYbQaVdy98RDecf2H8d3v7RAv+osuugxvvf5dePazny33IRPj+E1Nvdi7BkqCazQacuyywfR9+W/en4aflwQ8ZGjETVSiAXzu7/8K11/3B8izadzwnl/Ac569DCbagOn6HRgZytDOOC4DyhHHY6k8A4wtFRIr9fV+gTRoCaD7+SXw8sfif7z0E/iPbx7Fm/7kMfjVl1yC2vA2JPkWBIbuerS+dcS0fi9762HTVa/1HPP407LJNqGkqaWdcTGOCaPLxeKVUjVmoPse1wx1uevLkoOX8/m1fJzTxcF5tDyoP0XHOQ/oDwDoHhdZ+nSjLd85+KA3kWa0yDyMLN0EL9+PJJmWqE3KY/g7hOrCixCaMfhmBEGwEL4ZhUefaklIiuBLu4xteM4fSUKrIgfJOmV4HrW7xEStprqe2F0PaBXgdKPMZcPuQNzdwb12do/N3U+aIqBrFc4XcoYbJwK6IwSSQ8BzQNtMVmY7UGTfRpHfjTQ9DN8/rv7u1OUy1CRl+10dxATUWZLZKl3Zxc4H//S23R/q88558rZdHSxZuhJxO0S1Mo4iGUGzWcbw0Lk4fixDHFfxib/4W/z9396DyQm1YB0YCPELz38xXvW/Xo6hkQZGRwKp2sMS0BKrXR+t+jRGhhZbGQLPn6omutepK330kMQNhCaQeTVJc340gCKJ4YUhWlMN+CEd2MpAYO1P0wztRhP1dge1BQtQ+APYs30SZ6+4AF/8+6/gHW+/Hsa08In//Q6sWsPN6TGMjPo4sG8fBstjaDcNvv7lHyAwVcSZMrxzMUty9rf8LwJ6Cf/2ze/jyJEU+/YCY2MLcGB/C/v2NFGujMh8/EW/+sv49Kf/SoB7enpaLF0nJiYwMjIiJLipqSmMjo5Khc4ORKmkYSb83/yd1nQdXsANcIbCeAiCEK32FF7xshfhO9/+Fl73+5fgt152JRYu2Ynp+gZpkSfsNJHsGZaE3sdnwC/oAOnDzwjoBqnhc74ABpcC2RV44c++Cz+6KcdffPJn8XMvuBCd9g+QYStKUf3ECn2Gn4HbiFlI7ubCaxcjySpIs1GAaWrmfEShbbXjLGTFCHyPKoces9/FwwqgC5CfRlLtQ31w5n/vETsD84D+QBW6zNhYAWiFzlZpXvC/Yxjqr4utSNPdiDtHkDFq1EzDBE0YpjkVBbKExJ0ajD8q2lu6iAX+MIzHVKmaSFEgf3Juynn7MHLJN+bMjDnaznlL24JSUUsFrcBMEJb/2Z3duYVj5j0zN6Db1zspoDuSG0GfC7ZK9wjmNAox2AUfP0CabULcoUadgR8kfk0BeR1FyvawlfKRFOg6AJYBraSzuWftj9gd/zC+MEmDzbiEWmlc6JLMNW8lPtpNYGhoOVqtQDTXI8MrsWXzFL70D9/HN752L+7ZpJXbOecuxic//W5c+dg1SNM6cnI0smkMVEqYqh9EbZD3CK+veJH25HKiRicXIxMdfJKSRT4oLnIc3TA5rdnsIAwqiMqcd5Mcl6DVpATTQymqoFIdFIA/OnkEo8PL4FMSlRls2rAV1157LSYnD+N5z7saCxYYDI8GOHhwJ7737e+hOQ35fNu2AIsWAdNs3Lgmk5jM2P9tO0z0j+dhDdaANA7QaBTiFFcqD+PwkQP4g9e+Cu957zulKiegE7zr9ToGBwcRx7FU5gR33ufCcmeHAcCnPvUpHDlyBK/4jZdjZMGYdJ7JwT8+MYnBWgnXvfm1+MiHPobnPott9+fikstTtOONqJYbSLghT0gwAyohRwOJBXSe0gEL6AmyYgxZfCEGyk/CC3/uHfj+dzv45Kd/Hs/9+XMxMfkdlKuHEAZTElGrz6NW5/pgOm6M3azyoRWJn5W4inNdGe2YcrWl8L1zRPoYdtvty5AXQ/A8bv61ntcaXf+/vLyM7eYB/WF8pB/1LzUP6A9YoXOeTOKRgplK1vjNKnwaabYTaboH7WSPEMWM2Q8/PCJe0gUtUTmjZiVO7+ucUY7DAuhRMAQTsJ3K7xEAo/Z7oTJa00HRCZtIHaG6TmzdZrz725PM7NxAfXa6m30116XLuUEgunRJVdYLx3IItO3OtjxXEPUOJ5hTn2+8ffBxCxI6x7V3AziAKDoizF8Uk0LIkg6wHANJU7oAcY6uQSYnJ889Gp4sjkgYf8pKq9Wkf3uEKKI6wCDLDY5PtLFgbBWKfAE6TX4vxvZ7M/zNZ7+Dr/zjreKr/tSnr8Mb/3/2vgM8jur6/kzbom5JluUmN4gLxjYGTADTQwm9d5wQQsk/1ECAAKaHUB1qILTQCZDQE0qAUELobgFscO9Fvay2Tfl/5755uyvZxnEMMeSn+RBrrXZnZ2fevPPuveeec/G52HaHreC7bWjtXIleveLoTDfBsn0hryl8IBlO9b7nfNsNT4jv5HXYrIVnUvA9A7EYXctsWFYFVq9cidKSCsTjXDg6CDxVm2cZPev6+Gj6VCxYuBjvvv0R3nn7Q3nf6uUN6F1TBd9Noz3RhMrKciyY3yrHUVMZQaLdxdAhI7Ht97dFR7oRPn3NwzEqHAnW58PUUSxeis2GDcf3t98F1117I/7xz4/R2ZGR+6K6pgZ33H4jDjl4fziOg1QqhVgslku5MyKPx+Po7OyUejojcj5HUJ8wYQKmTZuBJfMXo7Zff1VKtqn3zg6BDP7++gu48PzjUF4C3HD9LthhJ9aqZyEe64BnpKQPn4S0mKNc5UjsY2YqB+gmY/4qeOmRiEe3w1EHX4MP3k/jrnv2wT7716Ej8QHiJfUw0bomoBeCuc6ayfnRxj4qY8W2R6mdG4zOB4Uyr5sDxkCpn/t+MQyT4ymsnedEZHiKWT/vAfTvwjzx3zzGHkBfD6BLgBkqxSkVllBYRhp+0gj8evh+PdL+YnjBQgTGfPjGYvgGFapaldYyV+PZKHw3jsBj3bUMjl0Cy6yQ2qJhVEr0blo1MAymWRWoIygGTCWAke9fD1PtYURAupqaPNWWd+cOI/gcoBektWkUExL/RF1MXCp0yr2QFMiJnyYWAUxLt5ix/KCEdkyshoEZ8PzZSKdZE10My1kOx26CxYnOd0NA55GpGVd8qcNjpfOVagn8bqbcZXEi7VuWEM+y2YyQGQku0WgxIijGwhUNkn6H3xcW6lBWPAZLF2Rx1+1P467fTUcqA2y3fT/stfdu2HmXCZjw/TGwYgTbFji2DzfolHSyCn1De9KABZ2IrJNcP4tUJol4vBjZDElXDiJOMToTrnRdFBX1QcPqerz/3lS8/da7mD1rrkTvqo8dmLdgETo6E2hqSKNuYB8sXkLxIMA2TYmSa2pqsM02E2RxNn78Nhg7ZitxKBs6eBiixTEYUU/aqPIbF2r537JZDxEnij61fbHbHnvgnTffgRWNSD/5TjvthBuvvxZDBg1GeXm5gDUzUAR1RuMyaiwLzc3NErnzb4zKq6qqcMIJJ6CxsRkP3vuA8ARc34VTFEPEsdGR6MCi+Z/htFMPANx6XHfdbth+YlRcAmOxNvFCNw3lS2/4apHO7gMBdNbQEYXLzjZUI3BHYtmSavz0hPuwaiVw+137Yo+9+iOV+QSuvwjRGNvHuMBfS3S+RvZJKQ1KBwnJd141PG8QDNTBsQfCsgcDBiVeSbRki2FcjHbU+VSZLH1qRcynhxT338TK78Rn9QC6sNwVoyxPilMMUrnBc1ip5F8VqGttdw+G5wKsGRvL4WI+XH82st5ceMESmEY9HJk8WAO3EHgmDE8JzlgUiTDj8IxS8T02wPp6FWyzBqbNVXt1jhkv7HiZgClXydR12PNrWAKtKiUXAngO3MMmtxA9tWCobhdTtDvW6EMg7w7oISmQtUoh/PGHkXroOEcAswxaVX4B4Euk0gvguvMBcwFseyUcsxWmCHbobGEYnYdKV/xs5W+tsh3fzY3SuFGkU1y4KMKZKSQuDy0dCaRSQG11P4CuXRmgsZ467oNQ3XsLtKxK491/LMGrLy3GE09+JsYjP9i7DpdddjHqhvZHaVkMqWwbikpY5SXpiqWfcOHDWq+kWm3YRi+kvCxiVolcGUbdTY0dmDH9c6xY3oC//uU1NDa0YeGCZVi2lCI19FPnNbeRTHJxamL772+PbbYdj3333Qv33Hs3/va3V1BaWo4fTfoxdtttTwz/3kgBWzLIq3tXworyWnpIJjsQjesMUn5JWbg8o9xSY3O9LBp/ctKP8be/vQY7aqKz3ceoUcPwwH2PYbNhI6R2zvQ6o3BG47pGzqidrnMEdF1TZwr+s88+k0XAwP4DBdc8P0BnRvmys9Vt2sfvCKD3qwnw66v3xIQdTLjeFwLoLugcF4FtRQFflc+6AnoMrslukxoB9FdeWo6Lf/lP9O0LXHvjEdhqmyhc7zOkMvNQVEyyIbUFCl0T9bhWmSgdEsiilgsGtrHSHtXrA9PYAqYxFI7VDzAp7zogbFMrg0/1PSkxkHSo5abDZXsPoH83p4xv+Kh7AL1L25oCRtYZNaCr868crQhqyj6VrT/s/Q3gZ0jEycC0GyQyz7pfIO19icBfDMNsgG20yd8diYoZaflK9Yt9tOzdjZYhS0MGRvB+GUyjErZVg4hTBcNiGr4MQdjPboAtcOUqcqdwDYlzIvahtLvzDLn8qFFkOiUJWliz1oYOrNMbYiHaLUIP+4FJytPfXWcrpK1N9N0J6AvkJ5tdgEz2CwTGXFjmUkScFsV21z3ToRIbyYDK0Y3nmLX57y6gS5TkUQHOgBktQpBJS903YHuYyUiT2uUd6EgEKK+oQsTsjebWtBDoKiv6w3GGY+qHBp5/dho+eH8q/vl+Bt/fvgLMneSoAAAgAElEQVQ7TNwJp5x2Kvr2HyB96h4Bw9DlHp53neOIIUAvTJ0+G5/N+AwzP/scjaua0djchi9nzcOq+ixIQo/EgKrySgzdbAR22G5HjB4zDiXxEnR0JFHTewCGDh2KklIHvWt7YdbnUzF1xlRUVlbiBz/YB44TRzrN2rUDrlU8P4VEimnmNEpo0E6hGWr+FyohFvRPkl3P9ktGzrfcdhOuvvoqtLalhBy49dZjcfWVN2HnnfaQMUpALy4uFi4AwVu1rZlSW2e2gIsKRu9MwXNxwXNt+oFkReiRTpIf3RHJPfjHOy/jVxdMguHV4+qrd5EI3bTnIeJ0wGWpLGvAMCNwpF+egE4jHR2hx+Aa7A2vhRmMxv33vYdbb/oSO06sxoWXHID+de0wrS8R0IHQommNuw5AV46Defkk9s+XwvdZfiuB7/aH7WwN0xgC26oFDLap1QIkyQXFSq9dKANKRrdrhB62ufa0rX3DEPnd2v3/eUAnQHfZcinqPOms6wu6itF4KRpPuDCcFsBcjSBYLKk4N7sIHqVS3Xo4dgIRuxNGQKJYO4IgAdPyRbw6G0ThssZOlrus3ouldkYQ52N56aCwzl4l5gyqN7USCFh3jyLruQgsC7YREqVClzdmLGWCCg9e5GtFwpbHH2quS1aiu3Rk+I5C4Zq1tsVwP22AtxAwliCdnofO9KeAOQfx+CrYlAv1W2DnwEf5jkvKXQQ9VF3wuw7oogkgLH7WVlTpQqVIw557dkgIp4nd/KyBK+VA1t99ty+izgTUry7C1E/m4bJLn8aSxUBHJ3DZZT/BoMHDYEUs7LrHRMSiJtoTDaiqLBWrTy6qHvvjM3j5lU/wxReL8eXsFehIsG+d6XqgtiaKUVuMRSwSw377H4xRI7ZAcUm5pMp7VVXDy7pw2Pyuh7NkcNlKyIhV9a1rGWN1rXjtVPumF2oScHQ5Quok85wLm3AxLEp22m0QImnrZXy8/c4bOPcXZ2LZsqVoam5Hn9peOO/8i3HmWefIpxG8GZkzrc5Uf319PXqTebfOTWXNmpsb0KtXJRrb2hCPlwhr/ZYpv8Hv77wGtb2BKTftgdFjMyivaEZnkp7vbA0sR0NrC3qVVChAhhKHMcII2kUxXK8PvMxwPP7YVDz64KcoKgZuvOUIDB/lI5n8FyxnNSyHrEBmoiIww6iZPeKGQQIt77d8wY6ZGvIpAr8cXrYM2Ux/lJfvjCCog2lQPIaltirRrvCYkidn1Oa+PJjSRaCvC/kUqjRmWpqb8t0Cnp6j/WbOwP9xQFdtW10Y4t1IZEp9a92bl+EkGgAW21fIeq+H56+A562Qf/se68wNMMmARwMsqxWG0QZwZW+SXkaXJa2yRenMUHI1iAugO06lTAImamEY/WDJzc/VPD2li6SPVZk1aJMY1nVDw4YgDJAlZa57yhWYK9c4xlVMmRaKUxSQ7NYL6ozAl4sLm+vOQ2fqX/AxG9HoMjjOKhgBfdSpdc/JiCCuAF39WzGBv8s1dNVWH9YyC0FdygkqLlPteUpVQJVGCP6qlc/zK9CZrIZh9Ed56RZ45ZXpmDG1GVdf/R4iEXqBs+PBxE9OPgmTjj8Sffv2xrSZ7+GhB+9Da2sz/jVzDqZNb0efPmUYPHgIRo4ciREjRqFPTV8Bwn79BghIjhrFtK4dRrZUL4T8m0JIEQr1y7UIELCfWvQGOEb4PPkOynVPicXwOobdHpK2pnoCF5ah1oCAuqX0iwrWvexczHQGeOO1l3H22WehvmEFOpKKyX7uBRfiwot+JVG4rqOzNY1ROmvmjNK/CtC9TAJpN4lYEWvfEbR1JFBWUooLzj8Dv7v99zj7jOE4+acTUFQ6C5XVjQiClcgGScQjPA8RUebLA3oQAnoR3KAMrtcfUXsr3Hjjs3jysUXSm3/5rw9F3RAK3XyJaIyLeLbtuQLoTPdbMn8QyJUznYrQeQcQhEvhEdA9+sxXwvMGo7hkO8AfBMPoBZPnMqiURT3Pn9i9SiDODE1hN4gCdF4X1th7tp4zoM9AD6Dn7E11KNuVoKXU4/S2JqM8ENIYJwWu8OlIxhu8CUFAy8Zm+NnVcN3l8LKLASwXFrjl0G60VdrfPDMmEWtOmKIgkiM5x2cbTQjoJvrDNgbDsgbCoPuSyXa3PCAHASdgVWcnE1qkLb1QIU6ri0nVnUx1BbI2W+XW8x3XfbtkAZ/CGozGF0pbUNqjWctC2JGVsEzKgrJfXwNEKKYhgMe9al/57yYpLqffI6sTvShSmQdVO1WMb7UuytuMilCIH4XHxSJtU/0iZDP9UORsiZXLKvCnJ6fh93e9iCVLfaTSQN2ggdhh+wkYMLAWM2Z+jNf/9gFKS4H2NuDoY47ANtvugPHjx6Gurg59+/bP9WrzOHR6mpEvU9oEUZZQmK4mWLL3Wh2n6mBQpM/weEP5XwKVpxd38qU1kcxjk5waHlpjno8ccznmo/rqXgp4/bVXccYZP8eKlcuR8VNwrAh22+cHuOGmGzFo0CBJp+u0O/XmCex8bt0bTWtScuobmxthReNws0BbewvOPv00fPDe33Hxhbvg1FO+D8OeCsOaqxwDbZJZ2U7qwPS4YHFhimNaCOh+CdygEq7XD/HI1jjttOvx99eBgw7phzPP3RWlFctgYCGKitvho10BuCzSnBDQmXniwkgJ7pCvQG+ErFcGN9sHgVcL0+oHyxiCSHQr+OgLM1DlNVNKbEzNh0KLJu1rtQmUrLxkgcDPY2mwB9B7wLzwDPyfB/Suw0H3jsoMVfAnnXPWderwz5JKZZpS14E5KRLY2ZfaqVLSWA0/uwyZzHx4/kKpLxt2PSyzCb6REtKLAHrhp4V95ryxPT8mHskGV/ZBH1gYCNvqD8vsDZhUn2PbFFOeBHHWVItgCOkm9Gmnfnyora3IfOzWpTqWAnTHYD3+qxctXzWhBl4CBtWysFj60VOZGRK9OPYKaV8zQUAvbGtSQC6AF6rrfVdZ7jlAD0+QZEpEQ10Bud7ygK7YzZoYxXavjuxKxOPVaGmpQsTaEo45HunOIfjoowa8/MpUPP30q1i+YjUsGSMkvSXRr7YvTj7pJFT17oOdd9kNQ4cOQ2kpmeH5K5XOpKQOTelgtoQRwHme2QbG5/l7PM5skGYtqrGfH/UhiZFmK8z06Fbo8FZQeQkquvHaKhYHQuEb6Zkn0Csxu9yfZ3wyDWedfQY+/vhjZP20+B9U9anBxZMvwamnnirtajw2zXRf/1TtInCTIiyTzmakhl5R2hu33HYzLr34l6itAa69+gQcfPAgpN33YEfmKyEYJNDc3olINI6YxQXxWgDd7w3XGwjHHIv99r8WX8yihvsuOOZHI+EGnyIgwz1Kn3gCOrUhHJjiNsfSCxeqytNApd2pDFmMTLYX3Ew/IKhDJDIEtjMMhrE5PNSIDgAFpwwhyKrWQmXeziif51h3g4SReZjlgcj59mw9Z0CdgR5A7zISNKDnaSz5P4ep1VxEom64gMYaBEhJsap0tgIw/hDUGwTU2dKVzsyF55IBvwym3QzH6YThiFBmeDHUp1GGMvyX1F19PwbfLZIULfzeMAxKQvZCYJQhEmUqvkj040WYRgvVMG3HliqJ4lVanrOrKLXTglEDuknAL0zbrStaXjM7IQph2RRMqxUwlyEIvkA6MxMZdxZMYwkcuxm2GarnSUFQS4Tq85Vvn/uu3pCF02kXQNfF6ZAUpSJYpmVDox6WVAwXabQgm3VQFBuNRPsARKxtMHM6wWAwbrn1Mfzlr28i0ZFEn9paDB8+HOPGjMXEiRNx6MEHi5ws27XicRtsDyNpjCxxsu1th/Koa5/saQLDlHYsToJiIYdEj/Fw4crFSWGk3X3RSe6fxQVs6GCmxPtD3YEw6xQEKhsQj6O5oQEXX3wxHn30USQSGURi6rh3nLgzbrjhBikZMHvArMJX1871gfhw0x3IeClE40XSCfL++5/gnHPOwccffIAjD5+Aa646DoPqmlHf9ArKKlahuJjyze1oampHdWUf+K5y1DONEJhZ8vIr4BLQ3TqJ0HfY8QpRurvn/mOx5z5VSGSmCqBHom3wjYQqJhUAuqLUpsG2TAXoUXj0Vs9Uw83Uidd5PDoctjMUHgYKsVHAXISlmGELRR95KgXM6eOuU+7KnpmL/UJ1x+/q/dNz3F/vGegB9LUC+trUy3R03s0MgfKmpu69DRcEjDzlBuRkR0EORrDL4HrzkUzNQdZbDMNqgBNphS219zRMX3WQ5yReQwEZUzSrTbi+I8DukjBHpyuS5lAK2+kL0yiHY1EmkgQl1tb5SPAvU61vkpbn5M2UPPcnXH355hGJ4Au39aW/uwK755Ih3A7DXsauZrj+p0inP0PgLxSda8dKihuVnA+x4FSSr6oNJ5y4vt4x/d/dm45cQ44AlcDESE+EwfLjQdUYGLVS6pdRLzX9CbwOWtttZDr7oHfNznjysRl49vnPMXduJ2Z8ugIVvaphR2I48MADccABB+D7EyagvISdEMDqVS2oqSWpS3ElSMAKxfiQybiIRNiapqxYCfIqxR5IJMzInV0LVP1TW6jM0tVPFr4s/MJOB6bntXSpXDxWdbQscOFpV22gVEjIulkB9OIiLiyBO++8E9deey2WLFmNSIQ69Gocnnnmmbj88sulPY3HpwVkvjrlrkhxjY2rUdGrCjAjOPyIY/Hsn/8My/Sw88TNcfrPdsdee/ZGSeUCuNmZaGv7EuVVMWQzAWwnpoQKc4DuwdCA7vWF69UhXrw9Jn7/AqxcAfzhoUnYdkcHGW8mLGOl3L8EdEboVg7QmSkLuSEyzvkTheuXi22s7w4VN7VYZARgD5LonPexUoqMw2IGh2Q3tSoISyApFTTIPUvyK68jXed6ovP/7s3+7f+0HkD/SkAvpACvC9B1akztSFTQqAtNogxtDkUWsllU1AIsQdZfLFKxns/e3BWw7BXiUkaGLNugJEZixjaUnBVzFFFWAzyRi4zCk/pZVJjwrksA5wRfIQ5YttkbBmoAo7fqZ6XcrHgpUyNeqZhxsvUk9GLKvfsgLWTxr20AFwI6a/TMUrTAtEiOo1rcZ8hkPoebnQ/LomIe3dcI6opBrew+Cezqc3Ik+G//vbLWI8xL6oaGOyIcoq6jL2WFsDYtuvV6CwVivDK0NpWhsnwsOjuqMG1GC878+RP4Yp5iqk866RjUDuiPAXUD8cN998LAPnQtM9HU3ILiWLm0khH8WGtWegHshY/Ac12JckmIKy6halzO3A9uVmVoLIvZGh+mzRIMN5Vazx2hDI8AgZ/MWbSqJacCFMXUZ5d5wRb+onajFjPJrDI/4vGRcf/ya68IcH/80VRp33TsCLLpDLbeemucd955smhh6xqPUS9E1j00VKHZddNoaGzGR9Nm4pSTfy6Kc0VRE6tXLMVOOxg46Sfjsf9B/VBe2YDVq6ajppbuawaS6Qzi1LcXrYiwFp4D9H5w3cGwjdHYfY8rsGoVcO8fTsCYbbOwI/Nggh7xDTAdXt9ugM77V5fhLLbtRZDxKuB7/WBgFBxrhBiwwBwITyxaNRcmJuQ6ajgJnsutpoiKSqEyLGUwtW907///jt5APYf9tZ6BHkBfK6DrlLsuAvJF3dKR+n1h+TC3G0nDU7AlgB+k4NguZUaAoBGm0YwAq+UnlVkF110Iy2bfdhMMscyknKySQ9U1OLq6ifCNyK8yJCJwUH+aLOkipNOMwMtEfY7Kc5bVG45F0g31uasBMuKFiUxQp7sUa+6cjJV3tV7kC7DmZud1lR5U/S6nVx1+adbRSYwzzJUA5iPrfoZs9gsYwXJYdiMsg9aqGhi+bS5reoHSPTOhn++aVFdfWSl2KeDitQgBWhTjwjZAiWTzLWz6fUrrXI0rKoXZ/lhk01QK64+dJp6FeQuAoiJgr32OwNW/uRG9a2qQ9mi6YqGhZTXKS0oRsaPSMOa6nvTAOxGVZUkl06p3m2IkIg2q8v2ZTFZS8RS/ocuYFktKJJOIFysTIAofqcfwooZ5XwF0kylfjksN6KqjQqLEUOFA3tVtcSgNkn4Gtmmjo7NDjm36jBm4+uqr8eabb6OztU20/mksQwDv16+fpN5HjRqFLbbYosAJcN1zXltrs2QfHnzkYVzwq4vR0daJo449DmNGjcKH772Et//+d9QNBCb9qAin/mx3FJc2wkc9WttXo7S0GIanomlDauFcICjOissI3R2CxvqBOPzwm9HUAtz3h8MwdisfRSXL4btLkM6uRKxIjYR8yj2SW5ALIY5qfrRH9ZgxGwTTHA3HHiVROsx+koqnax8zaCpzQ8OYsN1UulMI5IzOFbeApRshvZpfxf7/WjGiZ2ffoTPQA+hrXKzCib0Q0HOxywZcXs0apkMZtd2Zeu6AjwQ8vx0wliKZ+AciDhnhJI91qFYvIwHLTinbVgrY6E33cYfe6TKhmmTFxuH5EQGTQHrYy+GjFwKvEiUlQ2FIGp6Ssuxl7wX47LGl+UtEGLjEHjuX4gstWwMymbOwQw9tNcUQzJkSLGAxh6xnGCQbqdKC51E57l/IurNRVLQclrUaYA9+kJRokaAhoML/5VjgG3Bav7aX6kUad6iRTF/zUA5XzDT0plqcxOZUlPQseC4ZySacKLMmqvTC89qZYGQWQ0V5PxGTCfwISssqJXpnixZPQmnp5mjv+B7aWirwxt8+xGWXPSLyoj/5yeG4846HRA+eEWwuCyD2qoX9yMRQTux68bE2noNyJmMKmy2YAuxhvzfFkUSspSiOjrYEyivKZU8UkonGyN1QTmR+kIVjO1i1ehX61PSB63loaW5DdXUN2to6EI8Vw6YmuiweaDfMQZGXgI1GomhrbxM1OC4Aps+YjoceeghPPvkkIraDhQsXigELj4096JMnTxZZWIJ6dXW1ZBv4dx4PVeNInCsrK8PSpYuxZOkiPPDQA3jk8YeQyrj44Q/3wSWXXoFtxkzAW39/DRddeA5mf/YpttoKuOmmSdhiywCw56IzNRsVpeLoAvjMGiVFxIXXKe3R9ZD97yPxu1tn4N6756C2P3DrbQdj5Aigo/1TVFYkkehchlixynQww2H6EUnZizaBXhfZFlLZCNJZEliHIBoZh4g1BiaGwvOqYVm9QlKrFNxUXbzL+C4k6hbOQWu/1l/brdGzo+/kGegB9I2+bIVp+e47UzU+OrXRdlWbu/B3109K2s7Lvg+IDWkDDJPRRnPIDm8XC1KRaM2lQvOtUSoqpPxnDEEQkXQ8lecoF8l6nB/0EnJPNDYARsDJqS8MszdMEaapkBq8LAToz244YveaK8mJSpwyo2GtNn8ABYAesnDlwcqGrWmMclbBd+cjlfkXPP9TOLH5ko630SyATosrVVawpVDIWrpOv2/0pdjgHRQCuv6ehYBuh+5YeUA3mPoM6/8yAZslSCXozOUqP20rAovGO2YFbKcfVq/sRHXVEJhOL3S0ZST3QlWzVLoTy1dm4cTH46GHXsWVVzyL3lXArjvvjnt+/zDKSnvDdx218CnMnkg9RreYaUBfdy8y7UeZkte2o91T2doQhcDOCJpgzOf4b7qeadMU1rbnz58vgL1ixQp5nqDa1MRFHG1hVfqfoM2NpDvaoBKQx4wZI2DN59iOxueoz/7BBx/gtNNOk1Y1gjbBmsDNz2Xt/Oyzz8b+++8vEXifPhy3kP3zO82ZMwevvvqytLzRAIgM/+NOPATXXXcDelf2Q2tHBhUl5fjHm+/i2GP2RyrRgrPP2QZnnbMLOjMfoHdNEwJ/JWwuTnOATmGbCFJeEQKzEgZG467bZuHBB/6FEaOAa68/HIMGZtDSMA1VFdR+b4bvqJIFMxwkPZqeEtlRo8mW1riUW4SsR/vkzQTQHWMLBKiD71fDCkmrGzx0e97QcwbWcgZ6AH2jh8X6AZ3EI1UD40Ss/q3ISCth43Nks/OQyqwQ4ZmIQ0BvBjhZ+G1wGM4SQMJWtsK8JicMSrcqohsdvmzQo1sEZ0CJyXLAqIRBBSqjDyyjN0yzGrZFMxim6ksl5cdUvAmmT5n2UxEGSVaMuMS9NedbzpMVRhKhH7P0J1NpS1p1yOpvFAZwJjsLfvAFfMyCZS+FbVJYJyEMfolAPHGtQWClcwS5jb4UG7yD9QE6eQ1rj9D1R8nyxIhIxkNajgJ6d1cinSxDMhFHR3sEra0B2tpVLdUwLdjRGMrLS1Fa0Rd/fXUaLrn0YUQjFA408cfHnsOYLbdFNmOiV0XvvEBLLuTLW9qqq1EYoa95AgiiBFtujHAJ1qqdzRHQXrBgAYYNGyZATUAlSPM1fC1r2QTgTz/9FKtXr8bvfvc7TJ8+XaJogjIfBw8ejMWLF0vUT0AnIBPI+Tt73rmAOO6443DUUUfJa/mzbNkykZblIoOa7D/72c/w3nvvoX///vLZVIjTNqk8xs022wxbbrml7IvfZ+bMmbIPLgQqKyvQu7YKp/3sJzj5tFPg+p44zpXGq7FseT3q+vXBpZdcgFtuuR5DhwJnnrUljjhmDIriS9DeOQdl0ZAnYCYVSdCPIe1TdpV+ClviofsW4p6738XY8cDFkw/DkDoXrU3TUV7aKbKvnpGW6oYpwkKM0pWTmiKgcoHN7FkFAgyAZQ+DY28JA5uLZnsQ0BaW6fYecZgNvnV73rDWM9AD6Bs9ML4K0KVzGAGjN9bpxC6UKXRlQSoKclgED4uQTi2F6zP1vhq23SR/M4I22GH9Mu8bLnSrXJqVSmK+pPj4yCo82eyM2umpXoYsow2KVghBrhccswqOUwXLpoQoQb0aAfhvpkPZ9lYK+JSiVSlUidoFgTWQKMMJVTk0kQ3Ti5R4Va5TLSKg4/vz4WMOUqmZMK0lwgqm0IzFcyAUBR5vFoZDgtymMmcJAZ1RmhaC6TIe6DvdbbItWNzwq6fY9mQVIZWIicGGgzo0N8Qw54sOTJ+6DB9++CVmzMhi8WIR9ZNoksAxeBgwdqut8YeHP0HfAUBrC/DG63/FlqPHI2pzkUWbVNaWu5U3cpr8Iamwi8rfVw9mAuLamNEEawIxwZNgqn3I33zzTTz11FN4++235W8EbAI9/z5gwACJlPnDxcHmm2+OxsZGcUJbuXKlADbBWafL+dxuu+2G22+/XURkGIVrQxYe18knn4wXXnhBQLpv3765LIDyeId8Pn94nEuXLpXFwDbbbIN99tkHZ59zOkqKo2hPtoovfGtnAh1tWfSvHYBEewqJRD1O//nR+MuL/8QBBwJ3/v4UlFQ0Ip2cg+JoO4yA4kgq5U7dh6xXgsAgB2UMHr5/MW6++XVstwNwxlm7Y/QWEXjpuYjYzExQa9cMAZ2Lv3DBK+BO0mocmWyp8FgseyhsezOY5ggAg0XCWfQlzB7p1o2egnt2kDsDPYC+0YNB17g0C77rDhXjnYQWinDoGqiSXg3QJhak0qfur0TWWyr+6hK5Gw2w7FaYAQllrKdrCdVwAaFbfoX3RPa7khb1RSddgzqVs+LwqQ/vlUrfugUS50okLWyaFYgYdHiiSlWFuL0pvfhygKnDAoKU8qsJW8+EIKWaaLgsURKy1NSjJjbbeNh7vxgB5qMjMR2GuVj60k2jSdznLH53j1p1GVhMChSIsGz05digHawf0GV36/CUpyBQO6V/nWr46d4oio7AnE9dPPHY+3jjb0sxYxpE/7uyMiZ2qolkSiJIy44gkUiivimLsiqIheqJJx6N8869AIMHboZEshPpVICSklI4thIGWte2vtYlAiLT3ZppLpBjGLnWMIK0/jtr2QTxl19+WdLhBGiOK22Ewn2NGzdOWugYvb/66qsSYW+77ba45pprMHr0aEybNk1Y7Ntttx1+8YtfCPB+/vnnOPTQQ7Fo0SJJoRPUCeb8bG6UfNUbo/Xnn39eFgNcODDK17Vzcg9qa2tFHOdHP/qR9LSnkxkUl5DoSdKlBzdw4foBIhZJoLaY1Fmmj2ef/gN+8Yufon8d8OMTx+LoYyciElkGI5gDM1gh0s1yjoI4XK8cMPvDxFhcOflNPPjgLBxzQhmOn7QtRgwny20BTNQrN0F2jpB/KAv1UFBItOzj8IIKpFKVsM1BsJ3hcCLDlT1q0Bd+UCmZNLNHunWD7tieF3/1GegB9I0aIYUtXmsnJmkRF7axCQdMWDga0BVJzpBe9UZ4WCLMd4K6bayGaSoJWcsg052tX2QbF3pP5+d6IcDmnJ14LAT1CFyS5Xw6RzFSjysVOaMYpkk1uXLEInVCmLNAvXgS52j3WQ2QlcvX6gq6iFy4ofe1EtBRSxl+Iyb9Ceo+bNFu5/dZDmAJOtMzhfnOvnQDq+DYHbDYyudTFcwVK81vD6DrwVCoEhhGXTlgZ/SlrjUduRLZYsSiQ9FUX4SlCx08dM+7ePD+BhRFgWHDRmKr8dth/wMOwh4/2AXRMlVfXrV8Jf7y4it4+rmn8d6Hb6GpOYEhQ2oEFMeNG48R32MUZyKZorsYr1P3sVVAulpPK7IGbH4uU+oER4IsQZwbI2dG5a+99hoeeOABAWiC7fbbby+pctbLX3zxRbz11lvCPmcf+VZbbSWgyn389re/xYQJE7DjjjsKAPPzmIqnMIwm3zFtTwLcpZdeKin8448/HjfddJMYsHBjVM7FAiNw7oNROJ+bMmWK7EOXB/j6fffdN9fWFmHLWbglO5tlLBEfXd+HbRWhpTWJsuIKUJ6ZUfpvp1yEKTc/gPFbAzfcNAnjxpUA3jQYxgIEYvfLMhMBnZoOg2GZ43DY/lPw/ofADTfvgL1+WIfqqnpk0nNheY2IxS34riIt5ro4RLqJegMl8LzeSCVrEXGGIxrZEoY9TNmj0uucGTEj3tNLvlHzb8+bu5+BHkDfqDHxFYCuI2ghmCm2MP3ElfUlebGupJxZaQvY1iUMcfaqL4YXLELWXYwgWAEzaIJptsEy2mEYndLT3UUqNZzrNaBrAGa8zMjdhwMqbrN+yx+yeLyay/YAACAASURBVCl0wX5X9rHbdn/AqIFtVMMy2OfcH0ZQo1L0TL+HNT5leVoooKO/BTkBtJ6wRUpE2XiQHFcPA8uRDWbDc+fA9efACJZKOcE2O2DSPpaM967tzxt1NTb8zQU19MIovCD9nltsiOFN6Kom7UV0yqtABpuhI1GNPz32AZ7501x88A7Qp6oMV1x6Gw448DD0qilWb/MyaO9sk+k+HmOGJC5tZ7Nn/Qs3TbkOjzzyRzn8bbcdh+eee0ZAq6y0LMyDFGQSpNMg/027qQavcQoIlARFnW5nbZr/JlAzdX333Xfjvvvuk5q1tEWBbPCbhJCmCXPvv/++LDaWL18O/ptATsAlkY6pdW58LYGc0TwXBJpMR3IbQfydd97BL3/5S3kNP+fGG2+USJ8LANbjeYys7evsAcFdi8vw87gQYcZAK8jxe2VSWaQ7M6jszZawNJLZTpi2UmWJWCVwPQMd7WmUl3IBC8yc8Rb2P3BXJDqBU04bgzPO2BO9es0CMBuG2SQOiIHHxW8lTGMQbHNrTJxwDZYsAR57+mjxQY/GFsLPzofpNokXvJ8NZZNp0kKnOrqiiWRzhbjpuekhcJzRiEbGANZQUXoMqAthEsxZVulhq2/4fdvzjnWdgR5A36ixsR5AD6NbAVsCOvtKw0ZfekRzkrLNiHhMG0YjTIvEMfZyL0KKTPHUIkQsAjpJRqw/t8PUPd36uKXXRityh8ejozaDiXHtlMVJhiQ6OjVpdyzWaun2VQXLrETE7CugLhatPlPvpYCpbFr5I+Q7bbcqimhclnTCE+42Y3SLSweRvDXQAoPiG1gE1/tC5GARLBBbVcdugxFkhJnMmvKm3QrBsuBIZPFSUNvPSbey3U+pvbl+X6SDsVi5ogKXT74bzzzZhoH9qnH+L67FKaedhEQ74BQBdtSHadJ2lNkVfmElt8vysDAiXBcn/fREPPbYI9Iudv311+GnP/2JaK3n0+26/3/DAJ3fiEApY822JQL+5JNP8Pvf/x6PP/64RMYiFRuy0A866CD86le/EhIawZg1chLl+PpbbrlFInjuQ7PmtXc5P4ev5+fo5wjqmtV+yimn4OmnnxZQ5kZgpmLcMcccI9G+/hyy5rlIYHqdCwOt7a590Xks2rglzuyFC3S0dcCOBoiVcBHQIZbCxUWVSHRSoa4Y7W0ZlBRHsHLlQjzxxN248Fe/wVZbWbj77vOw2ebLYJifIzBXwrSyasHrkTQ6FDbGYZcdr8DSZcATz0/CZsPTiBctQNSkP0OTLFr8LDMdXJl2Sh2e9wTHh+dXw3cHIMiMQsTZEk50HGAMBGidGhTBsBSYK5fEnq3nDHw9Z+B/HtC7pxw5EenJgdEAJyGmInUKUWRRPU8muML3rv10rx/Q5X1rTYtqcZHwz6KJzdrzcgRYhgDLJUXdkVwABKtg+PWw7BYBQ9PsgBQH2QJGLfaQ1KWlRpWuvHY0C2VQhK2tYmjl/EVw58RDNjzJcGUwA6Yaa2BbNaI4J+YvYhqhxGuUpCwfY9J/LVYvFn2ffZgiqGLC8Ll6YWtXGyyTojJLkXZnCzkOwTw40RWIRlpgsY1PWuM27UZ1vhxzP+dlrsoLUpN1odK4LuDYJcimHfheERyb52Eo5i0egOtueB6PP7ICpXHg11fchlN/djrcDIFcdQBk/FbYpvIwzwQGTGrvU1DEp/Qu0JlQUqw/OelHeOKJR+F6Pp5++nEhkVWUVyCdScNxYkinsnIcpSXUGmBU7MK0AkSlBz6QVjAdMZMFrlnjHOMkvi1ZsgS33nornnvuOQFFbkOHDhXZ1YMPPlj2QbCnpjqZ7zoy5vMkx1111VX4xz/+IWDO+4Xg/e6770o6nul03ldM4RO4mcbnftnudu+99wpDnrV01Q9vyHFSSIb19J133jnHjCdgkzDH2vl6N63/JKp25HfwhwRU1TImmuc+zzfguUA2k0Jj81Jcftm5eOCh53HIIb3w1JOno7ntLbjeAgRBO6oq+yDREUU0MhyGNxpHH3ozXn2tGW99NAljxhlIudNgGyuRalstHuxBVtFDAysRtqeyGEXuSg18bwhKnG2BYCRMg8pwzIaVq04UWdhzCdxDilvvde55wb99Bv7nAZ2TEQGbkw0nIk4m/F2TfQje/Buf19GAri9yguSE9NVbISmOryxIoRWi1dpAnding2pRgyNDvB4+ViHAKhhYjXRmCXx/OQx/FWCsEuU1x6KLWyfzuOxqDtWjdERJ8RNt31mYnQ1Je2TFS5uNSse7NH6hoxtNIQKClNKEN4xKgOYvTjUMsCeXKXimVyklWwZwIUBWvQAVs5w8t460vKl+dhWlU2gmk/0C6fTnCII5sJ0lcJx62LSPBbkBfG13lbZ/e/xu9AsVgV+L5rCsoLoIFKAHcKngZ7CvGrCsUngZOmKVIeZUoy3RD488uRwXXfJPDKiN49JLbsTBB0xCNFqChsYmlPcqgm2lkAkoIkQVQBtZkVgthkEzHRdItKbRq5xWt0B7ewKnnnYSnnjiCYwZOxIvvvg8KioqJRKMRclnYOo8LzwiJQvpwfbkh1Etxy5JZpqRzveS5MY0+j//+U8BYkbBZIgzCv/hD38oZLYRI0bI+7/44gsBcwIu0+Mc/2xLY7r8z3/+My666CL54T3DFjaS2Nifvt9++0nUzX289NJLWLVqlQA2Fw5Mz3PTdqgEdabouV155ZU499xzc9G9vvcKjWbWeZE1oMuiWfXn6xKJUjtw4LlKL744TsIbkE514g8P3oXLL/slSkp9TL5kK0z68ThY5kpk/CVoa6MMcy9EI9/Dl7NsnHbiY+hIAvc9fgQ2G9WJaHQeMsmFMN0Uykt4HblA9sVLnmY7bOMM/HL4Xn943jAURSfA8IfDNL4nbHffKIJPMSfJ/rBQxXbRnrT7Rt/IPTtQsWOgC2f/4yeEE4Qm3nDSYBTA9J9mzfLrcxLk81qIg5PW+rfuYPTvvCfcKyViGVSErWGG2YkgNHMJwNa1JnjBCvjeirCmvgSmuVLq0KbVTp0yBPRzDqivrUFcuZrlQbJ7Wx2jdF54gheFXWj6Yit9eE+12pB9G0gLWzEch21tjNJrYBk1MI1amOxrJzPeKBKVNMrR0ulK+bDrvmiqb3EiZ3pygYC6582BaS+Aaa2AhXqJ4k0r1Hdf/4n+Rl7RFdDJaAjV68IInWwHdg9ks5x2yxC4PBdViMf7Ye4c4KLLX8VTT2fw40m74rc33YXiompksj4ch6Ii5Eh4SImoEBvReF6LxV2NLGjbBCI2kElTnS2J0tI4pk77BKeddgo+/mQqbr31Jvz856fDDAvlnkfnMpIJmZlRdfHiYgXQjMJZv+Y4V/3ZlTLemT4nIY1pcoIr/3700UcLQ5zRORetBF5G29wnx/8ZZ5yBGTNm4Pzzz8fUqVPx4YcfSmSu988omp/B3/kZfA/fz5Y1HhM/R6fLCfCshzOtz9fy71xk8Hfeb+PHj5fUO6N0/l3p0edfq1P767z4udsvEHezrq0ZvC8MtLQkUVpCshsXFcCcOZ9j8qUX4q8vvICjji7FLbedAh+fww9WCsWztHgQWlviuOeud/HoH5Zh7NaDcOGVu6FP3QpURFYgkZ2PuElXO66pQ5Efy5OMC9ve/KAK8OvgB5ujOLINgM1Uq5rRW3zRSST1pWuFSzwCek/a/Ru5uf8P7vR/HtA5gWnzCl3f085TjBI4ufA1nHhIztGCFgR7vn79No4bD+iyspIAmk1gBHWS5AiG1H5vgB8sQza7CFmmBbFI6tCSfmdE4hl5gxPt7qXbZ9Ya+WoWnXo0xaSD0Qt1yKkvzglH+asrSVlmAFS/umX0gc06u0mFK6bkyxQT3ogpFzH9KII3jNTTMKx2wF8OLzsPWW8eAmM+YCyGGdTDMBthO4pMtKm2XOIk9JdWkR2D9lAvgGl3XmJqfJPMlFVCPUXxOrz00jz8avKHaG4Hptx0Mw474Eg0tSdQWloGGxY6sx2IOmzSYw3bhGOqVHs668DLMGMEeFmGdLRAdbB4yVJUVJTh//2//4ennnoChx12WJcWLy5EHaerO57qoghEaIVjl0DOMc0omSpsjMjnzp2bY5zzu/F3puO1kxkBme/lfcLFwQUXXCDRuIxLg4DYIpG/Fp1hbzlT4nzkPcLnWQPnc9wXN5L6CPpaOY73mu4p1/cYswrMJrAFjel8zWbnvpgZENvVyFdrljPqDkMT8UPI+dCHWvoE9FSKGQwugiBWs0yKP/jg/Tjj9FMwdkvgjt+djJFbeki7C5FNt4rfQbKjGk89MQP33TkfO+4yHOdcsh2qahcjFlsIN7sKEarAeS4cm2RXZsqY7SJPhS6IfWCCjPbvIRoZC2AIgP5SsqKao/imGXQpJJTHewB9U938/4Of+z8P6JzsNHBzUmLN7+9//7ukGdlqw0mNkw4nD040nIQ4MTEtz0lpw7d1pY/XHrmLO6XUu2nkoFra2JoWgLKv7QgE1Fci69L0hPaknJyXw3LIFqfyGicG/ZlhDpL7kokufyx54CpsgfJFTEM+P9SJJ9lLmb9QG54TFOuzrJfSq7kXzKASplkFi1G7UQo7UgVQRtagjzOV0koE2PleHoRym6M5jeqxd7258P0lqv/eaIQTaVEtP5toCz1IJH5mpkNxDHg9VD3WYw08G8CxiuH7FTC8PvCz1SiKDMSUW/6KyVeswNitB+Pqq67BTjvtIhE09dcZfcajJWjrbENRvEzUy1iScKwiZH0gmwwQixnIMDznGQ/tTQmozzzzDE4++VTRMr/vvnvkUYMdX6ulWQmQzc2tkmXSG9PqJLDxkcDNjQuEE088UYCXKW7W0QmYHOsc9wRWLlwJxuwBv+KKK/Dll1/KMWm1N12HZxSvBV5YL+dreP/o17LXvBDYNXuej9yHtnDlIpo/XBAwxc8onb3q/E5cKBDoC1Xu1jY8OMTV7aPGfeEdpsa/iWQig6LiKBIdKRSXUDApgOenMW36xzji0L3hJjtx+pnb4MzzJsL15sG2O9HRnoXh98eLz87CHTdPxxZjazH5ul1RM3AZMplZKIllgCz5Ipwz0mE7Khe/zL6wRDdAzFcsazgMeziAgaGXQrFINEvDZ0i4dHoi9E105/9vfuz/PKBrhi8nIk6ErCXyhxPY8OHDpT2H5CNdu2PdkFEOowROKusT7lhzWKyvHlw47fjSI6u3vKeDSMSIYQTBUGrq/hJkPJW29rAYlr0KttkqzHfGgGorBPCux6EnODX/hcdARq7oWPM/puKZomT6nKl4JV9pUdY0sOF5ZP8WwfeKxdyFAhxACWKxGgRGCQyzGJbJdHQvGGIHSWc3RuoZmAYlYanlvgSZ7Dx4Hm1WKZzTKJ7pmxLQtbvY2gDdN6noRwMTEs96wffKYbj94GWrUOQMwuln3olnn/dw1rmTcdrPTpFo2DEdtHV04K233oZjxzFy5Gj06z8IpqEY5rGYijiTqaT8m4ux9o52tLS0YuCAQejspDRrgDFbjsPCRQvxt1f/hh/suau8hwCXzabRmeyQMSq67B7kPW+88QaeffZZIagRVPXGVDbFYnS6m5koZp+44OBCgRsXEexB533B1jRumvlO0OVGIGaKnQDMe4MbU+xag52/ayIp7xsuFvjIRQK/N49V96XrY+P+uHDmPcZsxIMPPpiTnOXzOlW/rqmXmK0ocGrs60WryByFqm3JRBJFxZTgTaCkLI5UMiHtoplMCr+5ejLuvPV+jN8KuP3u49B/UAq9KkxkMxRI6o/rr3kKTz+5ClttMwAXXr0D+tWtQmdmOioijPuV77nnkvjJMk05PLcC2Sy7QwYjYo+EKUIyjM654KoUBUdmrlz6F8iymXcI97MBZbr/TRzq+VZf0xn4nwd01vMYmXDSYL2Q9owUrNCTDCcdCmNQbpIEobFjxwrLt/B9G3auC5nva3tnN0APVIRGLXaJDiVKZDKOZCwXvtEK02iEQS91EAw/R9ZfCN9QLma20SyM8e6Arj9F+43n2dx8pZ7wCOgqxhGnTSME9NAqlgsMy2SlXqXkA9badS87pS0RFcU5n5G5USxs+MAg0JQjIBvej8KxHDgm+9TJAl6JtDdf/OBFNY6MfTR/ywBd6Z4zQifJieS4ZNJDLF4FN1MGyx+AwO2LeHwojjr8WrzwIvDIY8/h0MMPRFNTvbSazZjxL1z0q0sx58v5eP65l7HFlsPBzHFHIoviEqq2ZZDKtgqznQuoVCqLolgJWtl+ZbEWXoyJO+4qjHMyxvfdd09ZdKnyEa1v5YqguaUVf/3LK/jjH5+UzBPHN0Fy9913FwEWjmUCN0Gd45kLDoIk+87Zg84MFBe1jOg/+ugj+TtT99yYfidYc38EanGIC4Ger9N1cx2N6widQMzX871qXDEzYUiGgc9zga1b5fgZfL3uRb/rrrvkuBnJ68/+qgW1AnTt564Njk2YLPeEd4Qe/9k0/eHpM5+S1kDDMvHF55/iwL33RWeyBddO+T6OPGYc0pnl6GjtQG3tOJz98yl4/mngxJO3w6GTKtF3yEohdhpBB6J+CRwDSlOBmr6olIVeOtsfFoYhGtkCiH4P8PqKzgNVGkUTgpmwkLRK5QYxReoB9A2bYntevc4z8C0G9MII8ytWsKGAS/4bata5ekZSyfLDdrRAvJhZr+PExrol/caLS+JoqE9gs80GSQvToLohGD16DM466xwMGcLnCreu++9qrFB4zP9O6p1ATslKGkSEmuxMVYfVNdFgM1KwzFZhuNOVLRPMRibLKH2ZcjEzV8Ey2nLSkzr9npvQSFrThiq5r5FP0TNSUBDPKEP7enMvKo1JqVLpn2fEblgwRQyDx8iO8xhcj3rjjDzo3KYkZn2PKlnF0tNbUV6NiOT1VerdFT4AGfvtYT/6po3QC2voyiOe35NnxAMjdOYtOlIuotFKuKlS2MZgmF5fRIpH4JAfXo7X3wTuuvsJHHLIIRLp9h/QBwsXLMd1110n8q4/PelUbLfd1ojGgNa2DIpLTdh2GimXGQqeyQokkhmReI04cVnYEcSGDR2O5ctX4E9/+hP2228vJDppG5pFWVkJGpvq8dlnnwp7/bZbf4eOjk5RXSMI8vHXv/61EN90fZ1RN2vm/J3AzHuAIK5lVQnQlH3lRgAn0OoWOEbjBFxNiCNwczHMxYC2ZdWEOl2q0uRTTXLj3/XG92tnNu6X4M2FCo+NBi6PPvqofDZLArrWvq7ZqxDQQ0aIGukFgM7h3dbWgvJe5IHQcUh1L7Q01aM4XoTLL74Cd911OybuAdz7h5+jpCyJdGcaFSUjsMfOk7FgDqP3H2P0hGb07r8McaxCfccSVERLKOMOeB1KdRF9kM30RSZTJ/XzWHwEjOhmgE971F6iDMcFMAsDUl4zdAOp7lpQ3RWhMsEGQNa/Gd3reXIdIogb8IFfw0v19/yKXa2tn3VtEtFrk2XOve7fyZbq89c9EAu7gtZ6iIXky5x7/ddwXjZ+F99SQO8OmgUnt9uFlrYvSRnntcbVjaEHDcHHQjZNwQsP/3z3PUyaNAmNTQ3Ya++d8NPTDsXTzzyBf82cjdmzaGfKflWgpLgEl156Jc4682w4EQNtbQkUF5P45cL1khIpcSJyIjQ1UZOw3pR2uzpQzVBeu2e1UoxTx0p9dAWtBEtDxF/CLyZ93TSQWIEAC5D1FyCVXQjPn4eIsQiW0SAKcqadhhXW4YnHPARTRFAKgErUrPSAzDPgxd9bncR1jqrwGxUYw6j6Oo0ofLLbfRW1C0FOnlcRKCdmy2bKlXXpNBCwdpqEHzTDoAubsOE30abaiGWMKEDX5Qhlk8qFTmOrj6ryCiQ74zC9gXAwCJYzBMcceT1efxe46ea7cMLxp7KLUM5eJgMsWkoCVQT9+oX1bXZVcb1kumFGQvWBm+iF1raUADpBs7VVCarsvfcPRY6VfA9G2iTLcYxxzE2ZcqPUnJl2P/roY8UYheBJGVa2i7EHnNEwx6AGc+2Qxn3SCEVH4pqotonOvhoblrp/GL0z9c+eeC4YtFLdVx3bWuf9db5hzezZe2+/IxmNQZsBjz91DuoGO2htaMHQIXtjzLDD0NYEvPbm+Rg8YhkSmQ9RVqq4Lc3NLYjHAFVBKYWbqUM2XQfT2ALRoi0Ap1aklWGwS4TubSTL0dVQMdpVp4nAuyLyhVoSKpO2FiAqIP/lJxqONmZsVNeebOu6fXOBT7czxnlrPfLB/9bYWCOwUu/KN1EVfCf9fcNum677Dw+m+/fNER7zJRYRaWKXj97k1uVNGHIUmAmRc5n/zuw2UQtdthdasMwi1a4Meh4wm0SOBR37TAleLFOVyHLTu+wzJT8qDCLPquAY/q2T9c29aNMD+loHogbkwlEStnasA9BlUBpkibOerBW+DHSQDFNUhhtvuFkAnWIXl19+Kab8dgrOPPvH+M11Z6KhcRnqV7dg/oIVWLWsBX9++mW8+cZU7LD9Djj22Ek4+aenCKg3NjagsqoMnp9BNpsUxjElPNcw7yhYSeaTf4VktPwFpUUJf0wBdqZSFbgYAoo0edCv7QBMtnotRYbSsN5ieN4C2P48mMZygPKwVgKWxZ57JTqjxN1JBFIRteIJ0a40E2qyq/a1/3RTJQIqp3HQKz9o+SytqsZvE9hSO5Vef2kDZFaCrl383u0iPgPKZm6iLcdbyEm7hs5r4jmu6rIdCaCUAJMoQsQYDGT7wIoOxQXn3Im7H83imElHYvJFN6FP9QA0N7koLrbhsuM8QnU23VXgqLKGyeiMk4GqQ7vZYrhZKxcBMzomMe2ss86SiJuCLjplfscdd4j0KstD7BtnuYi66Nq7nGQ6vp5iLXV1dQLs5Iqw5YwRORcDfI41dQLot6VjVWu4M1Nw5JFH4rbbbssJPX3Tw6K5fjUOOHgXfPnlbFx57f448qgdJeVeV709xo/eH60E9DfOwuCRy9GR/ASxWBKG2SrXpqzcZJ+a2KB66aHIZDaHZY5BtGgk4LC1k5N9KXzEpQRVCOiygJZ4nSNsLeRV/cXXWLF0z1xyIfoVmLxGRP4NAHrhLrstDrqOsfDY1wD0gjetbYWmlgbqPOVkmbkI4vzYDdBlZUM1KNW66/qZnDqnXmAIoFOMgxwGg2RG8oiysNixwNlY5k4LhkmJbMUFyoF6DtBZUiKgky/UA+j5+/QrAb3wdl47oOeGt1xIArqKdtWmWK627Yhu9FtvvYmf/+xkLFg4F889/zoOOWxrnHnO0dh2whjErFJ0Zn1kOk089thzmHLjnVi0sA2Dh9ThgvMvwTHHHCeuTlTxcl1FbmJqkMIfeqB0uTHD2uGaE1JXAFWpbQXmKkpXt6cC9FDoXM4RpSWbAWs5/GA5Mv4ywF8MP/2lWJP6RgtMqxW21SqROlOLopIlHuchg1vum9BghYBVcGP9JxMnqXsEcdJ7lGC5BvX87yx36DoqV7+iqiUZDK6KU3K8m7JtbZ2AzmvCOrqvVOKiThFSnREURYchm6iAE6nDww+8h0uvnY1YUQVunfIw9txzfzTUZ1FV7cAQk5AUDC6u2A4obGbFoGc3g4+kRGeZtIFYlCUKJQxDvsdll10mETh7tAnOdDNj5HreeeeJNzjbyvbYYw95LTfWs/l+pscvvPBCed9JJ50kJiezZ88WvXaaqjDi1axzHQFv6gidx1/IhCdjn2UGit4Q4L/pLchmcN0Nk/Hra67H7nvHcN/9V4raYdQbgr12OxJLlwCvvnYqvrdlPdLuv0SCmfoJJCeWlDpSBmFa3ctsDt8bCdscC5u1c4fkOAI6o/NYGKXHYecidEaJBJCuPei5SDv84vmS0DrOBMt1a3UrVPNMfn/rCMP/8/X8v3VpVKKyO0rnU+4Uospt6wLzta1YuqckcjVGvTeVhfTCDGg+sFIzkCw0Ag+0ffa8JGCytMnj8uCJTDf5RDF1DYUAzH+H6TxRI6RVNBFGCT59W7ZNH6GvcSbWTItpcM6duPDCcyy48m+9clOrsjwhjGkTpXV+4EH74a8v/g1OhBMtEIsCAwYBv7n2FPzgBxNlNZZNmygr6YOFi+rx5B9fxF13PYRlSz2MGTsCp//8HOy370HoVVmDZDKFsrI40mkfEbqFiflKfjTqmrMCsO5bN0CXwara1SBOZSGg62jX0znhtEThsCgPuxpeUI8gWAa3c66YoPhGAwyTqVYlOgMKV9D/WkCWYEv2emhVKi1ZHJBKreo/3eReDLiEUrKy+cg8/Ex5Tt1pKvUV/oQ1RFkVi+1lNwe5//SA/oP3rQnooTZ3KCzjeRRc4YlzkElGUFQ8DOnWKKJ2P0yfmcQZ57+Cjz4GfnPVlTjz9EtAGT4rCqQz9O1MwXbCxioq8Ul/f3hKQpMekqLSKWr5G0JcYw2cKm4zZ86U0hCZ5xR2ueSSS+SRbWeTJ08WMhlr0YWyxWSvU4udLWd77bVXzjv8448/FulX1rIJ/HwfP4+18E29aVIda+ZcIDNap3IcFy2Ftqrf1HGmOtox89P38cP99kJZBfDhJ7fACgIsnZPBSZPOR1Mj8OwLkzByXAt88wu5twK/TTTjS0oMuF6AwKtC4I6E6Y+BaY+FaW8G2FRWpDhTTADdQ5Fks+xQJEgvatnKqO+RrgCsvnGXKWSNaJu3XGFGUkFMLl4vcOkjcEoFL0zc5R6/jnT7xlyc7tWFgu+ocVye6nac4dSzxvP5IqICZ5Y01ZzKl6r0uwZ06mSYorjJ9mDegzTMcpH1PUm322aZEH2ZWZF2XO1jEc5ounNjY77+1/3e7yagh2dBxeQFQKHBUIgxisntZRkDZ3HwQXujuqYIO+88HnPnT0dJsYGqGkbuO6C2TxU6U7QmpaJVKeJONRqbkrjn3scx5aY/orUFGDFiKI4/7mScd96FojjV2kKCEuvD3e861ltIIqOc7NouV9eUWV4Yg5MrB1/IOmcax2eNSK/gabxNUKecarPqtpEIIwAAIABJREFU7SawJ2lNugKuvwKBuQKmzR9arnaoEoQgVp7spm4ODayF5I4NH1oKDMkDKCDehfV6FbErSV0F6CoqlzQ2s9phaswkSWkTSr+uHdB5jpSwDOtptsX6rgk34yAeH4R0uyXudG2JWlx42Yt47PFO7L3HRJx7zm+w7fiJsGNAG6Ptigg8KKEVcg3YtqRqpeFkzU/IeEh2tsmCkDVxRqdHHHGEgNkjjzwi/uHsIaf+OiNspuJJelMtbMpylD9cDDz88MMC+CpzVCERv2474/74GbrljEfAyJgAvym37qI0rP2znY4tbIzS/z21xv/8G3jpDFauWoAx40agpBT4Yt7jaGtqwAt/fg83XPMYBvQD7r7vpxiwGctac2BaCZgGneZaJTiQBlOvFoY3Bg7GwbC2AqzBygfBYDqW/BI6HjLjFoGdmxMyUmqT1k45fE3rC/8dDsxCQF8jPpASDt0OOXd0L+l1JcOKMqTo5un6fcg9+qYBvXs6vtvvMifoDIOWYFYTRpcFSJcrHJ4IBdmFmw7mWCpTmU/6RahSZmj0LJlBZt5caae1DAqItUgrI3HCFVtnLuKL4ERoWEV1v7JQFpvpd6ppqs/kgxAjv0XbtxjQFVjktzVr0DyhGaS7vipUiLJ8ArqBbCaNFcvn46CD98Lue2yNa687HwFIaKH95Qr4fhPSKTJ5gfLyKrQn6FtegrL4YCxbuRp33PEwHnrwFbA9t25AFc499zLsuuu+GDlimIA53yfkqVAPvhDEhZS2xgVfF6Bz4LFkoAE9jHI91ol457qA7QEW6838YQ22CcguB7zlyLpL4AaLAXsJTHsVLFOxx4XzIgNQuXUprXK9Ma3clTSyYWNT2anmv1E4iYRGMMLWlxOiMxg6k6Jq08LIL8hsbNhnfz2vXhPQdT1MCcvwRuc1pDBM4JOJ3huZJGunJTCd7+G5l1bh+hv+iTmfAQcfeAjOPuMKjBm/JQLPhxHJwJN2Pd79JAzSkz6vxc5zkOxMo7QkKmBNdTdG33Q0O+GEEyRKff3118XljG1mBORjjz0W119/vdTGtdUo2e58HWvo7EEvBGrNImf6mqxyvQjQDPhNnXIvVI0rVJfjwoQaEd/4FgBfzp6OLUZvhWGbAVNnPI10oh233vQgnn7yDUzcsRJXXXMCSqpnwQu+lHsv4pDUSatWwkQEbrYPbH8cHGsbwBgHoE6BuaWiOmawvNC8KA/oVISkzkFXNrV0m+QAniqQ+vewXFMYwYp+fTrMfukz1fX9awB9YYpbSLvf8BleVxqdH8tpTchl+bhaZxi0YqOaJbpnbdVO8wGdwgpp9ZVHvpvZTl3GzMIUbhVbhLPw/Yzc1wA1EuiV0a40HXhFXB+u58BxyhGN1KAo1k84EvS1oIAWvTNygB6EgP5Nn8MNuETfQkDvDuTdczJ5QOIFTYmqmtpYMTYlQjRgcazzhFvA888+idNPn4QhQ8tx5dVnYovRtaiuKsWSFVPRt6ZUIjBaLpLRmM4yiskgGqtEUVENsl4RfjvlXkybthDP/HkmbAs46ohJuOKK6zBkSC3S4nhFpS9G6/kry/ZuXngVwRdekcLBSeEVfewEkFAXOreWZiGWPtWhvCuJHhYHKQdmEghUlA53BVx3ETLefMCcB8NWPep0ZWMve5cbRshfehIhwG5MlK790Qu/n06zFy4c+Dn6KnW9nmutSmzAAN7Yl64b0DmAyEinRjcfVdqdNTPfY3nGRrRoGBrbB+Ghhz7GbTfNpiU3Dj3oZBx19E+w7XZbw0USTiyscQqgUz42T4PiZEphm6bGelF122effQSMt99+e6mBf/DBB0IQI9iz7Yy1cabUyQchUNM0hbVxCsrQ31wrvmknNUbu2nBIm6FoGeRNDeSF140lAB4Pj42LDi6O99xzT/zlL3/Z2Mu73vf7roe5cz7DttuykwB46NGrseXo4bh9yj148dlXsdOufXHRJYegmL7pxgIB8ohDzXnq83OqKYPr9oPjj4PthIDO3vOgBL5dJG6IhBlP7juEETrvAQI6o3RlfZzvRdeRercIO1drDyeTkBXf/Qt2xc/8Pdh10Z1fMuSXl+s9Vf/ZC9YL6Mxgcd7Tc5LO6KljL5wtdIttjiAn71QBkAJykosJ5CzlMTjiYoEaHXzk+aYpV0LsqhWgdyKZpLNlRjQ2mEnx3SgCvwSRWC3isVpEHF7LCpF9VmJZMWlX0SyAb3xBtIFn/VsK6OsDdfUtFaBrrSimkxSgMzLnREmwaK6vx12/vxG33349ho8owz33/xoDBjFSakYs5mLVigXo13cYfK8DDY3NqKnpCzew0NScQFXlQOkfTaWZ0gxwxhmT8epLn4uZxvHHHY+DDj4Ue/1gz1BVSxlQ6I097wR1h+oTarURbusCdOUWpQlyKjlmhoCuomtJU8t9ztVCCgg6AKsFcJeK1nvanSuAblpLYNgrJEq3TNaGtL6sGvpS61ZO3BsZoYc1+TUGXb527gvBRCX6dPaiywp3E69u155y14lJpt5cZFx6htOG04Lnshc/ilTSgxMfANMaiWUrS3HLDS/hsYca0NkKHHPM8bji6qtQO7Av/IAtLvz2bC/Kp9z1hOBlPHzy8fuiZz5v3jzpDWf9nGx1RugEN7azEeDZP04g1wYmZK6TBEetdU1y4+sJjjRcIcgz8mD6na/R4i9ab12/dgPnjK/15QRzHiNLAuQAsGWPDPKBAwdizpw5OQXHr/VDC3aWSVF5rw277rwj5s6bg3N+sR9OPXkSHrz3ETz+6AvYYacILp58GHr3Www7tgq+y04SAkCngLTt9EEmS0DfChEasRhjAFqnMhtjRmHaEVmeU1BGA7ohRK0EfCkYatZM1wxkPgGv5gH17u5ZStVFsgaoh6WwwufzUW7XV/9XhG3WBeoSoRPQu3N5NKirWV7NmN1Lq+p3V8oNdDJkuZKROOviYcCDBLKZ1TAEyNvF3dH3O+AFnfA8Zs9SKsMhE1KJmC95Yr5UiVh0AIqK6mD4SkOANXQ/NKCixaGexUmd+zZt3ypA18Sywt5FRhac4LJuWoQ7mDpMJDqE7Ttq9BZY3VyPql59kPEzcNNZROwopn40VVJVC+bNxbtvv4E//+lBJDoDHHfCWPzsjMMxclRvZLKrUFqs2k4UWULln9R9xwvGCTiCLNXOzAp0JC2sXpXElCn34/7730FpMZBKAgcfdAh+cc75GDBgoHKb8g2sWlWPAQMGSISeu9zrAHRtn6rtHxWgaxlL3sCqj15qr3oUyZKe6WoSOuoBu0mEZwJ3HpLu53DpamYtheVQlrINpjg7qU1/nmmq3l8S+jZm03X0LuS6wrTeOiJz/Znfmgg9R+oLCX48QJ3d0AsiOYE8k4of4AUlSPqV8N0hmPOZjT8+Mh1PPLQUbe3AfvvtjsOOOBLbfH9bxIpL0KtXX7ieiVhRsbhyzV+8AIvmz8Prr7yKxx55VHzEd911V4nCTz31VFEtZA85wY2uaKynb7fddnLNCMgEvlmzZklamipxlFplPZqvZ5SrW8E25tr+t96rjWF47Pq4eX/ff//9mDhxYq4fnXwAbSijyYAbe4xkqTc2NOCaq67GPff8DsefsCuuvOKXuPjCi/GPt6dju+2Biybvj2Gj2tHYNBMlRREUx3lPJtGZDJANeiPiDEfcmgCYYwFvc8DrI94GvumIIl1elJZ3iXj3KZARnbvQ4S/8IvmUuwJwBeUKyAv078Kb2ZagQacodTVNyG8h6VKtopVnoNpUToDsbwZADkjW3JhC8LozqGu9NoVMN1k3U++B+8gHQ/mJjsfKmreqh6tjZwCn6uAsuJpIsZcpFNZKAEEC8NsAn90zLEu2w3ObkHGb4QUdMKwUTItZXVrd8v8kNZPJXg4r6APL7AfHHAjb7A/TrIFBEyqDhEZ6U3BuUKl57cLofMv87L/lgK5q0IxWjjzq6Nz4KCpSzlBXXHU59j/oQDS3tsA2LWRTadSvXi1KcO+9Ow3DhtRIPWz16iSqqoGLLjoCPzppPxSXZOAZjUi0NqK8uFztV8QIwrCeQCegzpstjpb2FFIpCwN6j8ailQ14/tlX8c67H+NPT8ySGtTEHbfB4YcfiYk77oxxY7eWG3DhwsUYNGiwup/0IM59A73aNJX9qHy+SvGq1WrhFMDJg4XqMHdfmLlmS5TRrNrZRO99kdiUZoO5MIJFgLUSjt0K0+xUfe5sZcutllU72cZu0rq2vu0rQP1bB+gC7GEveo6V3+Wkh5OpAc+gFnslVjRYMLMjgexw/P3Vpbjjjmcwc2aA0gogEgWOOf5E7LTzvqisrEV9QwsaWxrxzAtP4C9/eQnl8XK0NLWKMQmZ7GPGjBGGOnvFyUpnPzmFYEiMI2mOzxHUCILvvfeeOKp9+umn8jyjewK7tij9NqXV1zVEtL47vxMX77yvyb6n8yF9108//XT5XcvG6iwYn+Pifn1qcl89NH0kOtuRTmXxh/sewSUX/QKjRlXjpZeewoH77YUvv8jgql+PxlHHjkVFzUK0d8xFaXEcgU+Xw4QoI2a8/nCcUSiyxwPGloA3DEFAMZkYAgYI2ixAK0zIKp8EXKWRzx51tn3mIVX/SxksdSEtFvBN1G45f+TvP7mf6c8gXSRKYtYS1pYGdZ3gD0mqIvvENPI3BeiUllbyv+vavKwqZ1lyvFyyaMIuWXFZ0XMQsjBbynKdOYo8zEXR/2fvO+DkKuu1n9Om7cz2zW56QkggFEUQQUBFvZbLBUG9cIMgCuJFBEHQi0i1IaKCAtIsIKiIXBWV4qUICIiKIKi0QHrf3qaf9v2e//u+M5OQEEzClwRz+C2bbHZmzpw57/tvT7EEHDwKRGWEwRiicARxyL/T1GoUnltCZI1JdR6jiMimXTMlnUNEsYtqRPGfdnhWNxxriuhMOJgKy6I7Xrto9AtlTZC8qtemOitKM8QR2tq2Y3+7DQT0OiDipRU60N/fK8YTnz7jNCQSnihvkVrw9NPPyD1yxBGHYmx8BNOnTsGdd92OlctpCqE6NDOmtSEMKmhtTaC11cHJJx+Lg9+5F4JgAE25FHx/EJ7QRgQWr4M658IqAjOsjuaLaM9ORr7KGyuDVKITLprx7IIF+MqXL8fv7nsB/X3A2962N7512RXY63VvxKrVa9Da0oFMhqCY9R0NAb0GejEBna9dz3rVNVFGi6pS1/FfkgB+ESA3JGYncbwKERYjCBYjDBYhjFcgkSTinXrwbC9R5UrxX40a5+ahiAVmu7FwXkexrpePuvGHv5q/UQMJrgMWqr3my2QcamrnoljKIold0ZTeGyN9zbj33mdw+28exJN/G8GokkDHwCA/OhtuMg0/qiImA8ECdpv9OrznXYeIIxoDNjXVKYHKFjk7PmyzG/EYc05sTdOv/OGHHxbnNHaueLA1bzTUzVz61bx2W+K5jaGLOV9W6GaOzsSGIjuNQZuJi9E12PzXj0TbPfBj/P3JBXjrQfsjnSrjmWcfwsFveSv6RVTmeOy1TwJ+/ASCYDVy6WaUSuOIwyK85ARUwhlw3d2Rcl4PWHOBcCYiAVE5KgeXapJ3ipoRO6J4xgqdAZ3+CNm1ld6EEaER6NwSZI2rn5Efz4Ate4KAb8gYMXuJvhq1BIJLUyXtKgzxaRRli2fEg8n45gd08ymsr9OnAnrtnPWrmkeQUmuFlJLWR61IJ55IY4WiohpFyjiS4yuCAFmc8O/jsLFKsEQSzP0xBOGQVOcxKIedh+uWYXkV0YOIHYIQQ/lPrp7VDD+YANuehKQ7GQmLsr0zlNVt1AOEOcBq0sGcHx/fDIO5Qs7z+jmkI+4I6I1L8eUDOiv0O+78jWhlz5gxFTf88AcolQq49tprcM/d92BidyuWLR9BJg2M54HZs4DWtiymTO7G9dd/D+mUC8euoq9vGbq6m2DZRfT3L5IgX60URUVOHUYyUMkGmkVgI4ViUEUhH6C5pRth4ApfvSXbiZHxGBd//Sf47rW/gufZ+PGPfooD3vxWDPSPYsb0WYKYdN31+Tk3BmxzO+ufrYU654JQG5iox0lbit8bDvESH0MUDcO2BgBrNeJwKSrVF+H7i+F6g7DpaEYlObsEW9uCilJbFOsMflO3xsaArmfyZja/7lOuV/xi7eRlU89i0x+nGqAvDd5mwm2+698wQb8hyBcrEZqS7SgXOzDQn0YmMQcdnXMxPBzh+fl9eOQPz+OPf1yCxx9bjt4+YKedd4KXTuBtb38j3nLQ27DPXgdiQtdkqTbZRqZxCmfj8+fPx8yZM3HrrbcKL50HgXMM5gzkpLcRNGcqXFa2/DOfw1icGiDcpl+fV/+RJpCbCtxUc7zviQNgp4IjB3YbWMWzA8H3xz+zSuf73vRDdcSqfoi4mkFnexdcbxx33H4jTj75GBRLIe69/3RMm5lHvvQYYmsAuUwbyoUiyGF23AkIrblw7D2QdF4H0AM9mioAKiGmyJRMmS8pfI9qmqvqkuJPnrgXSrA1NC0T0A2jXEgXOmjLeIxfxNBoeVN6QYgIkqN1T2xwxqs4X6rbZMaI5l6vfScGwOL+9AqS8o1e5MaAXp8NRrWRnvqZapWrg2NRK6TbHPc1I9eqwcHECNkG1Mb3WAKiIuKoINLbVOu0rBG4WCOy2MQ2xFEecTwG2y7AIcPHqSIIyUYAbNcRHIOvbaJtJ4HIbkMUq2o8YU2CJ5712uo2agfCNMCCrwZdaAzoKiFyRFtiR4XecHusG9A51zX/TFAS0Ne/Bp/61Km4557/k2D9wx/egP323xffve4qlMeG8Nu7bsP8+SvR0goce9x7cNbnToeXSKIwvgbJhC0fviMtFoIjKN0YwPECQaajxsONAKNxLvJ+Jqt1MF4qi+5vS1OP/HxwOC+JQDLZg9t+/RTOv/DbeO7ZcRx04C648IKv4J1vfy9WruxFT89kcc966dFw82tD9DpNw9zt/J1Y+JKqfcb1qtruyhxFLwqZBXFulIdjjQD2ABCtQrWyEJUKAXJrYFt90pZ33Twc25cbnRmuPHcDMn+ja3a9v6ADomlTbwB9W3toY0XfKOO4aS++mY9iQDdlgUHibwBTUAMSNr4k7W9ZMaUQ+S0IfApRtMLxumA5rYjRiWRiVzz8yBJcedkdeH7+EI455iR87pxzhKkwMDSA1paete4RBnMKq7CV/s1vflMCGIMWketsuzOYNyLXWc0aL3UGPVPdmkDZaIyymRfrVXn4ugHdiHXwO4M2Exxaq3J+TtwAufV8v+xGvBKt95c/6QADI6sQVm1YQQfeuNcbsbr/WZz9Px/HNdd+D64HPPSH/8b0WQWUgr8B8SBSbivikNoEISpBC9zEm2A5eyDJ6pzVXUQgZFpX55y0MhgxgLOtTiqtclJUEtWM+llpm8tkTiimimrFKlTAc1KpNnw3gU+++0DICpaJCVvCDOQM7Ow6EgPkimAWR4eqw6fwOKLsqE2rXHtLypaataP2rjqQrR7IjcAUOwXUsqeoh8KM8/c5T1eVuChjWkVE4SgsoekShMjCpYggZPBW8smJBDUcRmFFbL8TAMyEtgyLbCAnRlSlMiavRUbwUEGYQWw1wfaysJ1uePYsAF0yOnPQCURU+GsFoqySsmYxZYDIuuUuM32aOIkl8LYTzFWStNUFnV8+oAt3NijhmmuuxqWXXYI1a0Zx/AkfxIUXno+pk7pQGutDFIzhjtt/joGhpdjnTbtgzi5T4Yd5dHU0i+8xtXpzuSYEIVGQMWzXRqUyIvaV9KmWG0/1tPQC4k+YBdsYGRtHe0u3LAa29okqbW6mTjOwpp+JwRycfsaX8OgfHsPKFTGac8AlX7sUJxx/EsZGi9J6X38G3Jh1c32Zarc+Q1OtKsMVN5Uk/12ZnqgjQkhgSVSAa3MRjABRLyJ/GYLqEkTxMrFaRdwLx6EYRllLw5KLWVWjhpe0wl+Nvbsh8NeykcaF/2q85saek3eDuY5m09zAY4zWO/+5ZqShhiGBb4nJg+WRwgSM5in6QkDUJATVmbCiXfCVL/4SN97wJNrbO/D8/AWA66OpKYsgtDA8NC68clacDGCcpdPS9+qrr5Yq3QDAjj76aGlBs63OKtXYjzIo8jAzc9OSNlzzjV2FrfnvxpiF58C1zoPvzfixE91PHr7yklfObKzmjVzs5uFAAgQoSNs0P+Th7P85Fz+79Tr8xyH7487f3okZM4Ef33ICZswqIrSfQxyOyO9akYWEB4wXM0hnDwbs3ZHArlLdxVGXcM4lb7Wq8vxcow5c2Gwxa9qiElQir9V08LgWDIZGaVLIF+2VGbDZYpZgZ1QlVbUoIDAJNAZAy4qRolTKKMmyyeih7HAKsaXkpGPt6EhvdlJ2t9xh9nKFA6p/mRa/AbOpWT67FKLUJl0Mvke+V7J3CG4j+j2PsbEVsOxxEYGx7IK00cUcRToTZSQTBLiVJKCTfkaEOws2y+bz0643gSBOIwhbEMTtiOIOwGmH47XDcbqRsWchFq/6JhXEQ5ptEVeQEHdJEQmz6XppZHkYyNn50OZXjVi+LXchN/mZtvmAzlliWzsvMvCNSy/GOedciNa2BG644Qd49zsPQiKizGkBhfxqNOVi5EurkG6iKP84kglqLVdkg6hWA9kIjKsTaUiVSkn8q01AM+0g+a4rSdtKoVTOIwzo6ZwUScBCkchKB82tc9E3kkB762x84csX4bJLfwq/Akyb2oqT/vs0nPXZ8zR6c30tLXPDq01MKnQJGuYOMTN19XsyN5JDoawNJEPcm7g5xFWhqHERsJIglQ3RCgHKhTGNXJbDsgfhegXYLjnsDOgVQKQjay2Rf/pGqjEENvbIWmXemJgYvMIGquKNPedm/zsXp95QCbhpRLOv+9x6E2ykCYkKnx/D9tiFiVEuFxDZIRJpztVSKPptqBRnoiVzAH5xyxJ88cKfoDk7C4899QxGxwbQ0kqwh4M1a/pE8pX3JoVlvv3tb0twoxc6ke/q/q1K5X777bfLzNy0oFmlmjm0CYbmHt/sy/P/6Qk4bjAWqsZalS/NP9NJjpK3vB4GMGc6EgYYt+mn6SNfHoDrNGGsL41LL7kMl115IWZMzWLFykG85a3AdTd8Ap09/YD9AjynKG3YqAqk0zbyxWYkc2+DFe8Bz5oNYArCkEHDQ2yHsOyKDujsA1HDgKZLiugkAZ0BWtasCdRcB6Rh8e/mO9c9Ax4V4SiipRJxkZsmTYsnIxsITVrYvlZWxsT7sHOUSrL4IEo7K8h7FehZwWti3BYNSOsL6I1BXOEJjBulZY2rljlBbSKyw+BeQhSx40jN/HHk8ytgO7SoZSudo46iOEvKPD0OpZWuEiY+dwW2zNZlJUgiE0Q5BGEb4qgHkTUJljsdjjMRttslgTyBSUqiN1KukRbNrMQ9k0WW+owMY0AVUUlxVawFdNaDWzIn2vSbWUWHrV6hm1giwA/VppHKQl8k2o8GYVXkLMdGRzBv3lF46m9PY/bsKbj0G+fjLfvOEDRxtTQIW4JVGbYXYc2aF9DTM0GCcTqVQ/9ALzo6OiUgj46OoKWlB+PjfcjluPma+Y5+ffm01A1PURfVGrPFTz2RoOFCjKHBQZEEzLbuiko1g4SXw7VX34jLr/g+li8F9tlnLq684rvY700HbFaFrj5fE9S1LrhC8cm51WdgisahBGdGgbBPic7EyxGHy1D1FyO2iHofguMyCcojjIqw3EZhGSJrNcJ7nQBcGwmsNQvXwJxXehO+JKhz0WzNOXpDha7d1Tb4Vhrd2ExqxfmkH8Jh21LwiqpbIt0d9mvRhfHxKcimDsAzT6VxwJsvwm677Iw//vkZQT8nUp74kLMKZ2udbWT6gZ9xxhnSYqe++Re+8AUcc8wxApI788wzRQ2OAdBIvxonO1Pdsorl+mGA3JYc1V7uFjF67jxf/pkdCI4V+N7Ioaf1K//eOGfnv/Fnm4dy5+ZfEkfGlDsBZ57xBfzg+5cjwgjaW4Ejj5yKz1/wH0hnKSjzghQKdphFsQxk0jlUqRCXPAi2PReuNRUWuhFFOYRUd3Q4LqTsCQM2yVGKgCazdFnPOlDHY9qciAHbCKCwYGDlSTQ8a1lfhFDCqIIgZMexjCiirLMvoF/KTIsSIeWFpYWfRSRUrBy6unaWn0nQIsAr4v0hmrUq7JlaozEoGWlotQOau309PPjGUsDQf816VvuKkqVVQZ0Vef3vvPbD8IP5sC0i0hW3nzzxyNDOiFL3aHBEuV2aU3FvKyMmuJdSrVR3i5UvARsNrKSNfod0SaImVH26Y04A4qlw3BlIJHeGy04K2pVHfdQijmqMC8qQRedH8o3nzVm9ugYqoHs7AvqGN0l9XxvTEFFBU3aiqhnLyZOH4dExZNJZpBIJ/PnPf8RnP3smHv/LY7joK6fhjFPfjShaCS/jIqiMo1IdQ1OOVVdVZudrS6823L21We8rCSiNFXb9zpeFYWVRqXhIJycjDDO47tpbceZnvwt2Qc8++0Icf8JJmNgzERVy5NkxCOi7a8Ov8txsODXQ3PpFXgw6VgV1k3CYjD6GRa33moeyQX9S852tuFHFU49WIQgWyVcMSoP2wk2MSfITRxRWUC0wIlIF7C88VkM34fO7IhkrtzXHADUt+FDNwf7po/F6bsrj/+kXfJkHNIw4XvZp17fzGaajqzzgtUUtrw99z8OoBWE4CQn3DXjgvgKOOvIn2GXXOfjDo/MxXqggnU3Cjgl6VAFY+aGPitsa28w82Iqn5SnR38YP3Ui7NlbmW/KKbEvPRYEZKuIxgTGteBrNMNkxo4ZNP98AqI5JdVuuNOG8C76MK668FJmmAhIu8JHjOvDZz7wFTdllyDYNAgRZ+U1CdbLcblj2HCTcAxCD6Gh2EZUzl6iOEVtBxTLeGiICxQ5QRQC6EryI5yG2h2JU/HdWqaSgik8D281KErWYVzadEU1gZG6uK3uCYS1igxhIKV7DmW+vGfHFAAAgAElEQVQLwqhdtZdD/jmHzs6dJbBbYjRCgZQmRLGDSAtIUnxS1M70mhd5aaHDKqS56Vo2zuDlPueUkg0q4aWpJ1PnogK5LS3qAHFI+1I9PhBGDt9bQVgCtIOuVl9AjH5EIfci9W8M4I6dF5th6TpSR8Py1+8qZ2h7xBnZ7FI4CJjcRBmpzi17AgDFLXfs6bAxDRY6YKENUdQExzb2pxsCBppOqqQ/Wpir4Y7bhqpz2Z63aoXOCCFa6FpxzFGGGCag8/YYGyuivbkTy1esxNTJk8GK/dprr8SZZ56O7q4YSxbdhihaIbPyRNKB7dLeVCE/bYfqZOu2kzUv858K6BvaMmyhvJTLLjy7A37QjIcefh7fuepneOD3C0Rd7LgPfwxfvfgSAeBlab9a9WUm2tJMSl0A2zWgCkPVMDfQurNycw68RszetVgMW0TkstfU4DhrY2LE72wRki/VizBYgiBciAgLYVkrYTn9cBy2sfQGw9+PVB1uFnhdVY58fEd3TZSUaSQAwlAkdhtpdpu+uW6fj5T1LPQbbuZ0tFNo/5jVGWd3wQQUClPwtyc8fPKU32B0FPjW5T/G+94/D4mEA5+BPK241/xihUqFN9qmfuMb35BWswgWxbEg3Hnw70btzZivbJ9Xb+NnPWvWLEHz8z2zi8ERA8FxTHAIkOOfN/0IQL3e6ngJAbI494Iv4Zprr4Ljjcm+9OnT23Hmp96EbNMyJNPUe6iiGmbhRx2w3KmAvRtS3v6I4h64gsVhBaer34ja/wEsjy1hVpY0S+L8l/x1FdBYcNCcxxJZUraYhwG6Jlqc6ysraFaF1KqIBYSlgyzHQzYrc7rnsavGljr51F2w4kmA0wNggvCrUymq1jGYN8EGEfUpxBHR9Woc7xrxK5kDaGoWA7AEYQKJteyxgOrUeyRAmEWElBjCD2cHQu85ejzACpqjQJsZgwhgsfIeRhAOIqTIS0jltn6k0gOw4hGV4AjAj3LVZQVss7nHmVGYkpmug4e1tr24UfJcdCC3Ugio6oYWhGiD5xC53g3XngLXmggHkySYM7EJI+o5bFs88k2/l9Ujt35ANywGO5ZNUCE8VbNDKSV5+L977sFJJ34cA/29qFRC5GhbWI3BtXzfvRdg990JKDIB3UK5PIJUykUQVrS+Om+9Gveg1kKvG5NsapXINponbR87bpWKbHw8gb//fQV+cMMvcNNPfi+vetBB++LBBx6Wc6DbVanoo6e7R6m2CShtbfvXeiaoUauNCaG8DQ2IkWBCoIv5Bf0HAdEwyyY1hpn/EBCukDl6GC1CEK9AFLMl34+ENwrOskS0Ia4Krc0RiVmm7K7C4DRW6LKIAxGv2BHQ9fiMbT8J6GqT4fw0ttn5SCKyejAyMgGrV0zEF7/0S/zm1z7mHX04brrp56gEMZKuh0I+LwGKwdsIxCxevFh02r/1rW/Jz1idsiKnRCqDOYObobpt7iawLT+eFTq94N/xjndIK56jN+ra82CCw0C/6UeA2C/CchIYG41wyGFH4A9/eBCZnA+KwX3kuDTOO/vtyKQWI5kalCS6GmYQsMJzp8K25yDl7iujFYV9McYNHNkpQCsBWjIXxihC0qowLihtP8hLi1kqdxQlqBMLRCc3UuIYyNhGdh220qkdQbKbjsKsWMmrJpbGZ0eAxiGdsOyJ8KzpsN2pcD0ljGKhRRDeyvqTlbwCdTFBQEio3jrVJgOwVOdqLCCdBqnetVolH6/HfTwvdujIhWdhwFm/vA89C1ffuaePIY5GRf+j6vfDjxjQue+MIttUAWiOwgwqIkpdGanw+WxW5VLxEamugHbG+52FuThq8j0R+BbxKy0sk9juACyq9XXBlYDeAduaICh2B22IQaoyq3gXts2Z+baFVN/0+3lrB3Rufjqgc/5hbD1VA5gNJhvlQkm4uCd+7CRBljZnHQyPhJg4AWjKAad84kB84pNHwksl4FfGxSilUi0ik2lGqTyAVIo3cmNA1yiQLVSh+z5NXdJw7FZU/BRsqxOu14VHHv0bbvjhrfjpzQ9K2236tEk448zP4YjDjkRnx0SsWtErQCgy5+oKcSZYq+pcAqkQWnX2pamlatCjkpAo5OKs3wI1qjQfJC05tuaopkTxkTWIomXww1UI/D5EWAnPWQHLGtSbiMqMHcm6+aQWEOp5vU6IJEteq+VeP5fNuRG3z8cqRz/SWyy23IUyxA6GqqDoxBXbXQjCGSjmZ+N71/0RF3/1aey51874yc23o6NtEprSWYyOjotsK1vqlIBlK5ktZc7NqZJ4ySVkd6wRlDcDGg+24hngGNhfywc16ukJT3Edo1dvEO6coTOp2fQjwNhwH5rbunDnXQ/i0EOPgCPeCwVMnQx85tO74bjjZiOZWIiE1yu010B4421wvKmwnJ3girsawY1Gh0HRzOjoxaDM4E2VMsqO0hiEiGz+mfxoUrAyaY5cKrBiBkNW66oiJc2WObWhHYoYlFaRFCU4ETnJIgqoHshgRfe9ybAxE7Y9BY49BWAlarfqQF5vKcveKgmHBc/mqIgz+MZOpilwFIRNKj/d6VScGCYYTFpCWIHyO7Bo7SwtdQZxgtyoqMTkZRhxPIIoYkIzjCgaEOU2tt5ZiVP4xZakhj18RWFTXUK2/kPEbCVoZTc17jPFhCo0OOqIojSigBV3Myy7G7aA3ibDwkRYIPitA7Z8Ri1irsRgLqI+7KwR+b9FePibfhduyUdu3QpdB3RlOmJm2Uq5V77iGP29A3ju2acx76gPYs89Z+MrX/48Lr3sq/jdvU+JbsIXvrAvPnHy0TqgF3RAz+uAPvQqB3QuOCAM6KqWQ6WSlK+mXA+KFRfz5y/FVVdfj4cfeQJLFgGv22MKrv/ezdh1l9cj9F00t5ATuW6rnR+vCei6NdbQFpPZtp4a8DfpzS4hdW00h84ASMVktsvMlwuMwaAfAXoR+qw4liGOnoHtkNbG3+HcivOrimTHsnSlN6flUDVXtqbfbnGG/i8e0CPF+RXOqqRArCY47qggsjz4AfmuMxEGe+CBB/vxubPuxPgYcMqp5+DMM89D5NvCnuDBAGV45QbsxYDNFjyR79dee60EfgYx/oxB3wT4LbkpbEvPxa4EufnkorM7wYOtdiLe2dXYvINKcUXkC2UcedQJ+N0996G1owUjI2vQ2QX8/oFTMW3KaiQTC+A6KxHFDMIMCK2w3SkSOC2KyXB+zZ4iDT8ifpWEQUJeNNk2EWlYNq2MSaniTJhqYxWlNpeieiPHXcZQSqm7CciLySHHaxJ8QyVWYylLYlbnrMzDiIF7Ejxrkgrk8UzE8SREETuALfCS1ENgBcpRJhcrR2ys7tnSV8Io/L8SmzFVeMMGo+5MfS5m3MfKWYnbOCIFpzE7MjYgtXdQvscYxvj4KqnEI+J5LHLKWXRRU516IDyHWOFI4kbjWAMhVLp29cpcj/uEXsxrkkQYEMGueePolmvgudPg0JMepBuzg1PvUhi6r0pKaLjEimpD8/PNu7u2xqO3ekAXCUOjo95wBTg9Es6mFePuO+/AoYcejtftOQlP/P1RLJz/F/jVYSRTNEhYjrlzp6Lql5BI2EJjeGnL3QRJft+SFbpCPip7TaoKZVCpuDKbcRM5mVcNDRdxzbU34frv34X8KHDgmw/Eb+96CKV8LDPT5jbqBDN4rgu+4OLivGptVlktmOuAG8Zau7mGz1Q3pwKxMOllQA9UpS6AlBFB8fLLxkr44eNwrOWy6VAu0RZwDkVqCEQheIdtNX39aqpTuvVF4Mu/dEAnDYkzU7MpKMEQjiTUpu2g4qcRRKwU9kRfbxe+8uXb8OMf9+F1r5uBxx+bLz7rxFewjc5rbWbC6wYtAuMIlONsncC5fwVAHO86Ygq+//3v48gjj6yZzrAzQQDh5h+KQrVg4WLstvu+SKebUMwPI50mJQp44cXz0NIyH543H7a9UvOjmXw1w7F6pBoMo07EYUpEmpQtZ1mJyZAXTTS2rVHZVgmOS1wPK2/dzqYQirTbI1hExotTJKVQqTOhqnDp9hCzIn7dBKjy9ckpJ1q9A0E4FbY1FZ47EY41VaRL47gHUdCBKM7CTaRqcNoat13ro6seqLl3mZRS/Ibf10F6SdGh/MSFAy6APSYsYm2irgv3jbAfYdSLIOpHHLNg4Gx8GLE9LoUCaWgyUiD9jxgA3YmVYC7cbhu21uOQzpccRulOzc8bGpaC5A/8CYgjttTbYFsUaZoOx+Y4ZApgERDXLmh3UBFPtOJZKGosAoVhdgT0zV9Gaz2DXNz1AddUK7lSKuGWm2/CKSd/Am9/+5649ZbrJNPLtCUwOrAALR02oiCvAnrShu1YCALOo0h7qbeK6llYQ0CXyGdEEDbtfZUrnIMxiFuw3TRcN4dyNRbqSqapHeWKhZbkFHzp4ktx0UV3SDpxyHsOw1VX3ojunja1dmqCETwHMx5QC9wsLqPvLLNu+X1myQocp+ZMRvhAhXOzUPlsMueS2RSDujIpEDQp1iCIn4QlAX0UUTSkFiFGYaMgTkaONvxVC0wj3eUlGjONTcUgbNo133Ye5QgNSHirMqFQLVPVdaFKmIOqzPe6Ece7CV/5V79chFNO/rlUlw8/9BTmzp0rgYqVOIM0q2/jmEbKFkFgDPT8OXXeOVO/4447pEqdOHGiVOqv5YMBnfz7Cy64QDoY/OK1M5K3m+dFEKFQyuPqq7+Lz/3PFySZGhvrQ0tzhGQK+N0Dn8SMGX1w3OdhOytVm1javFlYVgesuB3VakZAZkpjXANMCeoiV9qqaGcvAth8FcxtZZhqPBUY3IUaK2wVYnEahGY4J7fJO2c96Sp+OeflURtiItrRCS+xE2KLlWkXXEwEQEBcF6KwFZE4qdW7dwSwKac3BXhjeGPdzj3G0m1oR7pNerdky5+gO87HbSYoYwLq4/7BRESczqhlEY4BIQFvffCjXoVaZ6VukXZGZD/ff0meg3uQouNxhMAqWd29pN4ZbyxFX6ZiqAWLSmyiepdQ/H5ilqRYsRFFbUA8AxZBiU6HcMsdi7zyiQATLbRJ8sXRl7kOUu4Iel/pepBFtaNC32I7iFFoawzodWqAEW+7957f4Oh5h+Pgt+2FH/3ochFHiYJhJNMBYBdFFc5Legj8oszPm5q4yVISla3jRjBcY4WuFeI2M6CXygVkUs2oBFX41QjpTItoBpcqIdIptnqSqFRTSCe6cc3Vt+Ccs67HTjvNwg+++7/Yddc9kG2mLZ/BD9R1jrXeoEK5Gn6+zNdUlqxaZ2WEUlVzXqcqfGOxqAK6kolVqkwN3FcJ7PxiFv08YqyW9pgf9QPxMKJ4WLXo4zKS4tbElpgGfJn21I6ArluUrNBZUSnKBjdu1SJUchfFio1EYjp8fye49uvx4gtZHH3khRgZ7sAXv/gtHPuReUgm60pvDO5mLsx2OtvM5GFzfsyqlHrubL1/73vfk6D+Wj+Y5NBClfx7JjhGNY/dLQMU3JxrsHTpYuz/pgPR2zeCjJdCe3sGfb0rMXMWcPtvP40JE5fBSbwIuMsJaYUVUcqpCZa4dOUQ+gltpqKU3KSNbFPkSQHXWLUzgMm82VDDmH5HalyXcLWgFEc3IdvousPmKEcwAViSMko52ZCys10yM7ejbgRRJ5padxVOtUWgV0xtcgYxBvMmWbNmR1GFA4M471EFN+YdWg05alOtdkLkCDKThrtITQN+OC7UsZgtc5v3G41PlLe4gzwsfwhWMIowHIEfUZujH7E9CscZl0o8jkpw7EBGeExolOpdKNdM9ncWDFR105Ad0bTXX2zeUuOBeygpZrQ5jWIK5pBvn0QUUlqZGvo98DyOY9hep5COmpdzPCJ0vkYejlwHg8rfEdA3Z+2s57GvIKDHwJ23/xwf/MCR+MD798VVV38ZzS0xivlVyLUR2EBhBt2yFo6mvmn07KX+oiawmwp9ywT0OmXLVK/G/5h/d1GqEKnahow7Fb//wz9w9lmX4cm/9OOgg/4N995zr2DOqEHCjWX69KmCzGeF1pzjfIwZvavmZ8yEpU3FQMy2HqkueWmROyIvqWhkMsNt8FNXG4ThpBgDBG1JKC34Xg2YG0YoAX4Ikczayc8t6cb9joC+/hufm7EKxiph4vXXIkWCZSTVL4fefhuTut6BZ58P8POfLcQ13/kHBgZsvO51b8Fv77kNE7rbhIdujEbYfm+0BjWzdYLlGMTYfqcADT3Syclevny5BHwCqIw5C/+8vTiubWxTIVbAOMrxWvC9kZf+StruRv7WVPKN0rHVcgUDa3oxd85cBL6NTCKNUnUA6WQsAf2hP30dkfdXxO58wFlK70UJdm6UhBOTCpZSoFTpDht+uOqgsQIV/nRNe11XorXxlV6T7MJxjZrv6mYSipxAV9jpiRII42ZE/gSEwTTY1gwkrOkiLWxnaCbCAMYRhFKHYwCkRoaRoRL5Umk3s2ndAI4T0zaC2ZQzjIhKiQCO0kbgzJ+dPLbKFdCN+8IgQib/nJcTuV5YCZdFBVvqnI3bYxL4VYdCX4fa+lChtVFdMmLBJfgp7nEEwZmK3dBnEwijDPygFaHPpKUdtt2OhNcpdqe2vRvimIDAJGArhTwZSSCDCBxfcOSgi8SaiyXBd+oQpc0dM/SNLcF/4t+l5d44s9GX2mRwFvCrX96CD/3X0dhv/6m45adXoXtqDnGlH2WfKHZNz2pAXjf6itcDrvngGjXTjXb7lmgZ15/D9BvYGmI2v7J/DLnsNIR+O37yo/vw6dOvxc6zdsJfn3gWlaqPtjZqegeoVAtoymRQ9ZX+fCrJlhmXIRtjzPSLwmGtBsMioBOFg3AwCJdKSgz2zISlGgiEP0p8QlLMYcwNrXNV05WwK2J4EJMfG48JeEXEaKwxOJRYZEtNfzQ7Wu7ru6fr4CFLt5PM9EjA7wTtxEqtKqhOxtBQD7520T34za/GMTjgoa15BnqHX0ChVJAAxWq8UTzGqMDxlRnIGIwMwpuo96VLl+IXv/iF+KI/+SRHJxw3KYlj40bGSnZ7PviemNxQBpfUNf6d709UwiL6fW9cu7RRUc6ADvnYwugYfvS963H+2Rdgzk5z0dHaggUv/AOx3Y+WLuCYj03HRz+5L6zki7ASK+Cy8mTDV9MUWQHLWjfdKhFYUQWFEVhZWxpZIrQWgtJrUjjd+meSGUSAVLKszhV1NKR7W9CJMJiMOJwFG7OQdGfCcicDFE6xWIVyRqx02qWiJ0e9VtRwVsxqlNfKW2vCyS6mSURV0Oc+piisglqPWZEPIYoHEISknPUjikYEqU8v8qQ9BJeFAYWsxM2R34kN4L4cqCSBWCidLNR0UmW9WKiGyiCKnQ0B6zUwejjfZmCmQExY7UQQdgLhBLhuD5JeD1x7KhDPBqjPToc5tuctJtEsqtR+rwCBKnQ3HupvTG92BPQtuz8IKE73dxqe2WCtqpUqfnvXL3HkkUdj1k4JfP0b5+Jd794ftk3u4ggSCc5ztIGB7KbGZMOAzEygXV9AN/PrzQnoBoRWfz2F01dT7Wpow/cTSCQJjOrEogUlHPnBT2BwAPjB92/Gu999KMrlKpqyCYyOssWalWDOgCwbugRUznwUGMXHEEqVIRSKg/Cra5B2BuAyIybdzOGIQfNAY/KgQ3jkzInLk4rMNalVnQAFQgvhYqL5AcFwY7CdYg0Ux3PYAYrb8C0vqGNhIah7qBbQZVSSRBh6cBI9GB5OYXRsEr54wZ247X/Zy0zCD3IYL/ejWBkT9DqDFLszrLZ5sFLnvJiVNjdbI/fKgGYQ3gsXLsSzzz6Ls88+Gy++SMtcZTNqTEtYsW/PB98rOxennnqqeMMbTffG5GVj769RZU5Angwk1SpG+gbw1c9dgJ/cfBP2mrUPXr/bbvjTn+7Hsv4lmLYT8J4PtOGUsw4G0ovgpFfDdWjOEopvmiOtdgeWo7Ekej2Z0ZfhmirhoYYgzkq81jEzgFe9d9QkVyPEjkKyW6SmEfwWTUQcTQPC2fCsneEkdgLIsfZzok4ngcxWg5+aUBeBmcJeUcM3FdA1iFO3uCMGZgnACgGvgjkTfGpTjEtXIo4GUA164QcDgrOJQJBbCY5TQILXxKJoDu1O2UE0JjLqU1G0TgX2Uz4IOqnRl6US+KJuI9gC4dazHa+c2gk0DkPKs7YjDCYiDLthYxISzhQkEj2wnClAMA2Im7XEJQWdiIRXpGfumo3YeRXCeQ2UDG/dknoHyn1ja+iV/7ugtvSv6++mwhVQXLmEPz76e3zwA4egqSnGRz/6AZx7/mmIo3GEYT+aMsqFR4mzaIBbbS7eiBxfN6CblrtBmL/yU67/5ksrNNX6VhQ8/n8sX0ZLlm2xVgyMxHCtSTj/gitw4/X34Ij3H4mbbroVfb1DYgvruKw61HvwXA+lMoF+PE/O35TudIhxVKNhFMtUXOpDAmvgSCuMghSjsFhFsLq2qQfNebuSZxUUqQBkjIiNRo2KqxBHH3Xamig1SbtMCZrsoK29fEBXGxdbiSagK2MIfhFdG0RZuN5ELFoU4+e3LsQlF/eK62UqPQnLe5cimXYlUHEjMxrmRgnNaLOzEjXVKIMRgxR/n8GOj/n1r3+NP/3pT7jxxhslKXitKMjx/mOyc+KJJ4pyHpMc/uyVtNvNp8ZrxWvXCKTjNSz0jeDKC7+GH1//A+wx6/XYY+5s/OPvf8KCZc9irwNT+PK3T0D7jEFE6UVAajkcCeiBqKs5AQFsjFHGDVGn8DU4kNrMVGUqakN6HZmOgv65FmhSbmpaW0JuJNqeNiEK2U6fCMueDgs7wYp3gm1Pg8XqlDNjX7eY66Bwvc4100JwRFzLZm6uLFSVNSj3KmpUcP9U+4uIwIRjCKNBQahLQGebPSKXnFoWvP5lOG4Ex6ba3ZD4j8vYk68jPu36yjPRJfZGtONVQGeAVzaxRjqWNqcWHFd1J5Q+Ox/D9ZNDwIQFPcKxtzAJNqYq21NnAmB3Az6R7GQK8W0Rb0CwnaLVcQeuh2oT2ol3MR1LlebsaLlvSuzb0GNMcSw3sb739e8yw+LlX7LsRZz2qZNw990P4JB/fx2uuubrmNzTjqHR+WhtGpcgpkojs7ga7fvMC79KAV37ZKsbWXsXrzU3c1HxHdnU2RpKp6bjRz/5LT720cswbVo7brrpFzjgzW9FqTyOTEaZbsjmbbsoV8pSiZGHqtDtBMMpoYoA45I5B+VlsGPSRYYQhwOIrQF47pg4QznkekrrrD7brRm9yLW2lXezVC1c+AqNSlEHykqqnUHd/GZp7BCWWftGVlKv6wR0kekkICcB201hdLyCltx09A4lseCFNL72lftx311Ae1sr/vHCC2jv6BLhGIK+GMA5F2f73diEmhm60XPn65kEgNWmYC6am6VCP+KII8CqnQGLv7+9B3a+P3YsvvSlL4lpDTsOvC6m7f5KUO5mDGGuG9eXzOGHCvjySWfigV/djd3n7IZcUxKDg8uxYuBpdO8U4ObfXQbf+xsq6YWIvKWI7AG4cQUu8QlRUkRQYpdBxGxipptlKvJ6QK8F9sbbp0bX1YWHUNN4M6VEfz2MWlGtdsJxpsNLzIZjk1vNQN6JiKIx1I4PjDUqRVIaWSjKGIV7BQOtqK9JiWE2Wt63yiDF6KsjVoE8CAcQUgCGlLOQAXtModplbyDgj8A6uslxFMjnV7ry63MrtAj2E7qdroyF+kpMjgKO+gKMowumoulGoSO0X5Gypfpm0A7HnaS55exyMri3ARb/PQcQnCjjBkV/VqWUcnVj8WLCuAnsDOaqi2ZmiTsC+pYL5woLUe9AyTU2H4pSJFLAMM7Rf4Z5845DJgucfvp/4RMnfRgTe1zEwWI4NikSWyugK9qDMilRwCh1c6tbizdzvshEowXp9BTY6MKzz/fhI8edhr/+dQyHHfYu/Pq2u+QGzOc5a+cNaiGfJ9c2W6sqxLucC0fsFiklSVoZ0aXLFf8z6BMFOMRr4EgbfhSOqxahoqrwHMw5GbU3jgM0qMv2YRP9KXQ/WWUqkydqb4f06wbueW6RuhKTzx0QAS/xnGZA92C7HkbzxD4k0ZrdDUOjE3HfPf045zO/w0AfcNKpp4mBD21C2VpnIGYQJoVKsRuUWhj/bIIX/2yqdQYrE7AIHCMa/N5775XZOpMCcta358P4pV9xxRU4/vjj5RoZHAEpfa9EKa5xhm4SZl6TcKiAiz/+Gdz/q7swe+rOmNTTKWpuf3ji/zBuAfc9cRZyOw2jknoRZZcBvQ9uVIYXhfAiVySSY1eJnajDKAfWMSsqkKvuzdqeB/oxJtIQECYhl/cO0dzt0mKOo+lwrJ3gJXaGZU8TXnXINryWcnVIo5P1SWoWKW+GjcI1TIc2Wo6WZIRWb6kb7Dt589SOZ7dzHEGsioIw7hPqmRUPyRjOtbmPKClWisAo1oua0XPkoGiajaNOc8fZsIgRkDa7nmXXrpUO6NxfxOUsJYE8DugW1wqLc/F4gnD9XWcSEpSyFY36doCdC7GETSiaH5MFmU2qlIV0N0YRCecaBCRbGler5DTsSOpzZCLRCOHanheLFBZm19gab6QxoBsgtv4oDAmrUCwgl8lgYLgXZ332U7jpx7eB8s0nfOwInPnpD6GzZXCdgN5YnTfOxl+NCt20k8hD1sG8hnZV8qmlEjXmcwgi3oQtQNQhmffNP7kTp556ubiy3XXH3TjgwP2l0mrJkXpioVioItukKBfc10WQSeQQiR5lQGd7bBQeyB3vQxj2IYpWibRrHJOb3Ce2hGyLKW1og/5XMz+j28CMWJWYBLBI90thFLnRcKFIhb7DnGX9y4MbiDaJkGpH6UvXA7qDMPbhRyFKQYTmptnIl6aiMDoL37n0YVxzzZMoVoDjj/84vv71r0uFTgQ7ZV15MLgzWLPSNhUpg5NBbvM75WG7u7tFMY6/w0Tg8ccfF6vVhx+mf8D2fRiswFe/+lWcdoZZeasAACAASURBVNppNcc1vqtGZsDLvcsNtdwra0bwvf/5Ch743zvR09GN/d60N1yngl/ffSN6qz6+/oP3Yv/3TUIlsxDV5DLE9hA80rUY0ANtg5pk8KgHdFvrNZgxVZ1Oqmftstbq+xItOw0SLBKNdVKyOmRmHIdTkfR2g2XPBJyZYr4ibXgQwa647C6qei5M8CtR3qxuTaVORgABawzISpZVjGAIhKPOPIoolVcLZ1xGmAzuGADsAdg2K3NilEqUR1L7h3DtuGnbmtxuIaKNrRT9upAxRY1udtua7lr/fIystC5/KIxFii1paWErEHbAibuVHa2o301SjmlssVuUseX7V+MsUcyLAi3Dww6FAgUyeZDT5JmaQtzE79qJaPnN9eC3tucVs+0E9No4WuVWzK5YoVeqRGESzWpjZKgP8z70fjzyh6eQTgE3XH8eDv+POXAculAZM3rlv7t2NqxQlrFWIap9YDUu9aaC4kxAV1h0ueFllqS9CdnUIujDSqJQiJDKqHaRX01hbCzCwQfPw8rlwHHHHYsvfvEitLdR91sJKqTTnI2yKuNNq2OuCOXwL1QhY+VNKUW2zCi3OIAgXq0MWPRXHPcileRiJoiFVToXv77TmcWyohTQHK90gDhSQg/8EiYJF4TwQA1iVG1G1FNWmAVlzvCvexg/dVZg6p5TFRkToaSgbYvFPLx0Cgk3JxiKOJqBTGpPLHzewfuP+C7G8sDgMHDrrbfgAx/4gATmzs5O+U5RFSMLy2vM4K6Q7+qKs0JNJBQAzrTlOWNmYvD000/jQx/6EJ577rnt+uMhRoBVOMVlzjvvPGm58/3y5wb4Z95gbXzdAMvh7R5WqXpI4SeioJmxRigVi8gv68MZh38Y/S8sQk+iE/u9YS9KAeGxp+9HbziAXQ8GvvT9E+BnFyHMrILj9sNFEU7kixmZYFOo9aJPQNq7BMrVEN3qd4xHhSoL1x52m4AuugWkpzFgURQlIIV1JnLZfYCIrfYpIpQSiq6ELeAvOpxZoFgL9x9W51SRUzLC6qyo9Ej2CumppJ5RQ51fZmY+hvz4ctk/goiiMTRMGRS3Occdh+fQLEZ1+MQaombxwPeg9oTQdlX/QXf/lAfbuiMIfT6yd5guoaL3hqSYkWrH1nnYBjuk4t0UeJRupdqbPUn49dJiRxNCdiMYwm3Flw9DFix8/8YNjhU7f0fvYxsM6BrwsiOgb+H9odb6aHzeteEMBDhIpeI6+P1DD+J97ztUAv28/3o7rr/+XAwOPI22NvIQyygVB5DJcAZtIwioUqQ+YAE/mJa+6CIrSUVbbA839eBSMpU/2zhqhh8T4GIyQoJbCHYKCHyykXBb4HhZLF2yCo8/thjHfOj7SCaBa666UUYK7EBV/BjZZgsj431ozhnziaQWd+GGwdXF16JKHS0XuViJbmdwJxp1OSr+AgTBEiSSffBcAuXGlT2hH0q+43BO57mIHLrcKUcjsyi5HA2twziI8e2oasOI1Kg32LiJbupV3H4fp0VB5OKsm0QqsQ7bpr5/JJ+/53WhlE+jOTcDw/3A1y65EzfeHKNcJY4hwJIlS5DVrXa26l1JpnS7RCOJ6lgNvWmSQsW2oa5YzZyd3HQG85tuukmU5VilSgeohYIbHO/kZTZtbFi31mfAwMxKm+dNvnlvb6+cF8+XHQoDBvzmN7+Jk08+Wc7dmLLw/ZiWuxLyqeslMiE1SSmqAUABF0ooLVuGiTOnwi+X8cJf/44PHvRW7J6ZijfP2AedXhYZG1g+/CIeWfIoKJN+w/0nwu5ZjVSuD368FGGpHy0ZIns8lEsleDqgm/XCFrNl2str8a8VME4wF0J30/SxgBarrpSSZd9GsUqQajeSqV2QcHeHi7kAZsCOJ4sdqgQrduxCmpT4sF2G9VAB9MTcRFXKDjt4wngxHg7DorFOsxQ6ndHpTYJ93C8JvwDaRM2tCDiGR85griN5A4NDLXxVIEl1LocNOyLozSQ0ejvRMqs8QRlNaIoyrwPthfOFNGB3iNJbQtrr0+AQJ2BNBSJW5t0KxU6baMrdKuSCOoU4hGuy2xpzwIAQN3BH83zXm/ltrRWwZV9361bor/C9mKycLUVmYzfffDM++9nPoljqQ1/vQ0inC1iy5K+YOq0Vju2L524hP4qWllYg4AesVNNUdi51v1JhIlCEGr+bfDCg14ZgdSOBmj4TUC4FUmV5bhPCgIHdQSKVlVZ2/5oQ/3PWdbjn7mfQlpuNZ16Yj/FhwMsApeooWtuYaRraEVtqSdgCMtGhVOxRx9UiFMoJFy8X7QpU/QXw40Vw7GVw3T549ijsuASLTjIhHWU86a+LQJU43WkOrV4u6n3V5iDKQEFDTgyaW/kT/ysfjQHdjFwaijBp2ij9bbpCWXYLRvoqSCZakU614eFHhnHK6U9hYDiFkZEyHnjoXuz3pgNR9QMkvDR6+wfQ1UWDCXMYUQ6TPNgIfPKyExLkGAAZIBkEGRCpMMd2/Kc+9SlcffXVYjVKy9FtSXDG8MwZnE3FTWAg1zylbelIyMSElDWueQMCJMrdcMplNTQEdP7dMQE9Bsojo3LfJ9vbAJ8KiyGGx8cwvHwVDnnj/nh90zS8c9YBmODkkAhirM4vwyPLH0BvUwnfvG0epr/Rgp1ZCsdZjdjvQ8pjglaVa+4k62LNooXOz7sGvOKZKIlRJSKuR1cCElPYG5usFla5lodymEI1JAVrItzkrkhZu0pAj0ETmC5FT6tRgNjF9BGygLBZs7KFrqxYKdss/upUdAv7EdM+mU5nGuQWR3nNI88j6YzAIthWCgSC25SxkMLqKFzIWkdtwStBHTNuUK11Fzb3lbXev9YZYTC3HVkPHC2EsYcwzsIPJyBGp4hveQzoFIuhdKs1EYi7AALgkNWMEfWaktBI4RQjQf75jqN2Bbb5gM4Kglk5UbyyPIJA2onvfe97MTTci3POPgJf+OKZ6O97BrlmtubH4Xk+xsf7kcuxjcPKWQkqkKupKmgtqciMtpbhbcpdsfGA7leJIHeQ8Aj2sFAqhvDcFLwUEao53Parp3D0vG9Kgbdy9TjaO7JSUHgpYHBkBdrbyElmsGCl7jUEdG2YQLCczbEEFzODP2fqaxCEixCyoghfhOP0wrYH4ImbWpU9SCAgRY6sKhuRILnWrdANX1R1MGomLLoSbWCmbMqFe408ZuMBPaLGPzKwkIbltKIwHIhcaHPHFITl6bjt9hinnPZDjI4Ab33b3rj4a9/GPvu8GYVCRam/SZfWtClNUmUuX512w82Na8MIr0iQ05zrRx55BPPmzZP5PIO+Cewyg1zLNnPrfCzmfPjqTNq53jk2oH47vxO1z3V67rnn1pIRI7pj6E/1gF6PnwzqYaUKN5EEAs5/fQhoxQKq5RIeufMenHHUsdg7OwvvnHMgup0WoFDBWDiEP/Y+gidHF+GEi/bC+/57b0SphUg3DcCO+uFaJVTKRbE+tlzSozQljO5dJqDXWs+GSsvzUpgLGWFJlU5deDIikgjiNPywDRHnxs5MJNxd4GC2MluhNSrINzfVJzuA5H37Im+tUOwM6MarYQRBOCS0M2pVwBoWAK0J8jF55qhI4E+6ZLZoHQ8J4AzoBrG+NgVNXVmd6Gujpkj2A3ZDNDHOSNfKTxnEFQZHGU2lRGiJkqwEwEVxMxxvunQeHKtZFOAcMVRh8kJQHFvtmmcv9FrDs2dKpl7Xew15mW+J1bfNB3S+SWbvXOj8zuqD38866yz84hc3obUV+OOjP8PUaR2oVJZhdHwJujqTCKNxuMwIA7aSTECvqwKJtzDpE7oNv6kX07iaaUy+RunXNdm5mdPAxbZo95hBSKfEyBaXrWLBwa/veBKfOOkmTJ/UhfmL+pAfjuFlLJQrBeRaed5cpDyUh6+q0BWCVRaMtLQMup4BnfMyuh0tRWgtRRAuRBwvhxWvEpBcQuwbK0BABCxbdkTImjlfQ0bO6lJMRxqVlPh7dZ79pl6z187jNh7QOSOleUe17MBzmuG4OYQVFzbbh9YcjBXehPcc8hksWxKBVufXXnMljv3wSejtG8bkyRM0jUkzOBow9YbXbIJy4zyZ1blRUWOV3tPTgx/96EfiWkaDF9mAbXub8VJn4mLMaYyAzr777ovHHntM3ocJ5p///OdrkrgGHMg1LqGDOC19YzVO8Yb6+jGha4LM0UeGhpHJpGA5NsbGxvDFT5+Nx//3t9iveTYOnrkfJlgt8MdKCNJl/H3sb7h3+UOY+Xbgwms+hqbuXrgUl4l74SVLqFTG4SU4rmJAp86DQnPbtYCmaawNvGzV0TLMCFaqSprUDymgQh3ySXCc2fDcOXCt2UJRizFBUO8MiCLJKiJayvhFJfDsztWZLxGpZ8GQdCk5G6dWh9DObPqPUyiGxlVspVOW1heddqNqp/YRg1bXAbm2WOvErxqnXjojbP1rXRf5XePAqBMrjo2IDaBfuRaJAY1t0CyVeTI9Q8DC9Cm3LBZtrMjJPW8F5H0rtghV8JRtLF+BwFC1xzoyMq2zzV87e8umvZNtPqAbPi1bcAQBsVJnUJ8/fz7e8563IQr6ccEFp+Ejx78PnpfHeP5FJBJ5OG4Jrh1qa1POvDhHT6rMWChZik5Sty7dxAtYyxAbvHt1a1rls2kUilxMHtJpAjt4AzqIfKqC2Xj0z4vwubMux4LngcuvuBYnfOwkFEtA1c+jpY0zIy5WHoqSIhuGLDwd6MnbFE9hNiBMtU4BCCLdVyHAYlWtB0sRR6vgOqPwHC5ituuZ7HAMoYN0A/pWLU2CCU1FYYQwDCDOoHb/tUFxNYyBSap44dZqX1DtL4lKGfArNrK5bsBuQnm0BD+YhHzlDfjdAytx3jk/R6UEvPMdh+K8c7+JXXbdBYUShKapqMPswLAKU0pjit9LSATxJcqoxGjBmzkzf8a1Yir3u+++G8ccc4wg47mOGEQZGLfmYdr/PFfOwzlP5znNmTNH9OqNcA6lXxnQ+X74GNORUEqIWoyt1navvyP20MLAR4KGCTrSR74vLnUnHX4syn9bjLe27459J+yJljCNKB/AbraxIFqAu168DQOtVVx6yzzsvn8GobMYYbgUmRylmUcR2xVpd8s610A4FdAZeBsDozofM6Iyc3RSGalPEdB0JZ4MB7PgOXvAc3aFBbqITUBE/QruVUIbY1Vu8DIEtvGLrXXVQvf9EfihEYBhK30EtszDqQZHeeiyzNaVRLTSzCBK/OWdE9cN5GpXM4ei7BlaXp0Wq94vdS6SiAIWMu0Igk7Y8SS4zmQk3Imw3G5Y7kQxUFFubxwrsiPJP1Mwh+h3aYOsJQ9O0LT6Ysnx2nJL29y1uM0HdPJoCeQxXFt+58/YpvvUqSfhmqu/i7e8dSYuvvhz2P/NO6NYWgjbHULKq4jRAvEmCgVJAQYKEBAkp7mL0hJSWsabeiilIR7qBmv8Li22iDKTaibqONzY6TZkI8k5OtIoVjK44/bHcNaZV2DFCmDJwtVo6ZiAXLONVb0r0dPDjJWHEmiQ7rjMuxjoLUQhM2C1wVl2KI5GCtWqgnqMFQiwCH51oeKsx6vhuHl4Dl2QqrDo5S4ubi+9BtJFE9UmhSCtje+koleB3czVN/X6bd+P20iFzisU0pyHyVgaYyMlJLwmpDLtqBSYfE1G7O6Fij8Nh777HMyfD4wNAX/801N4wz6vB2XYXe5tEtD5eeuAzmpN+L0KUG+46AZAZqp1fmcizLEV1xAT4sMPPxxPPPGE/Mzw3rfmZ8B5Oc9LJIY1YIqBnef3/ve/H7NmzQJHBocddhjOOeccOVVDV5PqvWHIq0SPamoQ8rulSgl+uYJspgkpL4HieB5pL4W//uVxHPvOw7Gn3453Td4bcxKTkSknwJwYzS5Wen24d/Fv8Td/CU696ED854n7Ik4ukgQ5kRlG7I6iEubhCthOBXSi22u8c9NB04FcApwJcqLURo32DCoRg3k3nHgWXHsOXHt3kXZFNFkJp3Ddc4/STmcK+MqgzmBOxHofwmgYflCE7w8jiBjg6cUwCpsodacg0q4Oq3IJ5EwM6gYpBmD2kntAFnuNelRv99d+USUuhoOvcljl6yi7oTjEsVOaQRS0iBY935NtzUTSnQ6XOvQEvIEW0mkBGZo9znzn3kmxHJXQmCxZFRBqds9x1mtLGGZz1+I2H9BlUZZK0iIjQIbtRFYW3AgeeeQhfOjoo1CpjOHoD/0bvnrxp5Fp4qyoD5lkCYXKaiQSnGHzltAVOls7zABJKxLdYQ0E2cQrueGArsO8xEkbrpNCFMUo5Ll5uUinmhBGHorVNFqyu+OqK2/B6adfhQP2eyvuuvt+JFOOzOdsAtbMzi0tPd7HPG8NloszCCO2dXnzKz0YikDQYMUE9QjLEcQL4fusMJbDtoY0LaUMOxqHLYjYOjJ/3UshXGsB9JhqqE7FMXStTbx82/nDNh7QOaImczGZaBFUNF29sk1tqFYiJNIT4UczMV7oxg3X3Y/rrnkByxYDl19+Ld7/wY8imU4i18p2MndX0pO4ESuQncU+J3/M/UyAQmqGbkRnjMwp1w7pbwZARr47rVc5l94WDo7SDNfeoNrJpac17CmnnIIZM2aI+cxee+21VkA3Knq1XFwHc9Ki1ABKhaqSX0XG45pnFIgRFytIplL45Y0/xfknnoaDnGk4bNab0VPOIZm3kIpTqKZirEyO4NG+R/F48THMfnsOF3z7OLROHoaVXgrfWgIrPSpVMe2ZOT82SnDyXSuhicFKA6hM5udxQnjXMjdHM8php8i4JpxdkLTmwMUcgIh28fo2wdysZbohUsVtCGFYQBxTWGo1rHhEuaZRPdKiBDSDeF40KFiVc49ztJKliKsYlllDZ2Ote2F9wXyd7l0dnacQBIaNQY483ycrc44KwoACMBNEutWzp8PFTNiUrSW3HB2IoywiMm6YmrHwElyHOhsRU6LozFrmXeZMlY+8YXhsC/fytnAO23xA58ImotUgdxnYWZ2zbciNinSWiy++EMViFc+/cBtmzWxH7+DjSCVH0ZIFqvGIZKRrBXRSIFilS4bJmdKGg9nGPqSXDeixLcAz3pgEwglvM6TKF/9sIT9eQVNuMp6d34fpkw7E61//HixdXECxpKQLnQR56CagqxarBHTpKih+vrJMJJBIgdiIQVFqpHxP5Jb2w8IahFgGP1gsX0G0Bp4zjoQ3DieiAA3NFThTW5d6VX/3omClNZClD6GrdFnK/7Jc9I0HdFYQI6MhWlso4esi8GN4iSxKhRLcRCfypVapWp7+ewWfPeMuLF8MlMpZPPPcGkzoblKUdh3QGaakxciArvlC+VIZ6YxSTzOKckZFzoDiWAEzEeZ6uf7660UXnVx3drr48619mHa7sX5lhb7zzjvj0UcfrYFWL7nkEsHNsAXP98ngz6S+NjjXb4IBncjvurwUa/gY42PjaEs3IxEAqxYuxdcu/BL+/Mv/w8HOTHxg7kFoHXHhjsbIek3Io4qVyXH8ZezveKzwB4w0lXHVrR/FrDfYsDpWoVx5Gm6OlTAtjJW8qDIhqfcLlLSpplfpTpf4ekugI02RQLh2lKNJcNwZaHJnIYGdtLQrszgarvBdUAWT3TbaHPcjAE2ZhlCt5hGGw7DjPtgOE4uqjNwcuwTLYdGgvBzoza5m7xokKcJH9SxD/NZfcgOsU5nXgrn5zYYxm8YFiGyrDuJKTjor4wJqsVN7nVV5wpsBC1S7myCyrpRtJRgwtBIqL5VOlGrhK7BmJDPylwZ01RUx9/fWvn+3pdff5gP6xi7WyHABu+8xB6vXrMIvfnEp9t9/Bto7OVdcJbZ/2RQlUyiTyrtFbYblIgVrgLa2DslyNyegb+z8avOmmmKSbiHRpAAJ+MigWMzACadj0qSDEVY99A3mkcslMEop2JyyUFVtKA14FkAMv2hCwIxYGy5I9VZfrES0R8EQLGcYttWLOF6JgIHdXwPf599Xo8nrhesMy2YQhUVERMCzwa5YKDVpXgnmzBaYpHAbE93kSDC7xmFs49fitfYbDRtfA25i/VQfE/z5GanHcWOnTrUfdsIvz8JHj/0unnwCGBwEbvjhXfj3Q/9dAEfD433o7GpCEFaFFpRMZFEYjZFOW7A1I3NDV5ZBmwkx2+sM7D/84Q+l0mWizIC4tXnoVMUj+p4H5/oM6kwy3vCGNwiAj8nJggULRNLW0NbMnF3hBrg+1j6IvFbktBAl30fCSSCoBGhPZRAMlrDgyWdxynEnIrkmj/d1vR5zwmbMsDvQGqZlslGwQ/S3+BhsL+GX83+NJdZyfP3647DHO9uAxLNAdhmqzgpETqHW8DWOhGJG0nBUKj5cLwnbZictJc6LQZCGY2fFXCSR3h0RJsJFFxyiu0XaNKFm2yghtvoQWlSBXCkAt5ACMBE9GjhaK8C1B+FQBU7TzejHoFDqWt3NzLdlHMDoq8eNHKPR3Yw4gLXGbfpqGjMnKspRlEck1+jNbrwkNQvYYrrAfbVJqu0wahfp1iBska+WHEVx2mHRSAbdin7H9xjnEIOANwb0RnZcndGhYLkqeNfpwevwzNf98F9rW8w/+X62+4BeLAX47//+GB56+C4UCgP48pc+iY8cfwiaUiGGRp9GMkU7wAISngXH8QSkxuBYKinP8EyaJe2rWaWsHx0qbSpmtXYzorgN+eE2zJz5LsR+CvMXLEd3d6fSSZa5Ke9aY26gW+6CcGVAV9xWA7ZT/FZ1yBIMS2I1a1mks62WIF4NqCg3iCheDideANcdUGhXi2ITBQHMSVvOLBbzXewZSZDRlYcE9Lpl6D95771Gft0E9YbqZb3c3TrdRyV56vMfHqkim52DOJiDZUtbcdQHv4+VK4GZs96Ab1x6DQ54y35CjypVR1CplNCWbRcDi5hCNWwySVXz8peSGu/t7e1YuXIl/vznP+Ooo44S4Bl/xn/b2gcTC3YPiMinuIyp2OfOnYs999wT9913Hz784Q8Ln56VOc+ddDahXZp7vQZEVAImvhXq+9SDH/rIOkkEY1W4IxX87cE/4YwTTkZPmMCRk/fDzEoGk4MmZH1HZuh5J8JACzDYXsGtz92OF7EI7z12Fk77wvuApufhpxcgyKxEbBeRoIx4wxpQAd0EHRtBxC5bCpbdjDBkQGcLOgfPaYXl9iBydkIcd8GxsnAF3c3uHatUzshHUfKXAdYahHG/8MgtCsKAcqdciRUBuVLWVQnAMJAbpUrFWJFEQ4K5xsKINKq2MmVS7hQRC+ByPYfFAE6WgSWjBYZyIzusNhjywj1EpKOFLYjDdiUGI9SzbkGxZ9ITFYo9boUlam/8UvghFiNK+U76Bw3gOgO4VQanai9rvK7611/Bvb+17+3/36+/XQd03gIDw2MYGhrAm/bdE+VyEVMne3jw97eJOlpzzkcyVUREgAgqCEIffjUSuUzPyaBQZDufi2/TQXEb/sDWpVKsnfmquZMnczTyLgfXpLDbbociqibx/IvL0d7RikSSy1QJUyhpR+0UJIA0BnSGVh0c5MZXCHrF+zSvx8ey9abmcHFMEM2ABHRYK1ApPwXHoqFLAY5ThGsTEVtEHBZE4c7RM1o5CRaZgt81AV2PcP+l1WXW/Zw3hPpfH1qYn1cChXwWlcp0pNy9cfPNz+G66x7Ec/NDzN1jb5zwsY/jmOOOEbCjH1TQketAGFpwLEdm8wKae5mDGzKDNlvsHFexYv/P//xP0Xtn4OT8emsexMWw4iYVlZU5Azo58/w64IADcP/99+Pyyy/HO97xDlGKo6KcMWwZGBhCewcr2gbcdazYJgzoairhig/42MAQOt0clj32HM762CkYXrEKb+mYi4Nad8KkcQ9dJQvpMuAFFooeMNBioa8twAO9f8FfR/+EsDPAjXedhuzMAQSJZxHnViCwBiWdrvVpjF1oLaCbZJtslazMk6OoBbbVhkSiTWRNQ0xEFPNnPE+eO5P0knQO2WEslJbAsocAWiMjL6uPI0S+J9umIlxB+ZDXJGYNjVV/qkaKuGZhqm1MI/qnU49D42dqXux8nMHIqACuZtu6Oye3twEwJhDEKQRRDqHfjJjBHFPguVPg2rQ57YLjdCJGk9DzlJYGv4yJjMt303D7NdqdqnWkQG881hPQ1/rgt+ZdvO289nYf0BmKFy1ZhKee/As+fMw8dHVkcNLH5+GwQw/AXnvvIvKnDGZEftNOcHxcuU+1Nk9AEJXhyIz61aBebSCgm89eDBQIjGlBqdiCqNKDOXPejrFhYKwQgFoY48VRNDURnW+0mimtqOdMsUI9S5Zs1m7N51dZEcqhwKAi61hDv8dDCGN6p69GYfyvEthpneg4ozJXd+1xRNLaK0KxgpT+NeUpDY7f5NA7KvR1d5V176WXuQ84vggYdaiUtQtWLs+is+ud2P+AT6O3D1jTD3R1deDyK6/B4UccplqefoB0MiMBYGSYaoItL1uhs7XOIGgobTzb888/H1dddZXoxW8LBwM0q27y0akOR7e46dOnyziA9LLFixfjnnvuwaWXXiqnyypdZqyWA9vjjBVw5bJrPwVKRVuxfOWLZbQ2taI8PI5sIof/u/xGfP7cU/EG7IIDJu2KvdJT0TEao70QIFsJ4UQO/ISNviywpsXHwuQQfrfkPjxXXoVrfjwPu78rCzQvRJhciNAiPoUCLZq2JQHdhHcdAEWqlbNzZdBEsJvInCbZeibKm98J0OV7or/4KIJgGFHEDtowLAZyScapZUGLY7baqWRrw6KgfMTEXhck6wLXdDAX+imZMA0KdcJcqanDGdrqupRU5fTHYE4UeswkQIRzHA1Wy6EcUPyoFZHw6Lvh2NPgutPgOVNgOZ2aU873x8eZ0aBZE3Vb5rX34AYsQi3g61Gl/phr9+2OlvtaS3g7D+gRhvLDyGWbUSoXccF55+OaK6+UNtitt3wHBxywK7zECFxvHL7fj2wzl14ZXpkOZQAAIABJREFUxeIYspmsUFpSSQWO2/TDPHbdjXvdv6/7CmqGalk9GB3PwMM0zNr5zRjoi1AVU5YAI+MDyOXIx6zT7lQLjf9jQBepN12Mq8REs2JrlXosAYPjb87CuPhJeRmXAA67H+XqfETRCoS+9lKno5RL2ssYQP6qKNHppEf0mA0LVL3WjoC+7ue6kUSuAYLEmSbFyxynA/mxDjjerkjnDsZnzrwMN964FF7KxpreCMd+5KO46KKLMLlnEgYHetHW2gzPdVEqlpAWovqG7zUGSlbiDIKsgjlPp9EJOd4M9lubhz5t2jTxfzcaE7vssovQ1JiEmOqQ50j3OFbqPIzHeyKZFD9tHp62xxSeIEFxDOgcRtkJDA8OoSvbibt/cCuuOedrmBCmMc1twy7piZhld6FjHGgv+sgF+skSFnozFlY2BRiYEOH2Z+/CgsqLOOLEXfHhT++PzKwRlOK/I6ZPgk0EuRnZGa9tnQRLF85FEHMmToW0Zlhoh+fS45wBsF0D5LgX0O1sDFGkRGEi8tzjPNIJBvCKVnYLxeJYUPQcxYkH+NrdxXqzrD7iIR9czKmErdIQGGVnaQjm6xGNokwBgzkr7Djk+1C0X8emMFIrKtVORNYEODar8R44onQ3GZZN2dYWAcoJVVgOVWXLFF7boSmlToWUrx911kB97rex/XTTd/DX0iO384AeYNQfRRCGyKXaUC35aM7k0JzxkM3EuPhrZ+HI/zoY6WyEkcF/IJnxkU47qATDSLpJFCt5pJNsBW3OsakBnXE5g9iaiPHxHJ55ahCHHnYi8qPA6v5BtHc0oRoW4Gmeq6WFFmyipNS2ptrqZrEIRYYbi2mIawGbQJuEyOJnhs8WG1HtSiY2wgqE4SoFkgt6YVmrBWgjszm7IPaLNisBVgHaYIEY4kg08WO424B06OZ8epv92Nrs1jxTQ2t9g0+utl0GdLpGFYdps9uG2NkJLS37YTjfg8PfdxaenU+jHoI3p+CrF30dR8+bB9dWm3lQziORptMae+4vbzBkAjnBZ+Sj77HHHgI0M5rpm30NtsATkJa2zz774JBDDsERRxwh4Dh2FTgS4HiA3PlPfvKTkoAYT3Q/iBDq9ZHg7cnAIIN1xRIRsJWTxNjgCKLhMr5z7sX41a0/xLua98MbJ+6MiVELmoZddBRtdJUDZMSjOJLLOZCyVUDvsXHPwgexPHwWudlFnP/tozBlfwfF8B+IUmuQtkkTI0BVz3ob1oNMvSy6kTEQcq2T0UCVtHY4VEJDs7BzRF/AziO2h2FxLMZEOioAcRUe9WvFR0GpuFliAEXInzoEFKmPdYN5YwNbXx35TeXzo+5T5RO+jgJkwz0tl4SsCoLewox8WXEGjpUBrE5UoqmwqD3PJMWdANj0LCcdjcGchiqszhUdTZ+x+ibOjrEC39ZOSs371+K/r4vjWcvNTd7BDqW4hvW33Qf0KkpYtmY5pvfMBiIX9/72fnzkwx/C2HAf5uzchm9fcS7+7b17o5R/EZWgH82tNsrVUWSSCfhxBa5siJtzrBvQN1ShvZTyEcdZBNEkjP4/9t4DzJKyTPv/VTi5T6fpntTTM8wMMzCkAUGJCsoqq2JeTCim9e+uuu63ZldXBNMmd131cwVEVkEQlRUTi5JBgSUISGaAyTPd0zmcWOl/3W9V9ZzuCST9dtE519VXd59Tp06dqnrf+32e537ue7zIhz7wj1z6/f/mxSe/hPMu+A4dnVnyBU1RajvRXa9e2iy20l5mEEqgJiXLJfVtA7yaXFKBB5fI+J2nqXrZpybGCzPR+rAB9iDcge9vJvQlEzuAY0B90kQJqtWZ9L5IeiLKGECPNfFjKHkmGY5ncu7/F7x3t4AetzDt8piVElV3gEVjOqBZt2mf/1y2b5US2CoWLTqJ7156G5/6u++waQuEDXjd69/CWWd+hoMOXEkQSCxlgkJJqlqqSe4Z0FWX1o8i8zh9ahlQl5bD/4YauljuZ5xxBi94wQvo6+szoC7QvuKKK7jooot44IEHTEQuL/T3v//9hgMgIDCkODkTJu1OswA9aVrT0nZqukZXxzweufluvvcv5zJwy0P0B20c238QmeGAcqXMvJpDb6NJVrrMpt0zYqToMNAOIwtz3Dn+W+4eupmJ/BBfOO81HPTiThr2g3juZgqOCKepgVICjhp/ybU2eCjZUkN46zBgLlnTiLKJdqvTicCTPYFlXBEnwK7hyv1MWB6oz10pc6GwVi1xtG5sjjXsFTCnnLIYomeJuyTomcwJO/9L705Hi0rzdJq2b7lrzZSlvkm1B7YT+SUI2rEi6a6XwVoI7moiFmO54gTou+lHbPcCodzX7Jzp1IjFvcRVT9rmTHlCzyefa/r3W1R4DMi3YPtMaj01kUqPc59SXOs886wH9AbThiAyPDxJb0+f6dP+4Q9+zHve9TYazQlOOulAvvzlv2P5Cnnp7iBfaDBd3U4hbxGEDTJuak/6ZMFh7kQ9l1T0ZFPv8jnvIGI/hocyLOk71cD217/+Dd5yxtuNvWs+J4FGybQqyo6V7gxb1eCnGtwTmmfK9jSuaRrwOxcZ6n3e2R+rlb6X9LFr4kpT8FKWG8P3t+A1NhBJfIa4nc028pEx8SaW0YpdnjRhxcIPs2aT5CQ+EcC3nqMn2vbJXpens90MnSkNE3Z7/Ilz6SyRkHjD1hTr3IVdCupJBJEIjsxMqZaiLVEgiuzYNkVb+QDczGqmKn34YT/ze4/mpFNO58brBw3L/cDVR/DJj/8dr3nVK2k2pijLwlP+3omC4J6+vYBbtWnpNggEVTcXaAoYRZL7nybFnXDCCUboRq5wIsQpc3D++eebmvlvfvMbQ4BTO5tEZs4666yZRYmeH5+YolAuxzVl464WR7FCOxOhRzJ7yUEt4LafXMu73/R6jsuu4ZQDnkfntEXbZIZ5YQ8dDZfOZgPbj/XRtWAdL7qMtjtMLizwaLiNK+79CaP57Zx17mkccUoX9cIDNKz1tOXnAno8NlPfb7kVm+HplLAsSZxqzIsgl409HYzXRCPuRHHEc5FUq1rONFY11mXIpJkhNpaKNdzlT67PiJ9u5aTGstY7xVjTV3fOCbMT3K5hwCd3T8uCM6X6Gc+BsAhBJ0HQReT3YIVd2GLpsxArf2jMBbDUhqfyj1j8eYJQ4jKq88srwsGxFKe3tPTNdCi0HH2rCk96Q6dz2yxAT1vb9F33KcX9wQC6Bq8EFvTIZhWtOHg+VCo1LrjgAj74wb8yIiunv+lFfOyj72TJ0jydHWp7Eau7SrM5YQB9J5NTpC8J/4vZGbukKTowzk6Jb7r6MGOfa1tugIxPjOA4Ee3ti/H9cVw3T7Uux7fYTMD3QzJuDsfOECh/FainU0QZScKWcZyDeOChCY56zp9x/LFrufIX1zM2Osmi/iU06hVyea1ABd4JMJjB3SIOka5iTdvKHE12g7XxAI/HSjLhzfRM+/iRVvs17EgLI6X8BiHcQuhtIAq34PubyOTGsXPTxqZVPbCa8Iz6nmlZiYFtJko3k0I64HYHM7sD0f8pUHewFH1IE8Cgq9KZ8TlMI6z0rLV8w5YvJW39pM1oxqEqfjmeJNV0kzNGPJLntW3H3DMmJRw18YI6juswMu7SUTwO2z4MojX815X38cPLr+bHP3vARDfT48a6nvPOuZC3vOktZt/VyQql9gKWURLa82ImraGLYCYFNv2vVLbIZ1u2bDG1aqmuqYadpkXTbVKTl1S5Tfd0qkaXGqpoX6nIS2pznPqsp8YxqRqcsgTaXosMfa62F1D//d///YyvucBd0bge2q/GmYBe9fM3velNJtugY9WxqGQwOT5Fe0eZsdFRuuYpjR0yMT1Be1s7dXEMrByP3fpbPvuXH2fHw4/w2mUvZJXbS9tkREcjS3ezg6LnkAuCxH60QeB6VLI+YwUYLlg0Fub5wR0/ZrP9IMe9YSmnf/hYSsu2kOncjmsNJBF66wIuvR4pWzz2RVDt2fRsh/KUSHLlckpLHc6MYZTaVNMx1CJWM7Mg3NnSNeuqa4HdYmecjqhdauopdifLAH20SbsnKm0xZV+LB92oKhWo7NFG0+siChdi0U8m0082uxCk+Bapz1zy1NJc15tTJzm1ZYoLFEtG7/EW3VuHzG7f9ESk0z2PhT+GV57VEXoMdD5R4GG5WZqevNAt3Gye226/k/O/dR7/8c1zzXV8zauP5Auf/z8sWezQ1h4xuO1OeuerNzQmDTlu3HgdhYER8EjTk1nRzWetLEVg0Z0WT/GW49KojuBHviEZLVi4OBFBsKjUq2QzUraKNd3NfkwK3Ma1XWx7vonIXvqyt1GdDvjm+Rey5sDDKZW7GBsepbO7O05JpUtoQ4hLJo5UwMLc9MmoMGCamrekqkspmKetZq0DIiQwC5QmdiTG/wREIxBug2ATYbiBWn0dmcwQdnbEGD3ILCYUw16fFcn8o7VkkXo/p0Sd3QF1skqfmaD2Bv6/7yGYAroMe9J2n9hUYy6gtx6JYQ2bKUpSvAnhx/TyziX32ExPNOjoFAGqZER7BKwqVWQyjqnvuvkuLPrwaqtY/3iWX9+0jX8/53LuXweL+qFQhE2bYxb3i09+FR//8FkcdeRaczhBEOJk9k4WEgCmpDiBqCbuVatW8fjjj5vIN7UnliPbwMCASc2nMrKpilxqySowF5BqG4Fq6yIgNYExy5hEtS61ONVv7UstavJjT/evz3zta19rwFqva4Fx5plncskll5htlWLfvHkzp5xyiknJa2GhBbZKBnpMjI3T3taGJZa8cQ60qPseDa+BTFusuk+h6XD+F7/KD/7lfJbQxkv6jmSl3UNvkKc07VCoZcj5Do4W8Yru7Rq+41HLNJnORQy5EdWePL98+NfcF95F9yF1/uZLr2LR4RMUeyW7ujXpHkkJZ63lj6Qmn0a+ZnGdCAsJ0GdY5k+/bdaIxZgV5E6Z2bnFvdb7Nd44HpcmOW9S+gmIz5DmBOhqbytQ98SO74FoAZHVj2Pvh+X040q61VpEFMm3XFmS1jp5/CkxoO8js/2+Z7HW/f8BALqIMBqILvVmnaYXUWorU/c8fvvb3/L1r/wrF130Xbo74V3vfAlvPf0lrFzRTiZTJ1MICZoioyTNWOYG1ISkQRK7Wnm+NJOTMWN6P9WDqTq2mJiwfctmyu0l2rvl4Ruaut74xCSZXMGsTvP5MjYZmn5IvSa7whzFoggmMDVpc9bZ32L+/AN5/evPoKtzIe1tvYxNVOidP5+mJ1MXHUvLqtwAetJnPpMqm3PLzCGStLSkz2xoLA8ViUoDXt2gAmlbVozjEO2AYBuwmVr1ESJ7O7a9A8seT0RqaoShRxg1yWY1MaXA/WwDdEVNLayilv7bnROfxDNaa3t2YheZxuxpy5KuiaIRTYSaEOMkp2R4xqfUAujQ2TkP127H8yMC3ybjLqZR7cP3lvCzn97O5ZffyL33BkxWYfn+8Lo3vpJlyw7gq1/9NrfduoOFvX2ce86FnPyiFzIxNWIEP8ptikr3PGmmoJyCqxawz3ve87jrrrv41Kc+ZRTZlH4X2Ov/DRs2mIhd/6fvTWvwItfpkUbsaeTd+lsLYf3oudQKVQCsz1e6XxG6PlOLgmOPPdaQ4PRb2950003GDU6lABHgPv7xj7Nu3bqZuroidr1fx2G84v0Ax9WCukqupF7vkKrfMM5qWnwU7AxTG3bwF69+K5vu/S2nLjiOQ3KL6PfbmR8VyU5E5L0cWd9G3LPYIU0Oag1q2SYV9aNnLCY6bB5ubuf6LVexvTDCp855Ic95eRuF7q344eNxR4gR1E8Ae2aUzXUyS8auidaTzJtRdnu6gN7CBldm0aTkZ6fgYzKcNeMGF88l8XiNZaLSnHaSNQiSNrtQmaUiXtAGznwTlTuZpUamOJZu7SYIJRYjtc3cbgHdfMZuddj/X0LcH9dnPbsBXYAWeHGK3JVVH1TrNbL5Io7tMDU9xbqHHzRa7z//yZUcd+xC/u3LZ7JyRSeljhyTo4/T3q22sIaxxfJCkcbi1qzA92l4dZO6M84+MbMD26Si4rqx0XJQKr3hm2glm5eUZ4bpapNiScSRPFu2bae3ZxH5bBueF5LNiCkacsftv+Gaa2/jqqvu4prr7iLwY233jq4+KpWG6b4plZRSjRcbJg1nADzub501ctMy9pwU1SxjiDmvpbGkId4kTFdD7jGgPgrRYKxQ5W3CCzcbwpzF0Az73aJu+mYdhY4zSnvPNkA38WQy4neX+2s5abPafVIAVeue6pmaFuMJMZbhtWcWicrENMMmTd/Ctcs4djeh10bglYi8Pq755SD33zvMhRfdYhTiVh0Ib37bMRxz3KGsPfI5xiP6C188j2989Xqz73/90jmc9vrX4+bCuBfZWE3umRSXWqkqstZDEa4czFRTV71aUbK2Ufpb/enyTZdiWzoZC9gFjqq/p+luba/nBKoC19S1TSCusahFg/7WdnpNPwJ0AbXkW4855hgOO+wwI3ajLEGaDVNv/Mc+9jETnf/whz80C4/UWU2LgdQ6WW1uygLM655nWO2NepVMIW+GRd1vkHOlDW4RVZpcfenP+OxffoT5zSyvOeBEltQKLJYhUs0hX3fJhFncQL/TFi6RRj2abpNKFkayNgNOE3tlJ9+742Lu9R/nPZ8/jFe852Ds8mO4znocS7ruydichR+JJ/rMcy2gP5Oh2tVm9clDUAv5cqbUpXfHozvmfswtBewUjTFHbNLkyhyqTTBmsodhAd9rMxwf2+3FEqBn1Ve+xAjHiMUugp/vSwEvdkprdfhLo/N9gP7kr+TvastnPaDL29jcmBlFRfKH9vHCOI2uiSLnOlz+ox9y2mmn87rXHM3Zn/kQaw7uh2CKenWQgAnsbEDGtgjt0PzWWGvWq0zXqnS1l43fuBVKvzy2SUz/j0KbfEbsVYfJiWna5/WYiHdyqka+WDYtSa6jwQF+MzRRWqPa4K477+Hb/3Ehl/3nozz36MX8xfs+zKtf/UbyuTJNL4P6a3fsGKN3QVecHTApd9XWknaTOQYLs8XUVQ+efXu0QlVrEtzAkjGPSbYXs9ZRS4xS6+PG2MVlCC/cRKOxntDfimPtIONMYjsSuqgaPenYLEaPZyOgzx1KMVjHqcx08bS7yTp+nym/mBq8wFWp+1hFK7R8cx0avkfGlXhQlka1TLl0APnMMh747RA33bCBSy/6b9ataxohode+fgVHH7uME08+hPYu25RDJsczDA/nOfPvvsNVV23m2OOP48yzP8+xxx6VQIi0zPfOck/9w1M3M4Gz6tjSdVeErP81XpTRkuf4NddcY0BZJkgC93QsCdz1SCPl9O9Wz3Xz3Y1caDL+crmZvnFZt+oz9ZrAWZ8hkFeN/IYbbuCzn/2scVZbu3at6ZNfvlzRICaDoO21iNCiQlG6FiCu7ZAvqM8ZJqenKLaVqPp1I77TnmvjgVt+wxf+z6fYeMc9HF1axTHzD2RJLWci9NJkSLtTwvcjbAPoun66f2MHxsDxjWLcRC7Do/VRep+7im/e9C1+y0Mc/4Z2/vILp5Kdt5H24kYcZ6TlJmpNs7cmv9NFeNpmlWR4Znq/n86U3grWu68t7+KzMKMIlxyb5jv1issLPmgnFPEtkKxut/kplZeZ9jTTjmYkXecTodfVV5/BNlyjON0+NxrfZ57ydK7pM3vPsx7Q8RN9YTsyNTQhlEBd4KvoSGmlwYHtvOLUl7B10zpe8fIXctRRB3PqS09iwaI2as1BCm0Wjlb3zRqB55HJu2QNgzhkanoC23XM5CGltFipzcbRj5Nj04Yh+pfsx+RklfaOLuN3rjaVQqGNsfFpgmbEr264mXvvuc/YLOLbPPrwIzxw30MMjsDoNPSv6OKXv7iOvuUHMjXRwPMturrLhuAX95kqNRZPFMZz2TyVRIkGOGKDlBjIZ6P5zl7UuezXmAxjAN0kIMLYQc1R+q9BiJT1xskyQcAWmvJTb27EjrbgSHzGVp+6gF2AnrbtPAsBfS7xJsmCzAb0nSntGaW+5BoEYQLmLeL3kYwsLMcQoIIgR7NRwnUWk3H3Y3h7huuvfYjL//PX3H6rGM6w3/ISb3nLizj1VUcQWY/S0VXFzdbZumUHbcVVzOs9ji//80/52teuZvsO+NgnP8G73/duCvk2OkwNfs+AnvagCwhVLxd4Hn/88UbTXSD5rne9y7ivSdBFgPmRj3zEmKVI8EVa75qkJR2rNjJF9NqHnlMUPTgoBzCJFsUALXDWJK6/tWAQsCs9rxS7npc4jHzNU1JbCuYPPfQQn/70p7nyyivNa3/zN39jiHIpeG/bto3Fixeb/SmzoOPSI/5usY7E2MQo5Y5OfFE2mz52zeP751zIFz72cY4srOT5Cw9iqVdmSS3PAq9AaSqk7LbRMLwUGzdU2l1jTAFCLKZUz0Cj3Maj1RHcAxbyn/dezl3+7RQPhU98/TWsODwkn30Axx5Kyk4xqW2GnDqrnTO9h+a0NM6KrJ/6ZJ7alqZ95Wn5pRXIY5KdHjvT7Zow9N7Ikmd5ntBvi7XYowVYobTlFxPRS6ZtWRKRi/im3nL9tMWCMQpljLFK3A65L73+1K/f7/odz35AT8rLXtDEckNcEWQI8VXHs6WmVTUQd/555/GJj34Evwni1Pz5u15P/5IuVq+Zz36rFrFsSZ8BtOq0ACygmM/iZF0DpGIim+hLkpJeEy+MyBjGspTeytSqPt/59sUMDQ3T37+MPzn5T8llCvzyF1dzzS+u5p477mbLeuhph8Xz85SyeXq6uuntW8wlP/sVUwEcecRhXHTJZSxYtJKGF1JvepTa8nFbihk0Kagn/ZsmZScwV5uaGLpp7axl4khiuPimSQF9JziZmCGxd9UeJMQhPoH2p/53ReoZVB/cgcVmonADQfMxQwSyo1EcewzHleLcsxfQZzhF6ciaA+g7J8rWSTGNvCRZmkmicknjxlkco94XKWXZheMsIWj2EngLeezRaS656Bd897uPMz4OK1bA6990HM85aikvOnl/bGczY2O3k81P0l4sMDlRIeeuJPD35+ZfT3PeN2/kF9cMcszzT+CDH/80J51wMrIb2gvJ3UTHitDTdLnq2ervllCLFNnuu+8+0wf+yle+0oCwRFxEVFNa3EBAogWviPkrX/mKIdPJ2lSgLU/11N549erVRqJV0bs8zAX2YqG//e1vN6Q27ec5z3mO+a36eZqef/jhh5FHu7pS9FAbm7IEyhxoH2pnU4pdCwPZqur7KCOg98fHF5ssiQyXz8nwI9Y1e+TOB/iXT5zN3Vddz8uWH8faYh+Lq3nmTzmUpyI6fFnQRviO2qps3CCuo8dZplhIyXfBKxUYzVtszTV5mA1cN/gLtpZG+MC/nswpb1xJFN6G42xPTFF2NUcxB5mWymZm79Yrtjea9xNP97EuhIhtTiIWE6vCxYCepNdndN5n70/mKKGtFjplKtqNsYodLcZx+sk4S+Oo3JVQjPwmBOKSeS0SSqo2OWzFUGmU/sRHu2+L3/cZeHYDusZKLGeOr7y25eNmXJpBw0xgYrtn7Rxe02f71m1ce/Uv+ca/f42tmx9jdKRKoQSFNnjNa4/mrWecztq1h5LLZU1/uukGsiLqjViAQ+lBTV5i6caSmRG2I2MCEUdcPn/W57n++k1IWvv0N55K3s1z4QU/RF11ve2wbEEnSxbMp7etzfgLNSsVJpoeDw2NcN/6SRON/8X7/j/O/ty/4OZLZlqREqXaaFNA1wCdgWuTKVANV+nuuaSaVpJU6+SRgvpOGpWEHgzrOFJHnVLFWjrE1pMhNTJUyDKGY0B9A0H0CH5zI4QD2NYwjjtiVK7ix7MvQn9iQE+HoCbHVCs8TYTITSv2iTctWlZMKIqiDggXEPkLCIM+tm4J+K+f385FF93Ow4/AAWvgRS86lAMPXsgbz3gBnrceNzPI9PQjzGuvU6ttNhoEViAhjyXUqksoFI/hs5+7jH/40gOGc/fhT36aD7z/o/SUZXyx90faJpay1XUva3yIcCZGudzMFBkLOMWAP/vssw2waiGQgqoY8P/8z/9siG1qH1OkL1b6pk2bDOtcxDal7PVZBx98sGGna5sTTzzR3F/avwBex6C/U+a9iHhaYGhcLVmyxNTwlXJXWj1NrcuJTQsFHU9av4/b36YMzyROtyvbVif0IzryZX56/qWc/d4PsZQuXrj0UPYPO9jf6aF7wiIzUqec74balAF00/Edui2ArvGk9FjEqHgASxZwz8Q27AOLfP+B73NPYx1vPfMY3vHBE/Cjm3EyW+L+cP2o/GR6xVus4HYB9N/NtB6Debpcj+15baO1ntosJ+m3mSxAXEaKs3a6V8U7mIfntxN4ncZcxaGfbGYFTqYfnIWGwS5r1NCS0l2e0PBEbNPjr92qyWIfoP9urufvYi/PekCfwbKkj1jtRym/2LQV4dJoBMa1R3Xwu+66k+9f+l1u+tX1TE3uoNYYZnCHzzHHLOVPX/onhjksQDcTxaR04B2T1tNEIvvJBx98kK1bt5n+61yxnVxpPvVmxMiOEbZuHqdZh3kd4AYwPQYH9BXZb0EPXTmXRZ1lrFqFoDpNT2c7g1NTVDq6+fVvH8ILM2waqPOhD3+ET579RYLIwinYJlp3szbjU2N0lsWYh+nKNG1FKTVpQKu2PneV3xqFp+1qKk2oXibSXyy9qIeKEmYtr+9tiR9gGY6AfmwTqVTJMGFq6Q5bgfUQKVLfZvzVLXdLYh7x7AT0XQdRWkOPXxGRUYs7aVoHuuYuONm4/tlsxlxJP7IoZmNt7spUG1bYR8E90ETll15yAzfeeDfXXreJagOedwK8+rTjOP4FB7Oo36YRrMNxBg1T2tVPVMONPGwjBZanPl1mcqqLeb0ncOvt07zj3d9nw2Z4/kkv4j3v/iAvedEL6OyI+8u10IxtRUOTNpcK2xO1DenryocfAAAgAElEQVR+kBmKWseUVlc6W9KriqZjHQXfRMf333+/icAPPPBAE6ErShaoCqQF2npNSm8C93vvvdekyPWaavCqd69YscLsR1G9FgEbN2402QDV65VyV1QvcFe2IPVu1/v3/pB4jPTg4oxWPpenWW1QDLJ89Iy/5LbLr+Lw8jKOm7+aAzI9dI3btE9DsWKRNavkDIHtm/veCTI4poyVKpEp2tbd7xB0t7GJOtvbJrmteifXDd3EQS/t4QOffSkrDxqmGTxCtigi7SQNb4y8eLaK8AN2SpvuQr7cCcVPdyIXoGvpkbA9TBZRkXrcuaJbVAegG9QzAKyBbzmx25kseJtSfrP7jDBMNrMI114E1tJYAS5U104n2O3GREqa9IG6exKpVZMVSGSNnmhB+XS/3773PfUz8IcB6HFROUlBpyYlMXtTao4K3nNi2jrx3wPbNjM8MkDTqzGwfSO/uPrn3HTDjYxPjprVZq3RxFMZzY0HpDIAqrFrlKg8qt+uyCROhsk65AplXMsxuvBhM2DT41vJRfDcQ1fTk8/R39WGXZ+ibHnkgwZuUKOzWDCAPqJau8B8ywgPPTZmPvCbF13KcSe+iLZ5XYbAPF2v4QdilauGHtFebjfDqVqtkyto0tvJum6tY6m2FWpQJw/1P6e5MuNWpQGZtLmYGrqAy4B6RGgmPF/WErhM4TCCzXZgEwQbCQM5tG0hstdjOamn9rMvQt9by5e5qwKVb+JWRtdxTbanVpNCHuRLeVynnSkvwIl6cWWF2ezHCZdy1x0jXHrJtfz8Jw8b17Tu+XDaG5fyhjNOZPVBWvHtILC3EVrbsKwxMtTicx2GOLoQht+Qg9x8gmqRyF7BwGA73zjvZi7+/nrWPw4vOeUVXHLRhXR3dRgQN50W2awhkYnQJpAX8O7tIbAVgAqQL7vsMr73ve8ZQNb+xGJPxWFUr07vmRRotX8B/stf/nJTz1YaXO9J0/CK4JUm17EcffTRZoGhVL/q91ocp2z6U089lXe84x2m11zbpq1v+uy9H39oOlHcTIaG1yRjZ8hYWR679W4+996Psv2ehzix4yCO7NyPlVYn5XGLkmxSmwI+zRdKt8eALjcyI7E6I76kjJ981TM0y3l2ZGBLboJ7/Af45eB/0b7G5S8/86cc/4oiYfQQdlalrwm8YBQ3K26EWljjCndMrkyuQ6vwkqmT7bnl8Imm8xTQtV2sbiGOj4RrNKi1YNDYNy0s5l/Vy6WHIFMoP5BgzDwcdyXYi8jIXMWk19VXLvJbF0h/3i4ZMNd0MFvSJl40uCYkePrf4Ym+477Xn9oZeNYDurlvzagRIaXVCjUeROoZ1z0tIG82I9yMVOXiYVavV8jnxcKt8fCDDzI+NcqC3nkMj40wNLCdngU91CoV6l7MnLVch0K2YIQsQt+n7kX4bo5coUiz3iTruAxtG+A73/wWt9x0M6v7elm7/36s6O2AyVHC6SHKtkdJPw6M1qp48/rYVvXNALvuloepeNDT18eZX/xHXvFnf4ZvBdT8ukkpGpLe1ARtbe3GD7ve8MhnJLWYXHQN3JZgPYm9E8JOPBzj9reEDWfeFqflIltEQqPSHrtVRRqmoSG9ONSwTC1dJKjNRkmOQHXDzQTR/VgzLN9nG6Cr1tgKeKlkZ3xeVFuNAhlIyP7SptGQF7WsSEsEoU21FuKFJcrl5VQminjVHrzqfK748e1859vXsnlTvBj8k1PKvOr1J3DYkQvo6JoGnS93PDbjcKTQV1MSU1L5uIGkPl0wioCuCbJwO5iuFSm1H8zmbV38wz/+nHO+8TjL+vv46w98kPe+9/0mhS4wFagrchYYKk2dMtP3NC2kLWMCa6W9lTa/9dZbTSQtkJYfuaJ9gb7azFTD1mekGvH6HKXWW2Vk9Zxq7FosGDW3Sd07GHDX+1KBGgG80vPvec97eN3rXme2Sd+jfehvvWdPD0XmXtQ0YyHQRNAMyQYu3/niV/nhv3yT7iq8sPdQDi4sNK1qxYmIorpIgrjMZGRJRQDVRdLiSd7pqXysSllWiK9xls1QKRfY7E7waHYLv9z4C7bndvC2vz2GN/7VAUTZdUT2OJY7RWiNE0YVbCeMhdPMeNQclBIX01a2JCX/ewb0MArj1jS5ownIwzJhUDZloTDoJZc/xBhEuZaicVm56kfCPW1x+UhqcQbMWwh1SVucggrHtE3uA/SnBru/v62f/YBuBkyL7OlMVSkeROrvFn9GgF6r+WagFUtqvwmoN6ps2TjI8pUrTGWp6TfI57NMV6aYnpxi4SL5Fc9u9FKUrNSroSI5NlWvie1KhCOgmM1jhSH/9dOf8+//+iVuueFG1izp4fCV/XTnIVMfp0iNfFQjozo/IZVMO2Gpi21Dk5DtYuPAJLc9uo0VK1dw3ncuZPXag8mWiviRh6Mat8QzqnUz0dlWzqTYUm3FnQI4sXJUbCWZMG9NRCLwVuSRODvouxmqu1TOxGyPTVhS3ee4TU4MeqUf1Z+u/uQBiAaAIbA3E3gC9GdrhB5HZjPStUmrWSz9GqcoG15ENiMyUJZGTUqCOTJZ9ZPn8fwSTraf8dEMzUqJ++/ZxrfO+wnXXAVSIT34UHjj6S/kyOf2s+KAAk1/M9XGJoqlgFwmpBGpNVBa/b5RKpMXt1K/GItKCdTY1BpTFNq7GJmo4eaXY3EQ53zjV3zhcw9SrWD6yH90+c9NX7eAMo2eBVgC3ydKWwucU4nVNCLX/6mrmaRYlRaX6Itq7OlD918qBZsy6VOim2reSvVr36qLC/Bb7VAF1npex6zauxj1iszTz9X7n8yCxOi1J/afWnhRD7j/V3fw5Y9/jh13P8zRhf05tnt/VtJBVyVDbsojTw5H80IY4SjtJuljLV0NazsGXVuGSEkdPIwcpgVo3d1stsYYnDfNDVtu4Nbpu3nl21fx7jOfR65ngGawAyc7heWO0fAmyGSNbEVc8jCLxlZAT9L6v6MIPU25x2VF3Tc7feG1YJODi2WVjEiMHygD0oVjL8Cy+sgL0MVst0R8Uwuu2OyqGYhg6MaVOcOwSwE9FaXR+HDNHLQP0H9/AP1U9/wHAOjJzbab6Fwr40Y9MCIzyjwq5a5xLzEQy/ZN2lrCHCkhtKGe9ihRXAojU58LZdeYzZLNxGQQkW5ERctl4v5XAaykJqX1nlH4H8KO7QNc9B8X8KXPn01Yq3NQfxeHrVxIT9EmH1ZwmhPYnuwhM4xO1cl19OBTpEmJ0YbFnfc/zsPDU7z6ta/kE2efxYqDD2DH8IDJ9/d291Kt1ynlleqTxnyqdJYmxBKr04SpGwYCYnEIEklT83xqxyhHi5j8FlE1v+WzLgMX4bzOT9BUVT2MleTkBGWpRWeEyBkDewehv+FZXEOPAd14RRuVrbh3PHWrC3Gp1SWUUiSb7SLrzqNWdZmaCMnnOujsXM26dRF+0MWlF1/GxRc+hILRnh540ckW73v/aaxcVabWeBw/HCSXr5PP6gaMtRPEz5ASoWEumHKKpGQ1Iesn9bGrYRezVOp1KjVZVq7hjlsrfOdbd/GTyys0ffjoxz9hjEuUalcUnRLZBPApG3xPE0MqfazXFT2nafrWyF5M9Isvvpibb77ZRLbaTiCuerkWDfoRc10tZQJvtaapzq5t1A63Zs0as7BI+5J1XHqPFhAmF5Koy6Xp9dQwJhXD2VuEXg+lDlmnlCnhjVX4yqf/gR9//TusoIM/WXAYh2UW0u+30aZmjKpPzlbEb1GXdacrdrtsiHUF4jpx3KXgJ1mTOFNVCUOizi62MMnUQp87Ru7gqqHrWHtiJ+/9h5NYuKZJUyTRzDhufpJqfRi5MgtXzXcyyo4JoJv7TAvnxLXldxChx4AuprtcFZXdMSQZ8xmBWchn8UMpFHbgB4tw6COT7cd1luK6qyDqAUvnRdejLa6Zh3GaPSb3xXOsoSmlyUDjry77X32vfRH6UwXe39f2fwCAnmpwtzK9k1WxCCJib4uwqqxTRmz4kGp9DNvxKRaK1Ko21UrTEHbyede8roGuG3hicoKO9lg3Wit6QzpJ7l3tV6IUjtNkbGzU6HW7TpZm0yeXdRkZGObKn17O2X/7EbzJcQ5e3sOq/i5KlmroFRyvSjmfMS1s6x7bwf4HrmH9wARWqZf7Nwzy2MAwOyo+73zfu/irD/0N85cuxpOcZa5AI/DIOVmCKDAuRjujagG1Ig4R5ZJ+WhN1pz+KvhPPdNXTLZ+mhDiMw5RsKadVmTcWqwJ0Net59aSTPWoSWVUiewScOL1o2ZO4TLTYRz67Uu5xe08cCZuOgaSnP04x6t7JUa1Z5HNiq3fQqJco5fvIZhcxNlbn0XVTXHnFOq648lYefBB6e+CYY9U18XyOO2F/ymXptm8nl58mY9cIoykatQpeo4mrem8mE0/4lhaXSbnITP4JCNiiPNYIbd9wK+qNErnsQVQm+7nl+gpnfeYyHnwUFvet5nOf+xynnXaaAVWBsSLop9oXnBoRpWxypbyVLpeRi/YrgBbZTQ+x3QXeWgAoEhc4zwVqvUdAr+PRNnqPFhypspx62kXCS9P+6fGmanP6vTdQN2S4sG4ybV2FDh69834+9Z4PMnDnA7yg62CO717FftMF+rwihakQxxP5JW8W9VrC5jIWGbFYjQhjCc92CBNyrZ2UQaRHUNNYL5QZsCtM9DS5r/IAN+y4luzSBu//8vM5/E96CK0hImcYJzdOrTFAoZDB870E0JVxSWvoCYPeGLI80xq6Fg1xaUiZOklMWyrVGFVLhRoKPbRgyuGHAvMFxkzFcZeTdZfhujJWWQLqykDSufqJFzbpmFAZTi52It6aUzOjPJcsUFLhzN8XQu3b71M6A89yQNcNqwGyE8zjACtdFVuGaSqGskrpSoNp9MaWpAI5rTJLeJ5FNjG5mJicMuYZheJO0xETufha0ccTpQhRZqHgheSyAc3aFJmcCEQuY+OTZDI5oyc9PjzEl/7+c/zgom/iND0OXdXN/LJLZ8HCDmoUrZAFuQyViSlGpyMWLDuIBzYMkZu3mPs3bufRbdvxsxne8u538rG/+yTtnR00gyYZR0Cj+qKOf9wAcMxLF6Dqb0nYeqY+GAN8DOimXqjnoiDWYrdTQK9gRar9aV8iwDXEacWWqYyneqPY8cpc1IkE5PrJTmNbzUQy89mp5T4D6HGcGFvCSnBDgK72nEhp8gLZzAIa9S5qlRKOvYhaJcctNz/IVVffxbXXjjJdgyX98IY3H86b3nQi8+dr0fgYjj1OFIxTyMllr45XmyKXAyenlGaT5tgYWfVNGp/rWixIMiMxq2gxNMTMSq2OncNEWTYraVb2Y9uGHv75H/+L//zJFqartpFJFaFNwJrWuhWdPxEpTgQ2LWbNsIki03amhyJqvT9Np5tFbUKya/VY1/N6j8BcEbteS0lx2ofq8kqn66EFgvYhgE/dCPWZAnS9T3/rNR2z/tb2WhDsLUL3kBlLjTanwDf+4d/47j+eS8+0zcuXHcXBdg8LhmGxX6agryWgy+TxIskmhZRyLtladRag+8Z6LI7Q1e9hqlROlpqbZzzbZEdbhcf9Ddw1dgePRht595fWcMoZh0JmFD/cgpufoOEPmexbvVEzmT25rO2UGNZklPar/y4AXfdrbBJky15Z/IuEI6OZTstxX73jUTfIXMU5ANdZhY3AXIuzXgjLREY7QRKusTuaGRFmnhOfPc7omfFi+B07/aDQV9tHc39KoPv73PgPBNDTGk8qqCBAj1fEqnerlmVMxQThjlLPHl5Up15r4Dqqh6oWHY+5jOOg1LsiX+myJ4LtJqVl+HcC8pRVqhver2E5EYEXGDZ0NldMzFviefr2m3/NX/75GTy67nEO7i+xbFEHfQvacMI6mdok0fA4h63uZ/uOCQbH63T3rWSsYdPMtXPb/Y9w/6YRyNtccPG3OeGFJ5hj7+poY2R0K/NUmDd1bcUbsa64wFt1Wf0I3OuBzFbiBUwYNbCkohf6RPqxPLJ5vXOKMJyCUJrUatQRoMc8AVvAFlpGvCO0PCKnhu3qO9fjljezak9kLHXCn7Z9arqPln09iTt/1lwyK32585WZNHqaQkwSkobUI/e7tKfffB2bwFL2o0gkAHUWMLhdC7elzO9ew2/v3sw3vnEx116tyBA6u+DEFy7m7e98JYce1sv41IPgDNJRlr7/DtryDtXKqIlyihIKkuPa+LAp/xQ726GpDxegJw526WRqVLxE03CZrklTQRekk4zVz/R4Jzn7EP7ris389Yd+xvAI5ljedsY7uOA/vsX4ZIWOdumsx33aMVrPUZNr8b5WZJ5mlrLZQhzd+RGedNFzRSYnx0z2qVjK06jHfpu5bAERrgTeAvJWRn3g+cY0pdloGBnjKNF+N33wiaa8vBLqzQb5kljUMQYZocdIXkv+DKM+3T41HYmxJBZTSVvMRG5lssm7Xn06j9xyO4exhFNXPI8VXjs9IxZ9YYlsI3FDy2bNsVbwKeSzZBJAV83Yt218yzYL3diT3Cf0IjK5PA3Lpl6y2J6bZJM1yEONR7lx6Fbe8OkDeMNfHYddVNfM42SKozS8IfLFNqOqVyyUiGYMSuLFgsorM4+Z69Daepo6LbQOgNmomSpDmjKG4bi7JuVughQTRUtgSy508iZvJ7IW4roryLqrsVgRe5jLRQ3JVesaJDVJtbYljHYD6imgJ+PcjPUU0HVIqvg9Y0BPv+9T/f0kJog/sk2e5YAeR1a7PvZe04kj2fShbWO1LU0UyZyyh9/pdi33sPL5CWFEEZVJUBs9b7GV45Fx01U38Nd/8U42bXqc1UvaWL6ki0MPWc62h+9hSdYi49fwm0186cW7eaJcJ36ul5rTwRW/uoeB6Tq9/Yv5xre+ytojllAuNwj9AdxMFaJpwsYUdk4D0saLJql5Y4ZpWw8kW9swEbxlebgiXmniTFWlbEXvw2DHddzYizlu1xEAafUyY89oiGKJkYTRn9bfcRpu18furknrVru7PnPP/Ny97rrPmLSXRAtmEksinkSO1QiaNDwKbepMUFNYA99kK+KH9liUE17Ni8HTzVBRzTxqp1RcbmqMkxPtFHL7sWVjnR9ddjWX/fBONm6A+Qtg2X7wzrcdyNrDF7J85UK8QGnpbbjZBvmCFldaSGlhlXhcW6qVJ5/caqlp/k5LRwn+xsbUM/VXM+FGBcKwzURUBO343kr+79ce5JzzbmVwAHoX7M9PfnYt+63qJwzqpn1KC86iMgJWkdp4xQBhqbNkokSlqnPZNALWvW2WvMlJTRZWMyYiLQuuxDpXh6cSlR4mHZsAl63fu70vZl/T0LaZULtZLptY2sTKw6Y11I/wG7pvIxw5+mXjosRofQrPluRqm4kaQ69Cl13kzPd9hMvPuZDV9LK2uJRj5q1iedhF52REueGS95JWQB20FUmB2dwBYrXH67yYHClQl2JiYMcZm5yiX0cdMXWabTBabLIpO8lDze38YuBKjnj9Ut79yZNZtGIC3Efw/XW4eY/JCY9ye7fRKAhsfamKWYybenfoYAdaaNlY+sImYm/p0EmHQoqVZqHaYjtsnk/Gg5U1KUhpZ0hy2HYcLDuPH+RpemX8sAfbXmLEYnQ/qy3Nolv5CaKoC1cWqMStr/Ee547Nuc8qaNqJ4M/cTC0l281d0D+Z/3d3vH9kCD7n6/4BAPozvYBPBD57279Wq7FdWVx/3elJLH1ts5r1JOZgc/WPfsQnPvwBNm3cwqolOeZ15ThkeR+ZyVFyfpWM3SCbEQHLoxLY+Jke/OISBqs5frNuM+sHBsmVI37682+xuN9mcV8bg5t/RU8XNDyl+5RC9wgdn1xRqF2nWh/BzYjUpr7Ypom61RrlhGpJc0wUopR9rGyVRtcp1CWs+BnoS12a9MTcaOKZXIMEuGbtYndosPvrFKfN40l6Zm1nzGvihZWptRixIGn8N/G0GNHcqKdFjB6DjjYXN9uJ56ufuUguu4RGo5fBQYec08+vb3qQK352A7feMs3IKBxwILzznSdw+uknUZ26ma7OaayMRbM+QRjJmEf05jqNxlRc5pnR997beZpJdCYbtQK6MkWSDEzZ73EaN/CWcs01Hp/+9LVsH4DBIVjYdyDf/s6FnPSio7AMydEj9JpMjjTp7Fls1ghTE9OUOlwsR73SSS4mAWQzVbfO0i0tkbs7ek8psMQ0SOAb07O00It5CWktdne/1W4vnNXd59eb2IHS4Hnks7Qz76uujorhEOSK+UT2RclkAVCDXMNn9LEtfOa9H+WuG27k6Mxq1paXcmTHShY2i+THfUoNm2yQ+DCkOzblldjDwPSf62BMVsTG08LY4KdokZZRQ/MaUwQlxwD61lydh6IRrtxyHfaaKd772Zdx9AtsyNyPld2Akw8JGhmcfAcNzyeym4TOpAFtLagNoPsqcwiAPWPXOgPoc6LdeMGaAHrq4zAzJjX/JCl2J4gd/iwHP1IHRidNrxvHXoHtLCdrL8d2JCKj8ocicoF4EZt5Rsr16TziUGjvOgdPvN/Wdrgn3nr2FvER7HvsPAP7AP2Z3g1p+d4WmKd17IREoqR3rULOtMfY/NvnP8tX/ukr5hZcPD/HEQesplML9MYEGWuCQq6JZdeoeZqGswSFBWwYiuhdfhgXXnYFlRCOPX4xX/yHD7N8RRvt5VE8/17c7Dih1aDerGJlVP/XlOpR1X5d4ZmHFSlKjEl0jvlbLklx/XKnn3kKmsksPuPMlEYDc17fbXbkqZ7QvQ3IvS+2NPmq1m3W6eY7xtFWLHmhcx7/DiUuJPUsRxGR5G3jHmGHDGEQGsvIjLuAiB5Gh3KMjeUpl1ayoO8g/uzVf87mLbB1G8zvhdee1sPrTvtTFi3qYGL8UZYtVevEEM36FE2vYhZQMaCLMV7BsvUd5vpiGwicc6L2BuiatFP2ewLqSqf6C8gUj+PG6wZ433svYuMm6O3t46ijT+TbF57D6Mg2OjsKZN0cbqbL8CEaTamH2QROk5ysUeOzF4NyIhGi33vLopoKRYK5YlEbF0JDxDK855n3mjLWHh6GiK28RFPiN2otTeyHRFir1Wa82MVZcRMHu2pFpMI6beWi0YNoTE1x0b9/k9FHt/DLS35CqQEnLTqcFW4PK6x5FMdCuv08RXFkNM7M8ey8t3V7KBrXoThBurCMo/RmAugC4Ixr4deniNpcRktNBvJNHrUmuXrbTazLr+d9X3gBrzt9GQH3YBc2Ybk1w7+Qzr9EawTYoTM1A+gq81hBAuiuyKYtEXrriZ8pZyX388y5THPeUsrKGAUsy9QrXILIpemVCIJ5+P5CioU1WPZ+uNZSLEs1804TnSvgiK1+BeZPP2f+zAH9qc4Xc7ffB+itZ2QfoD/T+2lWBCMWuUA9bv1S7CEQrVVGKOQLVIdG+Pcvf51vnXMxfhX2m9/OkasPxfGmsMIdZOxRCtmmieqkrT7t5xmvl6FtMY9uGefBDRupBfDnf/FiTj/jVJbu51ELrqfcOY6rOj5KqdYIwjph0DQTJWFcEpACnohyhuhj63dcr5IF4s4B3QrkOjHJ6nmXOt8zyWrs6YTvPtW3t8sjQG+ok0GAgpjiqUq1orF4fwIMQ4q082SyeRN9SvdfKl62K8tICWh0MTrs0qx107fwGKrTRc4994d8+d9uN7Xdcgc857nwspev5qjnrqCj20JcrY6yTWViI67VwHH1GT5BWCUIa2TkV56RJ7hSra0sovQb7W4STbkgO0F2pofZED3TCN3kWgjCTureQrZtk8HGak5/099z3/2wcEGncVT73g++Z1rkRgcHKRbmGTOhTKHNaNYMjI6QK2QpFcqpjMHOlqRd74hdLkOaEFWCyvRbP4kUe+tOBOgGLA2FIDB139CxaEQBzcDHzWVVFY6XZhF4lRoZPyJTKMJUnR9f+F2+9k//wtT2ETpQyj5kbfsqnjN/NT2NPAvDEs5Ik16rSP4JAF3HJbe1dAEoEFaEbqL3MCKvBVBzmrBgM1bw2VHw2JitcP3gLdxce4AzPnkY7/nQMQTWXVi5jcaS2XFKVKoNskWVN5Q5mzL3qL6zySoJ0HWPuuJOqAzUeu3TM9Wa3m7llqSaEg6+LwXMPI6TwY/UZSOOQBdRKB32pbS3SThmGZbxMZdoTLvRVDD3lWoJs8qPT30y3Ls10JPZXzrun0yKfW6N/cns/49rm32A/kyvt2HK7ZwBxSRXT7ecyjAAK1lPC682TqbQjbRiP/3Rs/nWOdfS35Nnac8K+uZ10N0mq9WNuMEkZUks25J81RzezeZhj+7Fa7j5rvvYPl41anIf/ts/47Q3HUHXortx8uupN8YMoa1Q8Gk2pokCj1KxbBTuZqYH0wOrCUQIl0Svc3tkzcYpYLdG5ruZcFpqfc/oND7N/Si6Sq1pUiaEIgZNmo6a7tTSowxEZJ41Up9+M6LhxbRG2+6mUF4DLJVyCDu2Wtzy64384NJf8t//PWquq0jo7//AYbzxzSeSLYxSq2+kTRocVBka2kxXMU9G9rp57V8yBhNUa7KWjcibLoTZXRg7z9OeSg2ti6U07a7faZSetLWZPoQcUzWL7vYjGB1bzG/ubPD5s3/Aww+OMzIMavP+3Fl/x1vf+lba2rqxCh1MTTcYGp9kcf8itu8YZuF8EaNm3cKz4rU9xW4zz8cVpz0+Wsqtu2zjprpG9RqeetEllJ91Rd+kEYSGvDY6MMyqJUvRtnf8/Dq++7VzufumWwibDZnT0kuZxe48evOd9JcXMN8pMy9sY5HTTmY6JFsLyPlKuSe18hn1pbhGrvS6HlKPSwFdx9y0FVmHxpEtl3EIGxXCnMVYrslo0WdrvsGvRn/DzyZv5+Q39/Cxz7yEQtcGrOIGImcSJ5On0Yx1AFQKs23NB6rZp4Cunm+liTQeY12C2Y/kDM/YJLdmx9K/laFSN0TeKN01g7wxWZEFqmPvh2OtoFBYAyjaQlkAACAASURBVNESsCTp2hXzMNS1klx0S/X9XcydnvxofmaAHmcV9j1+d2dgH6A/w3MptrhhmRomj4asyFAVU5uOUEp8G9XKIDk7pDFdp2fBKgYe3MpHP/gZ7rx5C5bvctiBB7JmvzKutw1/aiM5G/Kat8VfV7a20MNoLYvV1s1t9z7IQxsDyt3w2X86jdPevhjLfozJ6Y3UGtvo6lDas4bfqFEotUHDhKdJWlXkHLGU4wnE8MhMynoP0fGsyHxOVJ7O6E8xMtvTvDXz/FPY3yxAl6iGISJKp1sAFRhin6NJWU5oAUafX+l1123Htdrww142DeTp6Tmce+/ezAXf/BE3XlejVpFHORx62Dz+6m/eSKk8TrlzilJ5GqJRvHAMK1KHhJjZNr5pufJMlO648qprEobqNlA6Oflmu5yv5JzvovHduqDS3y219FQT3NS9ZZQBgSvzoQ4mJ5bjhIfxb1+6jv/71TtY0FtgZLCG7MJf9arX8H/POQ+pno1VfTp7e3h8yyBLlyyYLRaSHGMriCcePuZLtEbhKRkyue1nLl/r9imYp+n11mtvhIvU3z02QUZM/KxOnm7X0KS8JVeqUycdnv/8zg/46QXfY/NdD2BNVphHnmVtC1hQ7KSv2E2HWyQbONi1iPYwT5fbRpufxa14ZD2LTKBsQAymZvWRlJIMcKsME8U19tTmVM8L6EMD6FL1kzF61SRIxjINxgsRw+WQWybu5eej17H0RIePfOYl7H94hJ9Zh5WbMJwNSUXHJ07E1Epc8jIDTyn3mBQXmXbFtG7X6pWejsk9l7tElFRHhiLzICgQ+O1YwQIcZxkZZ6UBddcWo13cCZmttBGGjqH9mAqJ6aLQSWklCT+1CXE2Tbi1GJOu0vf2W5+1D9Cf2hnf+9b7AP0ZnU2Znyi9rugsbshU32ZoAH2Y0B7CZQcbt/yGeV0Z6tPT1CYC+hes5Iar7+RzZ53D+segr6ed1X1dLG53yAdjuPUJ+SGRz0K+WGRwvMq42EPFeeR6lnD3wxu4/bdj7H8I/O0XTuG5x/fS2dGkUnmMYnECxxrHa0ySy2fitigBgKWfGNAjEXFmooKknaf1POwpxb6nLPEzOYdPVL7bI8DHSlVN4wAlhb5crJJl1LLE1BdDWtkSAa/S09CsZ8g5S8jmlhFW2hgayZJvO5Srrr2H88+9jDvvhO4OOGA1vOwVR/CWM14GbKNUrhBGA4xProdgmnJ7XmVoY98p/QIRGQMV6hUz551EDEX6/F6c1Wx9zHyfJwD0WVmLuZF6SuDShGyxbcRj0byTmZpaxn2/cXnly7+iTkVyGdMlRz5v0T2vl6+fey7HvvjlbNqwlQVLlhlt+nJJ5ytJZZrJPSkqJ8ccd1jFr8c+AC1kN720p/k6WTDu6daYYfs3G5jmfEutdyoX6XiLBnH8yRpvesXr2Hbfo0RTUyyjkz63nV63jcXFbnoybfQVuyiKMNgICWse5WwbuTCLP1klH7rkLMdE97sAuvEviAFdf+RaAF3HLBa8gvbQ9yjo+Jo1gz1Trsd0yWKqw+HWygP8cvomGkvHeP8njufEV/dT4z7s4gQT0yO0t6sjIYj5HVaiCGi4p2otS9oJ1a5oIuRUInY20csoGM7SUU/PqNj4Yv5n8EKVjkpEYS9Zu5+suxLXWoGlzJPAXGYr0mpH9qdxt4C5dKYMp4zB0y+hxZ0Nc1PhT/b/dMH6TCaQfe+dNXVHqYXSvvPyNM6AJvJK0q5TwJKRgTREIvWFj4A9wL0PXEl/v8hXQ8zvLjO4dQgryLKw/2B+eunVfOqT36M6Dt1ZOHRpLyvmdePWJ3EakxTcwCi5TVZh/oouxhqwZdxnopE1NfVtEwEr18JHPnkqLz7lEHz/cWADtrWDMBimIL6LMVxKJgvbMum/SFR3q2lqhCZq2eWxGxb7noD3KUTUuz3BTwnQZ2cSBOQ2BUMEUvhk+m/N9BL7Ugf6jmGTnFPCj3I0qiWy9v5kraVs3xzy0EMTfO2cHxs7UrWiHXoovO+9L+DY4w8kk5uk3F6nVKwyOvaYEYjp7MyScSIq05PmmhfbytRro+QLMQ8hCOoEoW+4C5osBU67mJ3tFdB19ElpY7cR/ewILhbC8Rkft+goH0Xkr+GeOxz+9R9/xu2/3sHYCCxf2MPGgWFDfVq6vJ83vPntvPlt76Zz3mLcojJLCQs/nuGT3Hv6WzIMKYs9RfiWq2jwv/WapF9up0Zoa8p9psVx1u2lRTH4jdjv3MrkGN+4nUsuuJAfnH8R04MjLKDMfvl59GXaWZhpZ/95i+gptmOP1cnLPS3MGJGnoO5TKrQRNQNDnlvY1Ut9uoJ4iQL0mH2fLFAMoNs0TITOHgA9JPA9irksRmPXjag5AY02h2pnhturj3DZwJVsK4/x7o8cwhveezTT3EW2c4rBkY309nQYKWlpw88I1ZhLrCNJmOWpd/oMoCcqbemCyLSIzi7DiHuv9JqJziniBSVjuJKxFpPPrCBrLQcjHDMfIjmodYIV95orfxQryAnMtUhTaeqJBuGepkYRa5/ue5/GdLvvLU94Bv4oI/TWNUzcavN0Hx4BkwmzV32xeQPoIlyF0RhY2xkcuR03M4CTGcG1ZZGpXmSbKMwS+mXuvnuYV7/s31lchv17i6zq2Z+2MGRxW46RgUdoK9VNX6sakKa1WCh04TvzeGxLnfse38JYAM99fgd//dev4ajndRFZ62hrH8G2h2g0dpiUs5mrNXAtJ7azsKQUJwKfT94VK7lVNjeZ8Oaekv9XgL7L5WgFjDkHEeax7S7T+1SpyhAjIlvMMF0foVKHjs6siWBqtQLNehfF3P6UC4exeX3Ed799Nd+9+DfsGIaeRfCyl7XzljP+lEMO6zWZjqa3le5Oi8AfjyMske5SFv1MHVYtSWo5SlOWLTyDJzxfu4vQdwPo6VPmesw9FxF+GFKr2eRza6hN95O1nsst1w/zmU98i42PNOgqlli9fBX33Xu3yWi0FbvIFjo5+SWvoLdvER/4zAfj5u8UzBOJIqMSZtKysWtbKsPq2rGKm2SBzWolaVtLbjLzy5Ry0u9vWYax7ti2sZ/VAqE2XTH/54yWu8vk6AQFJ8P2xzdzybn/wXU//QXB0BRZL2Cx1cHy8kJWdS1mca6DtsAlU/NxPCgGDu21DBnDUI/PjZ10Nph7PuV4ilMxF9ATNz0BukZHXpew5d7z9dVM9kHwqc6QWE614QRUshHTBdjeXePKyVu4ZvsdvOWv9uftH3oBmQVbCfMD1KJhfG+CfMbFlfJcJMOXBJiNyJUbi+eYe8vI0ZnskpFdTUSFjDuiHUiR3XSjSOBJGuuoZh4ph1ei4pWx7R7TpZFz+8hYS7Hpw4r6iIJuLLs7rpuTMX3qxn1CeghmzIt2mMPaXU3kSU6JZijsBdNTqewnubt9mz3DM7AP0GechJ4Oy7JhGK1xq04Zi6Kp1Rrv4WiKyBmi6a0jtDbhR9sIgiGssIIt9qwtqlyZ6UqJc7/+I75/3gNMbYU1C7o4Ye3RNIa2Mb8jIAokVDJBIwxN21ogkY3cQkami2wdqXPP+o1MNOADHzyWD3zwlZTaN1Op34+V2Uo2Nw1Mmc8zK2m10ESq7Ko0EBFFPgXZPM4C9D2k354QoJ7mnTh3v7MAPQWw3dUWNb9mGB2YZt7CPvmOUp0YJLAjCmWVP/JUvRyWXKXoo81Zzehkgf/84a8495ybWfcwdHXB8Sdkefmrjub5JxyA5Q5S9x6lo7NJqVCnUR+lkFMEI6CIdQXi7oBYCtO0KdqJ0Ub69fcWsOztu+2uzNG6rz0sdEwN02qj0ZxHFKwgY6+lObWMn3zvt5z1iW+S9XIcf8RxUPcIGk0mx6fZvn2Ezo7FeBmbwWiIF556Mm9+61s5/JjnmfS3X68YkpqddbFlbJSRZoGiuxC/6ZsuAQGn8CGTb7E31fG2HLMOud6sx5G36uVNz8CuMTHSi17E7XfczcUXfJd7b72DnGfhbR+HapWVmfnsV5jH8vZF9FoFup0iRd/BqYfYXkAmdChGLqW6ExPaElkcY4U6RylBQJy2rBkZUwNCoUlZC9D1XeYCunaptLtKaOpFlyiT3tO0IuqZkOmixY6OBldO3sY1w7/mBS/v5s8/8RIWHlanll2P5+xAArMFNyKrxYQRakoXzmr1E6AnGhHmgFNAj9sw4wWRvORiISTDA5HOaiAFwzxRkMcLO4icZUSWwHwBrrOIDOo1F8NdNfNyvK3RZ9U+YxaiAF11c0MUDbU4mMuh2TmWnygAN68/mXL5nsrrT3Pa2Pe23Z+BPzpAn11hENAZpszTvCsF6AJNxQdqQymY1a7JUsqW0R7FcXcQsYVmuBnPH8D3RyGKiTBK0TuZbjY9XufS86/jgq/dzaJimaUdS+nrbGdhhxbwG3GdEdNnbsrhGYsoOx/PmkclLHP7Q+vZNLiDBX3whrc+hzP+/ATK3cNsH76d/fryTIUbsG3V+Wca5k23cSTymNbtRh1uboT+Pzlc5kShM5NN+vzO1406mcTO61V8raQ0ARu6QCe+18voWAelwlp2DBR45KEJbrjpbq644l42bYFjjoNXv+Z5rF07j9UHdNDbYVEN1zNVeYx8rkIuGxH5dbJ2PvZMj7IJEMTnKwXy2KVtN+drt4mf3U2ce1vR7L22aTI9Qh2rxPBYSHv7gUxOLmR+x7EMre/ghMPfR7YBLzjkeA7qX4nrwfTIJEPbRhganGKYKTYzgt2ZY+UBB3LSn7yQF7/0Zey/9mAVsk3dOLQd7IzuF2g268ZUxhE3Q21eaolMI/RkYo/FWmafD8nAylQh8nysbA6qNW66/gauuuJqbr72v9n0yAYjN9xHJ4sosbJtAfvlu8lONDlk0UramrZhqjtGAl3gqFb6DAUy5OWcMiuvH3+2yZXscl2MX+LMwSkCVw1994Aeq8kpOe1YNllFyJGyWxE1F2p52NHpcWP1fq4duop5KwLec+bJHPnK+Uw5DxLkd+BkKmTwyYTG6mfnNKPFhJZHpuSleaAV0NMIPVYObPjigqjDTFrtJQjbCZRi90s0vV6yxbUg9zS7B9eej2UJzBWVK92fIwpiCWHTgWE4NBo0sSpdnG7Xz54BfZbI0O6mhSfIuMfJrD3Pr8+8Bv8/OVf97/vsPypAbwXz+G8JjKSkk6dzcXz5PSXqWEUzgFJAN+Yv1hSWbEYt6a0PETFEwBieP2FESGRoYZRjg04q452c/9WfcsUPb2dg2zQve+4x9BQisrLdtEdw1ceqBbWTM3WzgE6adpkdNRiuTHDfgxtxi/CJzxzFW9/9IqrBOprReqzsDixbGu01M6nEYzu1WgRnJv32RN9/TxmMJ3rfk319N6n1GaOSND2dkMOSXZqeeiekPi1NcBlQl5mqqG7eS7m0ltBbwSMPWVx++W1cesmNbNgEK1fDKa/o56WveK6RbC1mJxgeuR/PH2Zej0XRaVIPh4iaIcV81rCCjYNVwsaVvsAMmCfljBkE2eWr7gnAW9F+rymKZI+tJKOW6EmTsVUmbERM1X06Og9kYNiiLbMWq3IAb3zJRxm8Hw6av4ajVx1BoelQjnK0Z8qMbJ1g0mryoLeZh0Y3MlQfJmuXWLZqJX3Ll5Ep5qmJ1Oc6qDijtLsi7f7+fmON2lFux2s06O2NjVdMij793ZJyHxkapndej2mfXL/uUTat38DYjmHze+O6jUS1kP07l7Kmfzll38UdqrIk18GKUi+FSog90TCyrbnQJqsuBmPXqcjZwvZCCubazHkkp1RGO0Iz46CWPFoB3SjC2bEQTnGnIrDZUpmeuBc9dh10TfujSmkRDTeknnMZafe4x93CjduuY8Daxjs+eTgvf/8R1PIPEWYHcNwJrKhORnV0syhM+wPVLqdumNBE/rsCuoLmWF65YUQU1ESTI4rK2FGPSaVrzvCDxeTbjiSKZInahW3Jy3xeLA0s0t2Mfn9EJCW5VF7W2in+M3P37UnZz/Dy90Ryi8uLz+QxU4N/EsqCuygPmszFM1WqeyZH/7/vvX80gL4rmJtpyIiB7F4P/sldLK3gzUrXaG3HLTAmqR3FzmdKeWNNgz2pKjgwSRhN4vlVwrBqHLgcu0gQ9DK4NeCdZ3yM++8aYf8FZQ5YuoglZZtcNEnOruBaaoWyCSIHL8zQVITfMZ8N27czVRtn3YYmPUvhzC++ipNOPZjtI7dR6BgCdxDHuLLJUEX1RJmuJD7Gpv77ZAblnvJqT58hG5/hlrR6esr3CuStIBnSDKp4gYVjK3LpwGIxbcWDGNic56YbN/GjH9zMHXcMMzYGzz/J5o1nnMDRxy+mo2ca2x0lwxRROGXEgBy7YSLFKFRqWJGZyG2p33P8/WM9+1jmdybVOOt7tN43uwlfZrTRZ77s7tFo1rOtEU4LoMvL3SvSbDQJswG5QjdjtRxF9yDGN/Vx7heu4qbvrWepu4oTVx9Dadql2LDpa19IfbhGVHQZLFbYEU78/+ydB5glVZn3fxVu7Ns5Tk/oycPAMAyZIQhIji6rSFIQEQxgQD9dRHbFuAYEySggiKuCSBSUHJWMhMk59/R0Tjffqvqe95yq7ts93TM9M6wLPhbP5U5333uq6tQ57/+N/5eO7i5aOqVlbzd9pBWbgjwbXeAojPRZpLNZRaiC8ePHU5YoVbHxtrYtGmB9y7wY1OX30nWwLF6ClyvQtrmF7nw7NhZVlFMRKlOKRijtURmJU20nsHvSWL056sNlTEjUkG7twi6Iy1s8SvI8pOzKI+84uE6BEkM8J0Xrd8iUayDSmeL60E1d9CEWeM4ysFyTeH7oOhZAz9o6ji7rQErfDNej4LnkLZds2KYzkWNjRZq/bXmRt7rf4uRPT+K8/zwSa1wz6dAaMDuw3LRSBqTJUVBBIImpAuhyNapoVLVv9V3uKmSgkx0V57xUzahJFR7/ckxXwHsclleHZ0zAjs7BpRYTIUcoUxa8ULrqRFjpGa0sBjxVb67ZAEWGCFNcMCO7kqUecDOOTVoO/5Rchw4x7JzfXucG/Yv+tUgm/LNnuQ9P4h8C7MKctiuArvy7mnVJUTXIJlRUqn5HJRH6Cthzqn2mEM1IT3FD4q5qw6Ygu4VUup9UVvo0l/LQQy/w8ANP8eaLK6mOwIfmzqTCcogbOaxCCs/NYSp2CoOMZOpGy+hJ5bBjpSxcsZZla2H/w+GCL53Icf+2F735t8FerzLfTWGwcvOEBNAluUZ5+kRz3xagb8enNiLD1Vi391CLezCW5yc5DbgC5Rp8ATUwtJTtiLRNkMqFsIwaBeZdrXHeer2FPz3wKo8/1kd3F8yfDyefcgCHHDGdmbNClJT2kWcd/clNxMIOkpYgGb9SYuQ6eZTbRNrFOgUsqf0KAEFllWsOcF3w45OVDChEgWm4DRdmcP0jdtkKBNv25k8/L9OJQDqiap4L0RTd2QJmOE51dF/WLinhlQfbufnyN5huj+fkucfT6FVhtGYocyKYvR6hkgjJ8hy9Xpq+bJrebJq0V1C0p17Iwglb9KdTRBJxBSztHR10dHUoYBd41TOggTBIBwwCWIFNJ+At3AwidivMBHVV1VTEEzq/OuPSlGggnJMUCJOEEaLMiBDKOni9GYycQ11Mkh4d1f1NqzWGCrPoOmphBJS9pudrQDUcoQxroCZeAbz+vKwfcblL0cdogK4iGoZBROm9Urkg1rVHNmzSW+LSVlPg1Y5Xebn1eXY/0ub87xzDxINsMuYS8l4LMaOArTJlJW9AURriWg55Va6myVcHAH2A61Ay8J3BfuaS0e5Kfk4VljtR0biGjAl4RiNGqMnnZ5dchgTSNQ6JmftJfK4nJXOiPIg/QOZP9r2cNVBUd0UhlxnfdkN0/dRGOyQ7Qa41SGoca7lb8DnxXIzEo7G9/fPP+/d/egt9ZMtc935WwOtrsDv1iFXDjIh2SCkhIZmsQbxafuv77FRMXfWF9FmhClpzloYN+Y1ke1two3Hae5LEKhp4/LHnuPGqm1nx9xRzJ4aZVl3H+NISQvksXqGPUCiPYeXIuXkyLpRWNdCfDrNifSsbO5M0d8Hcg+D7115M024iLddimOswvXZCYjGo2jrfVRWWpi6ivY8C3NuKryn8KeoStcOT6AP6aHFy9ftiMB/qli945fTm6lXzCTdXzZqVSR667xXu+d1i2lthyjQB8vGcdPI+HDhfqC+b6e1drTjzbStPKtVJSVmEdLJXPZqSWJk0KxcCfr8tbkEoxHxmPT8OqVQ3SWjSZUdS6z6Q5b7VfYw0IUUCdEir2WGeipHmvcjS1IAeBsliFiXS7qFfaGdNixjT6dsymS3vVHLJ8XdT55VxzLgj2adqDxK9BvF+g3guhG0atKe2EKuOES1LKNrV9mQvPbk0XiysCF/6cxnCJTGsiNCK5lS7VOk8Jj3LI5EI0npVFB4F5IGVXrSUTMcjGgoTMW28bF46CRGxQ1QmyqiMltK/sZOaRCVutkB/ZzdxO0pVvBQj75FNpghLMqKac/lPp58KB7+EAkyhihVF2U9604RCEiYOFK3B8K1WwLSFrgHdUBa6uN2HAroGIEmKy4TEitcJpRLD9xwpsdOx9UzYoC/u0VXr8nr767zW/hTRqXD2f+7BYWdPJ2ctJe1sIG5pBRrHB1BV3y5Kk/hA/D5ngYU+AqBr0SH3n8Bw67HcydhM0TXmZjVYFXgSW0fKZqO4CtCD7jaibkkJbeCFE8NDEuSEsyH43LY3rRD8jHZob4fq6zvqZ7YH6FJ2qq53p1zuQkD0L0Avnvx/AkAfqmH6tsvAPQ5UGKmkFCEc0Y1KdMtC0VyLXe6DC3NkvVKDi7YUdC2pIcknKjqtiUw0f3vgIrWUcY4ZBdPXREUoS0/ygrh2u7DCneB2kc2nccMWXekMFeU1/Mel3+KFP79I+0rYd0YVcydMpkSs+mwXIelHTj+ZbEYp24Ydw4400JsJs6kjzTsr15O04PCTSvn5rZfiKPffGkyaCbt9hAoZ38vmKMCSDm0qVDAMMAY15+IlMxSQhlr3WnMeICrZhijQf9LkMJKZrD0GfoJOUTa5mF86yigZ+r4CJcLIjVBw6/HsubS0Rnnq8de4/96nWfCW1p0Omm9w8in784lzD6PgrML11mKJC9SQucsTEkFlm2QVAY/0KbfJJXM4jkFM6o6FZFx42G1RvgbvWYBB7KoRAV1uaVRQ98cYPscDtu0IOQTbEJPKVnVtjExIAW0hkiceL6O70EtvT4z6ksMIdc/mEx/6OYUVFjOYwyENB9FEFZXpEFVCe5bMEAmLWz2nYrU5y6Ngi9Uqy9ZVAB+ORUnlshRcR8XQhcpUGZziozClqYr29ARlbsWJaIoNTmxCYdPL5ihksgrYE5IZn3fI9iWpiZZSSOZUG9ZELE4kEiXV1UfOy1IRLcfJFTBNE8MUwe2pJDy5FqmdVvXUwsynAF3yQjSQK2AfYQOrZj7+nEqPcvm3sNKJwyvit4ENwk8C6BJDl3fVx11Vr7i4jocjrvCQSX/co6caXm1/g9d7nqezPMPHLmvi9K8ehmctI5VfRdTMYCnPnbi/LbU88kZegbrYzNGgZN9nDNTtl8ULpOvFdc6heKDKMKjBZqJKgsMbp+vLzZhf0y57I4RnBM1WZALkHJrwSC1N5VUJq/VruELm41vqQ+rQi9ehOZCzMDJoa+47AfahGTYiHbWIkcK4rf8efF7+Ku17dRZ+IBP0e6AVBtcz/F1rkIaU8I1aNzf0Xkb3FQSrQr/rM4+U5zLcS7jtkr1tq0r/O3/9gAO61GZq7TOofZVH4qh6TT9mJULFEIpOB8uU/uHd/qtHUbQaQiPlg4tetPqlt5MuhtHwrHtuGohFLg5HGV+IZEI6Hq1SUYsWoaJYFA1SykLEpysbKOhp7HvEZLMVWskmW4iUS/elLC2dbZSVVbBmxTruuOVO7r79YawU7D2thql1VVRFIer1k+zZTHVVnIKTIZMXgodKzGglXSlYtmkDK9qytBfgC1dM45Kvf4y+7CLi0XbMTDNldpJCTweRyrgECDVntYrbFScI6sUb1MXqOfLDCn7cXVlkQzbToKoT+DWH2/0DHa8MqYeFjDToMKS0JkauX2Y2TFwAVjwYhX4yuT7SOV3yXFY+k2QqRl9vnJrqPWhpjrBkocP99z/Hn/+8VAHNgQfBUUfPYf7B05g2swTL2oJhtWGZnZhmr9+gJqgb993nqlHYsM0azMVAqdHADBSxegUeil3ZnCO5PLfnsh90OeoMfCEakXUpLUrCOBJHLdRiZSfz1pP9XPap+xmfHseps09jfF85E90SIp3tRDN5yswy9ZxVQxJb3Ml+uZb/fKS1qBJyvnxTst8zBwBc37nvdh/ByVNcCy6fVD4XfyzZemHJXi8Ogat/S47H0DndKoOjSAGVpDdVf+4PPHoEyecwLxo6UEA0LezgH4Z7G3Tpon+3ftJfX8ShtwIWeWtY4C3kyZZ3OfLCKr7583Mx7WU4+dVY7maw0ni2xM1RCpPEy4XYVu4p5Hc+HGkFqewcQwBPZI3ExSXLXRLeSgb+7XgVuMraDko7i93XuidEEDJSsXO1p3XTF9nbQsoklMADdfzCrGeHVbMXRIlSAfxgbwzzIinqYWGekysV4A7a5vqKuSFSU4wdAXDtmh8a85YEX830GOQhaVVAx9bldzrer2W560ozKb3+RMlSpb8DuQnDFABT5wo4jiqFUaqF8ij4you/zHSNsd8cR/Pa+wRESrIFFRSamEvJ+WC/BXJPFyW8b44PPKCLtausRF8AyeNQ9IairYonMmiPKFSgnnBwb8Z1W/DcVlxXmmhol50CL6nTVhZj4D7UWa3B4rHMCAYxLKKakEFcXI6qUtXlUyqBShZfSLf1dCOqw9Vgm8KQZmvyLBzPUG1MLStLvr+DUEIsnxxbOlspLy8nZIZZuWQVN1x1I/f/z0PURA3mTp1I3E0zLvQkzwAAIABJREFUsbaEspB0cdtCPGqQyeco5EIqnuyFymjPZFmxZTMrhayuBo76txK+/9OLscyN9LW9TV1ZBiucJte2mXBlwpdUOvavQV2Wu3aDaUAPMknlM+Ll8BNtVPvSiJo37fUIFILAwSkytljQqG3pL35HGS2S5pd3ZFZKiFtlqtVpOpXCJk+0JKYoVa1wPVta2uhPxhnXeBCmOYE332jmD3e/yMvPbVGNSErL4OhjGvj4GYez1z4NmPYWevtXUprIqEoDUyoOlHUuZUJFFndA4f2+2ZI7eCEK6XQ7Ts8VQR/BQfIxSiA/ju6NNXzho7+CVSXMCe/PEQ0HMjEXxd6yiSmJaugUYSVuHg3kBdNTVqlS1RSIieVbBGY+6cmAtbuVx2Hs1y+ubk3LOvbvvJ8+mQp5dJc5rAhtZkFoOY81/42m422+/qOzmTyjgJNahGW2gNVNIZxVnU51kqGJTUSbCH5b42LFSP9b7z9HGG5U61wtbxTFsYo7S9hHWBKle9ro/cy3zeSmAV2SbEUhErlniwwzbSV/5F1ATFnYyiMi71qZk3fHdHGl7a14FAIr3w+TqexzaYokioEP5PK74PeGkrXSfyGuZGIA4BrYRebol3goxK0ufRp0gyJfnqhqh6LugyqEqogDfCgWBcPGtiI6RObnDThKcZefAztcJ7kqEh9V8SN3OSgjtHIo9x0ozkXvMsS/AP093pIFKSPS6rUqjfXtBQF0WVAhEU6KJUqymYUSdQOF/EYK+c2Knztk92AawsOmKCfUxWnLU96lM5fExWUFhxBAl4x0y4yqMhKpCw1ZFWqjqViO4nPXpCa6z7C8RMOWd/mdALq4vHygdA0sxyOfSStAFwmayvfjeC7xcKlyj21atYmLzj2ft196kzmT6hlXHqGuNExViUHISOM5AlYubl5oYk3sWDmE4zT3pljZtoUF6yFRD7/6/YXMnBWjJLqJ7s6/U1/v0t2yjoqGhJ8UN7iwB5+QaMhBdy81M34ynwZ05eLzSn2PhaZb1WGMgMhjwCbDcItjbUXKg2GphCvZuTLPIYlhqz7lDqmUiWU2ELbHk8lUYJrjaO3weOmVxTzyyPM8+giEXDjqw3DGx4/loINnUV4lY7djh7sIR1Lk8psxxDJXYK7b2Q4Sjfjy4T1ekv/Q4QYAPebzg+subI4Xh0IDkfxsrv+vh7nvug1MoYFTJ55Ik1NGvLuHWaUNeO0ulhNWrmDJ6FYv3xALXNfaja33ht4X8gqstZE8DGObARGWH2RAz9genSUOm0u7WRhZzWMtj9E3AT7/7QM56fQ9yfS+STTUClYn+VBahdG181vs1RCWKEsM54EI5tMHdMUxL9Zq2CeB8f+t+esUaA2qz2Ob9+BTyi+n2g9rwan8a2L9WjaW6v1g4RZUcMUPyQWWvabLVQmiykKXL2uyKmVd+2AuoB1Y97q8TKxtbV0HVrjITAXsCtyLPyPy28J1RCmIYFshTCVfJSQh40r/DPF+SshTZG9gdATJfsG42sOhyXXkXSsGqqrArxgaNLEHMy2Ge3mCWv1iJkJ1LeI6/JeFvmMLb5ufVoAuM6qbLQzYiJ64HyV+J/Odw6Ab192MU1hLtrCOXHYjnrORshKJq2pyGLWVgkxm/9/ZvABUwFgSVhtL3O5Ka3ZjhMJShxtVGqYif5BFZsYwRKBKooqpE1Z0rEhcYwJYenGpf+dtCgUpdHMJK05wSLk5UskcYTNGeUk1v73tTm752bWsXbqMaeMqaKorpzRq0lgdIdO3idKohy1xPalrl3CDHSdDnL6CxTNvrCNcBVYcbrnjEmbNhkh8I50dr1HdEMPLS5285BMI0PlAPUBRGQB6UUckv2xLbX+ZA0eScmQzJhUNqk4S84WSr90qC1L1YPZXvvKoBAxYtgJvx2fEUs9BuLndEly3jpAxk57ucrq7Eqxf18cDD/+FBx7qUs96zzlwxmm7M2/uVPacM5VwvEAyuZFUthnTksYpaaKxvA/m4lmQdeDHyZRA0qGaXSlbfA9X8i4MJbXyIty0i9IxQjjihhW3e24amxfFuPDYX1PVH+GQ8oPZs3Q6jU6I8pRFeTpOJG8roS7YEdSTBxcTxKQDqTUYg9bJZbvU2EPCLaPw8uzCZPzDviqA3ht1aatMsTiyjmc6n+GtbDcf/1INX/2vj5FOvk0k3IIR6qRgJ1V2u04/FQtdrGI/32S0igfFMxBYhAJw8hLZoS1alWsnBYaGtjeDzJ3id1MxzI1eFOZKLoEfXwiiFtpFLjF/Q3HkDwK6VBUEOUQa0CW/Qdj0BioHgxCNb40XVDlgAOA+YA+w+cneF0MqAHLfLe8rBCo3SYweK0LIjigXe3Fej3goPNV0Jq6uQ3IUxOhSMljJWfGOagNL0XIr2R38TUBdwlQlKlSlo/ra26VE/0Dmvf71oFdPezAH5lvldmwvRPYPW5JSwrmLzAD/uGsd+UzCQKUsdAF0Pe3aAvYXkVjnRhLoUVnOBW8N2dxq8vkNeO5aKqJbsM1O/SwHQE3zHasHqRa8jsEIj7K40lV8XhQGL0w+r93r4hIyxGo3YtLvFNMQII8reldh8hLL3rYTWArgZVHJQpO4ufSjjpFKSilVgURJmVrgWU9Y3GL0dqWpiFXw0D3387Pv/4ANK1ex25R6Zk2dqNzuVrYV0+kmYmSx7YJUXiGJx1iVWLEGlqztYVVzC61Jl70PjfCr319OMv8OdRN6yeTWEg+nFRjrMjqdNDgIyEUdoAKSiqBZhApTCBWllMqI1p3WgC5OxWI3rBJCgZXvJ96pec7pkGfBVklddlRaj8YUVWhrm0s43ERD7Xw6O2rp66nkphvv5c47l6g8nqoaOOhQi8svu4DKRBeJqNSQF8gVejCsFOFoAUf6kmc6VDexAb5s5TkINp8oKcLF7isx/9freKfPr4KkKkFO5X6ojHObvBHSZU6FqYSze3Dj1x/myVvXsJvZxOFNhzLRrKSkE2oyceKSBecneyr1xnepDr2kQQtd7xVf0O2Cu1zZWR9gQM9akIpAZ0WGJZENvJx+lac3r2b+6XDlz84jXLaJkL0RI9SOY/cqQiKRT4qmSMDaFUUqmGWZiAF1yf+l5AJpOab3kICHX6+uvigNYzK4hqbUDTIrit+lhn6k3wefD0InUsuvSgFdcVkPJrkpPklJWpUcUeV6DtaHNn6ERU9FzwMY8YFQKyKGSnYcHoPXlrvPCSDub7HY/bj4QB6TSnizyGalD4AkYwoYS5hBYun6fB5xMvm46gcvrn3xkgr4m2YcwxRXexzbFBkbV3LZMKVcUlcDaINKvIvVuoJAPxX9NwXqOsfB703kL3btWRQ1Sno7yNxJ6PX91AL2nwrQdVKajpIG/aJVn2pVStaNwWYcVpN11yhAx11D3FpHSDG5aZAZiBH7gC7rVDliVNzF15B9kBLgzSuNtUiLNjRFo1joasFlNDWnbZUqQLetmHqZkiTnlePmGzAj9UJsTSafxwjJ90VzjGIL0GfzlEYq8bIO9/7PPVz1g++xYU0r+86dzLiKGBPKI2R7mvHyHZTHPeIhg1zapZAvBbOejFdLa7LA60v+TiFeYPb+Btff+XWIrcWONBOz2rCNXtVuVL2Cdo6BChqUlAzpWxz4QWydLas0H20BD7V2fUHkJ6No4RX0o5aNYZPt84iVVColPpV1CUVqCVkT6EmWsn4t/P31Dm679RnWrAVJqBamt0u/+hGOP2E/+pPL8DIrKC/LSbiPQraHTK4HO+QQjfkA5KaGXJNqsaquR1xlogwG7St3GlH/D784qHApp4fPLy+hJ8k+loSpiDGdno0VGC1TuPDYm4h3wYfqP8xEq5HJRi01PSFKcqIQaCGrrEb1mAaFugbwrQFdxdgD6PHzh3xyNt8lq/PUBiw/P2+tKH/N713/fziFu3DqnAnpEHSX5VkZb+EdZyGPbXyduv3haz84hjnzy3HNVRCSxLhuv6TVhyxhIPRzVAa9RFuDugZKATxfYVPPyU9SE3Ax09pCH2WeraDJzih/DzJmBrZ7kBvof15FLP0o+HBLX/4iZokKXyvA17kWqgJN/U8txKGxd7G61TrQngOdo6MNp6LVpJ+KZ5LPOxqsxROgaLU9BejKXS7Euq4Auk6g06z7flzdkFaxMSIh34KnBNOKYxliVEVBVQOI8TQeB6kgEIUhrmW3AnzNcT/E3FVbQHAiqI6SJyOfff/0dP8nAHQdQ1dKnppwXSYxYHE4HoaVUaQqBi04rCWPuN3XYzjrCLOasAC63z9bNoiyMv2jIDjlr3YBcNUi1U8Uk0VohXUevE62EBeRuMKE/1vc6zHSKVl8EneXxSSaYkSVsCkGMqcM123AtqqwJbPbkO5gNjlZrG4U1w0Ts6tIpvLEjYSqurvp2hv5yQ9vQhIyZ05IsP+sWVjSbpUu4naGhFXAdAzcXEyBesGopztn0ZLs4+UlC5VFcfmPD+HDp+7BlCkG+czb+v5V/DsNUgkQuOAHXE+DAkVPi++2HhIrDzRxnUQXRKMGk+z85hDFAtSLke2PEk9MoJCP0tVtY9rjcNw6Xn55FX9+7GX+8Ic2Kiqgtg4OOSTBVy89h4njEyxb/Tfqqh0qy/PgdpDP9gtBKXbYwLSk3CdDNusSiwzWHWt3XdCe0qe0NCV/4v3EZb8jCCMJlsKUppvGiNUgSookKRWUO1b6cTfQuamE8TUnceMlv+b5X21iij2JOdX7MCc+jboug7Ks1GJLkqZYzPJvHTPV6tdgkujgkx+8xiChrdhy0xb+oCU32s9KkO/I7b7PPitJhP2GQ6oMNpV2s4DlPN3yFN01HmddOpNPfPFw0u4iCDVjWO1YpLR0UjqtLy+kSUuxlS57q4ifIKgDD0ibNcgE4Ocr1n4d/kiKk6yM0RQqlQvhE84MtfBlLamOBdpiH+V5yuMIeN5UBC4owQvuR8lN7UHSKO//rEzfwSev/7m121pSa1TJolj7voAPrHNl0VuWkpeOSkYWb4YYViJ7pPpI2inrREIxrJRlbpQoS11ksIRNHcoxw024QpurjDD5ewWGJ422xLIX+lzdSEhNecCHr/BBDBJdBvgvQH/PNqbUhWoWJOE5D2I1QcKD0qccyVuQFoV9QDsua8mxjkxuo3K5l5gbsE0BtJR2zQt7m2pWOpixrbOAAj5vcbsPasimJXzueaU5Sva6am+oSkH8bFS1eHTpmigD4qYPFp/nlRCLT6G7Q0gmLBIV1Zh2QpVwySIsqHasUaJmOb3dOSoqJtDb2skVl/0Xf3n0ZcrDMKt+Ko1lCUqjObxMB2Q6iRsmUel/7Ij2WoEXraSlv5+/r15Ap+nS7cGXrjiYI4+ZyvSmbkJms9L01f1b/RrYfVDXgn14SYwW7QpERMtQh3xO5xWoTRUsfkMULl3rr8tGAi9HTCk0uDV090SIhhuJlkxj0cJO7vrNo/zliZW0tUFDI+w+B771rfPYa/cG2jrfIRqW5ikZXKcD0+vENFKqPMcMaxPQ86SeXF9V0I9ce1n88hxl7fha2gfZQldJiaI4imCRNa49TDL3AugFIqTTcRKhGYSSM+hanODiU36B3WFzxNRTmBWazLhOg/KMqcrHbNdQnctUJafPJCiCVCypIFEucAoH4ldc5rtyfJABXXIO+twCuXKL9oosS9xVPNP+PMu9do65oJZv/Pw8Uvm3ILQe02pTNMMqg1qZpnpfBUmygxUixV3ZiuIRPmCq7xT1LN2q3HIHH4bepzpFTdfza44B/S693GUv63Th4Z4Atb+UNT605E9dQgDSA+tDd3ocAG6fSMYQy9v/uFQUbR06sHQ5sPKUah4Cxa8v1r9lkvd/1oirS9y0J1XLmYLyhAioa3kshpay4g3J3i8jFJuK4wO6SQUm1cg7SIMbAXV5yZi+gquULcl40oBub4dYZwcfxy5//ANuoUscd7BcSofz/AxIVYdelCkiWc6GxMo347KFHM3gbSDbv5CQ1Y5pJbGEuc3owhCKVi+jFpHizVCbbzDjeyCrVMocjGKX7XDQKMoSVyDiu+aDnk9SO1yIKk1S6ofFQncREI7jyUsAP1ZLOmlSGquhr7dAWaweN29z1Y9/znU/fp4SBw7dewaNNQmMXA/ltrSXTOIkU5QnSklnxVoLk49Eacum2ZTq5K+L0gi51De/cyifv3AehcJykukWKquEUrOT/lQLJaUmmWxKWbiKwGGgHrlIk5aNLgqV8stJgpxfL6viVxlyTj+mMGWFwopxrFCAivhEcrk4/X1RKsqmU3BraWs3yaYT/P2t9dxy8x/5698KCshn7Q7fvPxcmqaEaKiXjP5mvNwWInZWAVg+10skFrjAfMtGSZdBlBmoptEV0ANJNQGBh7JqP6AWuia4KdOtTKVvgHIFCqDrFENxu+e9BLYzjrgzC6d1PF8/6yaWvgSTmMJpc06lscugNhvCTDuqfWlCuNGzWpAbYSl9ExeVTpgTi01XMIjA17tAZS3vshj6YA4gc5J2HVIxg454mo3xDhaznGeaX2LikXDDfZeTst7FiGwgZLXg5lsJqyxdF+F2smMx3W5ZZW4HBsQogB5M0ZCcBVO1EN75pCy9t7e24P2kL5+wJwD6wfcglFLsTQgu0F8NRclxgwp/IEsHn7ekAyv8HwgJaG6IsYZulPoRVFwM5MfoCgFxweu8A//dt96DWnKHOFlXwiKVWJRjW9VYVj1hswFTWtBKfN0tUZa9Ks+VWvbA82TqxEHJMdj5+X/v1/0/FaD7/FX+A5RYyjDN0erFoA2XNnJeK563kXxmCZaxGc+Q8q8O7RozJN4ulrqnNNAg5qpd7boOUx9CizCs7CSwaAfIGHSJj46X+VmiA64oiTFJoocAv6WSO8Q9L6Cu3o0SchmLULhKWdsWpcRidbj5EC8+8yq/u+NPPHl/N5OqQkybNIHqkihhJ02JWSAh+kEhSTLVjWFbeNEYnXmPHsK8vaqTde1w0IcSfPvKE5g6zaBsXCnN614lUZalrNJiY/NSJjTW4HiSTDiYTFbcalGl2yg6W1txVUtnMtXiUc5nZMi7kmkOfcISJp0bJfvfHY/lTsA2JuI49XT3hdm4Kcm11/2KBx/so64WJk+D/fefxTnnHkN1TT9lZd1EIx142c0YTp8vFIVWN6Nj/n7GvBKKA/UmGtSHArpvOvicA9rLsCvUte/9htyREQXQhf9f7ATbk0zIII+hQEF4ylWyYgU9vRYV4VlE3Tk8ddtCfvzVFyl3yjlpxsnMLlTRkI1gpRyiWajwothZnyDEEkY+bSUOB3RLgbp4Qt8/Gb47MnfvxWdVVYBtkw579MZdWuM9LDFW8ec1fyK2N/znLz9N/ew0BXM50bA0SOrAcNOaBVrU+3DET7oK7NKh7vZBS3eUq1Wx6yDze2fuKDBAAkPIV4S3YuYpdsMUK8uajKq4m91gEMVfF6MyJ2pmv0CRCZgqRwVy5TcYmq2vN/hwQNWhP7XvfUNsMNQmvwzq6sVXEiFHAsdLYMiLCiyzjpDdqLjyQXKbpIOdWOzlynMqSoKEV1XdvDAIvs/U2X8CQBeB7NdHD1hmAjCSdOa7avyVYFhizXXj0UWBThxvE7jLcZw1FApb8IzN2PYWbLsbS4hIpO1hUXKY6qashgxiyJoUw1SJKqP7HrWraqgmrLVSqbMLtAPVnVwnYyjmNJ292dOVoaKikb4+j0RpAyGzinw2TD5r8doLq/j+Nx9k8yqor4LZ02Zg512V8d6QEHrHLgq5bs23IEyfklQSaaC5x+CNRc30ZGC3efCtbx/NnvMmUN4gzCIbae1crDLJO7o2UlMlWfuDDTCKrTF1/UrB1oAuJXOSHyBcEp6VJu+lyLsF0lmojFdhMZ7uviqi5m5kkw0sWtzO40+/zN1//DsdHVDXABOb4MKLPsyppxzE5pa3aGgQqbkZN9eJ6SYJiWWoMmiFyUriKSlQnat01q3W2OWHoRnDg3FKH9S1NPCl4C76jXdGlr4H39GALlUTUtUszyivma+US9AgZ1q4Zoj2rgIV0cmUMhujdQrnnngVbYth38r5HFEzh8Z8gkjSI57yqHRjRCXbS9BK1f3KvEqb0SCT2cV0PRSg+397D27lAznEAKBbHqmoR3dJmmXWBh5Z9zCtVf2ccdlenP3F+SSdd4nYG7AjfZDtRhK/zaiQMgn0FLX/HJLlHoDrtqdm0H2/M1MY5MYMB/Th+2Gk/aFLPh2fx3+0swcELltnS2iZOZjvLvJP/+xn42z3fbAc1lcehjBdDr+iQQVDEjxFdkn83TXDOF4UJy+tksvAqFV95SUx1zDGYZoNWNSBemnefHHfK54Tcca/z9xTH3BAl6cfkJ0IsgSUnkGsVmK6OllDyR4VQpX4eB8FhPq1BVOS5Nw1ZLNrcNyN2KGNhEJd2EaPaqU5mOYYsMgFaSR6iVrSwnKAezxYRMM13W0ARvAnLR2VIuKJIFWvEKm0QzhSSi5vEwpVks8IW1SckkQDXS02T9y/nN/c/hyL34EZk21mT5lNaThEyOnBS7dSEc9QcHRcNStzEaqkYI1j6bp+Fq1eT68H+x8CV373E8zZbxybN71CrLSPiuoc2XwbtqUJY7TSPpToVWnVjqbD9VyJZ0kCoq0S0yRunndzRMwEfTnp+57AMCZiu9NJ9dbx7FPLufv3j/H0CynsSJC9fihnnX4CG1pfYcPG1zl4nz3IOGvJZ7swnAyxcFiVsJCVWJpwsXsQzuIFgF6sVA1hMAtAfqQaqw8mmGt1xCKnSiMtIqrrmM8ZrhQVk5xpknSENzeOIYxivTVUJY7iN1c+wt03LKY2Wc+JU45kilFHadok1udR48Qoydu6B4FfyiNSNgB0ldSl2oEG8yZlgTsDJh/87wigC997SjqwRS2SJQXWRtp5dMOjLGQje380xI9++yWy7tsYhRWES/og36PivnY8QjKfJWb7nRq3mo6idRkYFSO8j05zO8b5HfAoBp8fYY/4TJpD+pH76rDkamxrBw0dbehC0SS0+tgRIA8AX33LFc6PYibLwOMWyOBhVzfMYyAKrxgibkF6Qwi9rlTcVGPQgGHUKVZKy5qAbU7AVBZ7FZ6Uu/khXe3Bff8c/wSA7k9mUEMdxEOVK0qzDemECj9b3RJrLo2DuN87Mdmss96zayg4K7GsDdh2CyGzB0sS5KSwW6sDPhFJ0DBS/1YAXSVjqBMEi2eodVhclz3qBgwSZcSUVlmdqiuEciH3JzMkEtVkcibppE00WoPrxonKYnOm8+ubH+Pqn71B6xY4dP86dp8yi0JfJ4X+zVTFMri5lLoESRxMFcRqqyXjVLKurZ0lLW30ufCFS/bg/IuOp6yyGyMi7GotKjRhWZIoKPXlOrGtmJhF1eYXdJKJJLwUBFRMG8sO4xgWOVWjX0oyGVFabyIxgyULOrn2mt/y6CN5IhGYMh1OPXU6HzntQ5RXZkinV1I/ziNqZ+nqW04ialPIS3cvm3BErNEQXiareJ2tiJSq+DX0I+6pkTb1B9sqL75Nxb/uN7aIeI6ympEObErAhRSNq3Q2D9sJMmJRZ6opc+fRsiDKF8++k+waOG7cMcwumUpNIUasx6E2H6W0EMKSckuF1EIBKoAuuq3E1v8F6MEzEEAnGqLfyeHZEdIJj5ZYL8+0vMBLmVepOhBuffRSSKwml3qHcEzCV/0UyGNGS+nM9lEeES77sSiVo0DeripTY+ERGEmh8AFdrnxbQwy9vK0vVqfEjU58sw1dRoUqkaRQlZ80NFyh5VRxGeBQAVEcOlSeV5XIHFMxc6HTddwqHLca1xuHbU8iGplG2JBWtTq2rvjzxcPyL0B/D7WZ4vwnVRTrxxEDZ41yi4hF65dUqHCLAFPGbysoVngnHs04hdXknZU47nIscxNhqwPLkq5kmtFMDt0LW/qHF21AxYI29KnqZVu8SQeXfDGPuJKUwmmsQgPyrssuVJqRdPhSdaYOHd15qisSZAsu6bRBaWkj/UmX0mgTZmEKretNfvGLP3HXHZJ4A9MnlTGxupYJlVHo30iUJGahgFTGpZIm/RmbaGIiPU6YZxcsIasdGXzjWwdx3mePIpVZCFYzfelVVFVJDWjSL+ULAN13pEmWdSGmmzjgKMpaiacLgYNTKCOTKaezM8rkKUeybnUnt9z8e/7y2CY2NUNlBew5F/7j62dQX+/R2CisT2309S0jZHeTKHXwvCSW7FVHXMhS0hZSrcqzuYLKC4iGwxQ8ycgvFDXzGNT5A6/CwAPcirhjLIL0PVyv7/FQAujChS8lRlJVa6n0dt1DQGIsUsWTC2XJenlyhTyVoalkOutJ5Pfia+fdzILHHfYvmcP+1fsyMVxBSY9DdTpCRSFMKBNYPRFFqSwOkQDQLaHpHVjffknRe3xvH4ThlMs9ZpMq5DHsKOI86yzN8Grvmzzb8wSFaQX++64zmDjPgfS7YG+BiEPW6ceIltKd76MyJE73Ynky/M6HI8ZwiAtkzc7YuDuy/rdGLllu2xtB1ubIh74P08/F2JnnrfpiKNbOMQJ6kZweTPKVMKwYTpq6W0qFxVLPO2XknUoKhTqsUBOx8G5E7KkYCKjX4rml2g/2L0DfmUc3yndUPY3/N1kfYqWrMqTA9S4PWgDdB0tZfpYAdB5HStO8lE4mkux3bw2es5xcfgGet05lvlt2ClRZnH+IMqDISHI+sMvvBzv4BB8baQkPWuZFK0CVbkgpm7jt/TpKGVFlG2VVr/a8myJXgLjE3LBUZzXLLlOZl16unP72EirL57BmVZ477nqa+36/ie422HNKggP2mA29m6kK5SmkWkmEpdmBSV+yQDzRQC8JNubLeHPlIrq6U0TL4EtfbeScTx1Mf3oxjZMi5AstqpzN8IljJLt5gAtdmsy44gYXt6vjM+rFcb1acukGMslGquo+xC+vfYhbb3uE5hYoKYOGiXDiqftx7iePJMJKqqsLZFJBHbxJAAAgAElEQVSdpJMtVNZI61KHfPcGksk0FXXSpS6vEm+kbWXeQ70ErCRhWJM2FocCAstSs1oFzryhHhSd0BUoae/hivyHDiWAIiqsMhQVoFuDgC6lj9KLIJymN9uriHdKrDryXfUkCvN49v7NXPO1p2hI1vGhxsPZrXQ8JV0FqvtDCtAjOSmzlMEjKs1DAF3KmMSaHA7oAenMztz8rhqYO3PO9+o7UocuPZFSefE2lZC2obMkzTvZxTzZ/QRddUku+K/dOfGTe4CxDNwNEPdIZrrxSuJkvAxl0hBlOCwO6P/BWi66Yr/cK2jTO5gbsrOAPhokD0eq9xi5/DDlQFe9YUbR1s9oNIVCkol9paYoIVY3yh28N/2nogQ6n0BJd1TzN5E0m3KlF4I0vUmQdyvJ56ux7KnEQjMJWdMVoHuMw3OlrE17Pd9Pxwfb5T4c0FX7u6B8J9gMOgs06Aak6V2FglHijTlsyVCx+sDaAIUl5LLvKEs9bLdih5IYqnxNgHwwVq8BXTKKA3fT1otNdRkrOkYCdB1B0kxDYtzKNWrgkWQ8TcOad7OEQxbZgkPEDpF286RTUJWoo6evQEl0AqlkGZHoDFYsy3HDz//CYw91UhOH3SfOoC5mUF9i0Nu6grjtkoiGyGUcSmK1dOXC9MfG0+PB6+++Qks3HHQEfPFrR3HoMVNo3vxXampyGKYkCQrhjlaUgvJA5apyDQyhWxT+cEdcVtV4hXFk+xtJJeu5+HM/ZeniLL290DAODvnwbpxz3nHM2288vX0LSETW4uU2EgoLZ7NLurcTp9BPoiQCcRsv2+c3sdMEPkFeegbhrlcfKU4rCjSvgWYiQUnJUM/IPw+gB+qmttAl819e4nYXAiNpFSAWeoaIEaY/IwbiZCK5GVjGXpx9wHdJr4Cjxx/PvIqZlHYaVHaHqCpEied928oyVH5cQdpRSkKi6pBWHEOXioadh+Wd/+b/vRhVCqZdIO26RCLlpEzojGVZnF/JU11PsLmsjaPPr+Dz3z4RStZCYQ3E8/T0tWMmpO+DFKuKmj48zjtgQRRZKyPcr6rWCIBqZ+ZjeIiweIzi6PbI59a/1XK2ODu9+NPC8z5UEA79WWxsLVSGn89fGaNmyQceU/0uhsaA51T9PMzdHlDSBnM2AOhikMn5XdV1Tje8ieOa5bheFTnph2A2EYnMIMQ0pODT8+rw3ArlTVUexPfRMSqgC7/28Jc0/9jRw7ZtwuHwVq9gnJHOU3yObX1XPpfL+teZD643TUHo3QZcPYHICBaMi22LWuURDocIC5lGJEs43kY4thlYgusuJZNbRb7QjOnlyOcy5PJ5CnlpfuKSL+RxPVfl49nDsDzkP+CShEk4zMBrpHnL5eT6LdR7TmgOddmvaJYh6VohFAlh4TWHREIn7YfDQbampjoU9rlMTtpmjiOXbuTpv2zmZz98hWULYa9ZjTTGy6mp8nD7N5AIO0TcLDEjTn9HjpKyGrJ2lJRp0NqTZ21nO0ua0xx4tMF3r/oE02blcPJLVZ5Bf3cPWDF6u5NkcgaJRBXt/V2qxWJpvIZMNkosMgknU8HqFRn++Me/suSdLjZt0I9i/vwIF3zm3zns8OlgtlNwWokl+killuIUOtUc5PMC0nLfUgooHAAuobBHOCLvei5DkaFuvtHshnxW/6W/X+YW8vIaWL6jOwrl+QXnCp6fjCP/VutNPavB19BxIXj+wRjyWTmGf05+J58NjDEZXz4r9z14ndvZbUVoGLIgHJI1FwhXHZ2UsXqTBfI5m2i4kmS3RSIyBQqlPHH3uzx0y2YakuM4sH4/ZnqTGddbymTKiKckYz6DY2UpWMJlECLn2ViuhefkSLtZv52OQcEvGxSSDd1vcOj7WGWGTFVO/SeRZj1xhaKmPcE4mswDEv55BmRJ0fdH+p58brRrHOu5i68hJN4616EkHqOQi+HF4vRFDVrinSxy3ubPGx+n/iD46YMXk/UW0p1ZSz7fjm1JLkJY8ShEY1uvt2CtDc7bjlnHwZorXvtqDfrrf6Q1vvU5t35qQ9e+oWRWIa9LucJS6CItUUKuklXhsN5jsneDVZ7L6VBNf79LLu/6e6I4Al9MYBXwdpiEbJNQyBgiT3XlkPTpcOjv98hlIZd3KEhMTl2JHncw40kUVAlm+uRSxd3ZFDDLeYSpM4YVSpDOCA9INZl0GY5TRygyCduaiEUDnmS7u9Ld0CAa2Ta+FeOclh85+vv71bta3z6mbg8nx7qHRgT04KTd3d20t7fT0tKiLqKvrw8noOAawxksyyIajVJaWkp1dTUNDQ2q13dCnrgStv2kUil1DnnJ+JlMZuAcwferqqrU9ysqKtQrAPlgjLa2NuTV2dlJV1fXkDGKL1PGU4I0FFLXJddRHimntNxUWd0VVf0kSiXrfS0YK+lPSZvVJL09Mg9puroc+rod0hn9UjkXRUJVho/FNPhWV+tXTY3+2b/lIWDQ3Q09PaiSLXlJUxV5vgLqodDgWGVleqzyMijxx5INKPXtQhxjUIIdaiRiTqdlUwV//N1y/vDrv7N0kafi6bFQmKoyk672VmoSYXL9OcqjCSw3T3l5iEzewIxW01GweXfVSsUkd/xpCT75mcNpaurH9HpYt2Y1ra15kqkI6axsyxj96YJqhJCXJCqjHNNLsHjhRt59ZyUb1uis+nG18JnPHMqZZx1BbV2KVHolrttFKtlFe1cz+UKOzs5+ZcGLACq+fyH1kXkbuP9yFA1sMJejCaFA8Mh47e3Q0qLnN5nUczvSEpZnJ3Mu55RkPZnrKpnzcv0KziljyjMLxpSf0+mAkVA/s+D7sbg+n/w9+JxW2PxzyXqJQ0yIBCWzIw3pzOB4Y9hi6iN63ZnqGktLIR6Xdemq+0322/T0mGTSUpEQI5sxCIdKMaxSNi7u4pn7N2G0WexTuRcHlM1jZl899d0hah0ojUDB7SVluSQNSHoeKcej20nR7aboJ0MGh7yh+1VZWKoDQSlhaohRrl5hH3g1yI92CIDLq50UHaRoIUWSrHAw6vac/iEZJlFClBKimhilRCnxR+4hTQtJ+smSoaBeQ/a//91KolQRo5YSaoUe11cEtnfuYCy5R3lVEKHSgPpYBeFCFaFInGw0SmuklwXuIv686T6cJrjov4+mkOihs38DuVwKJ58B4Sj3HEIlek/v6BofaR5l3cs6S8oa7dVrPthXsgYDubKj+6p43HZfVulxLQp5MSxMZalGI1BWblBWalJbY1Be7pFIaINEwnQC6Ml+l/Z2z98/eo2KoiE4rAhiAlpbMZYsg5DkGFiyp0y1D6uq5N0mEpd8RBcn69DbA5u3uHR2yHieqiIoSFxOTisWl7LAA7ZP7YwPSKZMSzyDNolEiJISoaGOYdkJunui9PWVkMvGyObiOK7UqJdjqvUiSkwYy7AoiUeprKxEMKqxsVHhk+CKYJRaV75hLFjX09MzgFPys2BdPi/EW9JUZhAra2pqFE4GWFmMd9uTCSMCupystbWVpUuXsmTJElatWqUupLe3V2kUY23QJlqHAKdc4MSJE9l9992ZPHmyAud0Oq0AWMZet26dUhrkZ/m93GQAvDI5wWRNnTqVSZMmqYmLi9SSHmo9PSxbtoxFixapsQTQ5fpHuk7FvW5Z6hWJRChNlFJdWU19XRVNU8qZNDlGY2OGsrI2wuFNJDOraW/vYPXqNpYv7WfVqhytrY7aMNLyVOheiw/ZKJJ4Jgtv4kSYtRvsthtMmiQLUX9SNpwA+ebNsH49rF4Nzc3Q2an/JreuvEUmxIuUg/HjYeIkmDIFxjVAZZVowRahUExlXOYdoXqtJhbdjc1ry7nz1le5/ZY31YYuKbGIRoTpCJxsVnkVIpZJzHQpjXmURlzG147HC9m09mT569stivTty/+xFyectA8dfe28+/ZSVq3upq3dobtHeNKFeTHua6oRerp72dLaTjLpkk1rBWT+wRM49rg5HHRwPbvtZtPTv4xMZiNuIUtLS5pFS7pp32KxYYOjhE+/lOnmBu8/Ip6JUj3WuHEwebKeS/l3AOwjgboIoC0tsH4DLFumXxs3auEmoDmkg1JRYosIJTlnvEQ/Q5lnmfNp06ChQQOnXOfatbB0iR6/vQ0ykjupeKcHn39FJZQmUIQ68mxF6AQWk6wDuW4BfzmPgLoUU/SJME5CSlI3JCK0vYwjf/HZtqnWXVWVQV29zJfQ37p0dcLmFujpNkmnTQoFAXUhmwlhCFlA1mblolYKPTAxWs/+FXuwV3I8c1I1TPZiVJs2aTrpMTNsMVzWev1scHtpdvrp9PrpIUtK8lH8ZMOwaidk+2AZZyJlTKWKSZQrYK9S0L71IbZKJ/2sp4cldLCMNjbRT5dSGKQH4eA+0/2wQmo8Gb+JCmqlCRIFNtLPWrpoQ5QNsfSFjCTIotYkIHIFlcSYRgV7UMcUahRdVAdpVvnn3kAvPeS2OreGAT1OGRFq1TgJZkfHMblQR3msnnQYNkZ6Wewu5LHNj9Fe5TDnmAZClTE2d7STzxTIZqQcVhsDYsHuzBovnsVAgZXnLYC7Zg2sW4tKPpXKF1l3KUkZ8uXKWPdVMG5rq5ZXsoc2rNfrfnC/au+BlG/Jeq6sMqithaYm2auekoOBUdPV6Y6wJ0XZ3MaeVGAue1IUBNmTBhMnGUyYKHIN+rtDrF9XYPVqjw2bPHp6vYH9GFCB6/eiVxH3h1jt0ViIRMKmpraEqippxRqlp9egs9Olu7tAJuNRkGb2iidEd7wTjn3LtilNJBSgT5s2jT322INZs2ZRW1urQD0wjMVYXb16NWvXrmXTpk0KSwW3xJgNDGQB7VgsprBOvi94GeCdALv8PlAStgXqWwG6XIQAq4Dkiy++yGuvvcbKlSvV77JZKRcqapW3HXVBiPXlIsRClwvcc889mTdvHnV1deqm5Bzy2rhxoxo/mUwqMA8UhuD7At6iFAiYy4TJOKIYyNgbNmzglVde4Y033lATJl4FGWM0T4KMKS8BdXVtojBUVzFpQj2zZo9nr7m1zJxuUVbRS39qBWvXreWllzfx9zf6WLM6T1eXp8BMhK2uby/KYJckrZBeaAIAc/aEww6DffaBxkY9WQLey5fDgndh6TJYu0ZbkSLEZQOJ9SjjCjiIgiCCX7R32SQCaKIkzJkDM2dCbU2IstIKbCtCJufQ0yffm4TnzOKZx7dw5+2v8dJLXRRUXN7AFKIRVXqkhUnUgoTtMa7cYmJljMpEmFi0iuUb17JkTYEps+Gw4/cn6xksW9HKipWddHZmlXdCWbmqlaGAj4vjSEMU3SQnGjGYOKGKvfZu4KD5lczbG8Y39VBS2k9baxsrl/ezaAGsXGawZo2nONv7+gbvPwBHAdAg3CBCQcB1t1k6O17uX+ZUu/eGLkQB0HXr4LXX4OWXYNEiEKEkcywegJEaBst1Kz54c/AZitIggmn2bJi9O1RXwZYt8Oab8O4C2LhBKwlKCfMFtDx/0TXlmck6kHkSi17uT9ZNMce8XLd8VgShnF8J3pQeb3B9bVcnH7hmmYvaWoPqGrFGZF7FGhIlwRgYUy9XyeoVAWeRz+Rx8x4lhs2UWD3zvCaO9GZwkFlPaSpPxkqzyuhkgdHFEreLVV4XzV4fvZ5YwQK2UvkRZFUIf5ZFCSEqiNFIKbtRxe7UMoc6GiinyrfYi+9KwHct3bxJCy+xgXfZwmb6SAq97xD7XEdsbcVHGKaOhALmCZSSosAqulhPt1IEsup7AZzrs+ku4payrCdTwX6MYz8aKSPKKrp5nU0sYAst9JMkp+5tuE4lsyaO2wgWYulP8cqYb09kL6+Jpuh48iGLdWYbb1lLeabjNTaFMoRrbax4nO6eJPmChyMbUtaL0JFbEvrT63hH1ngwf4H1LHtozWpYuBCWLNWGQlurXnvymWDdy2Mv3ldiaDRN1vtqt9l6X4nCLNcj35NxRV6pcRdrZVb2UqCcDpdXsp7LK6BxHMz0x5yzh94PslcWLirak1uMHdqT8RKPykqTpiaXyVOgvt4i1Wep61u+3GFLq6e8YWJs6T0ueR/FKy1wpw66VQULbDFuYjYVFYIzCVV629OdpaMzRSqVUx3ftlaupQmURTgUUpa0YNOBBx7IQQcdxJw5c5SlLoblmjVrlLG5cOFChaObN29WGCXWebHRKdchlnpJSYn6rhitu+22mzKCZTzxbguoB97t0aTCiIAuFyEg+cQTT/Dtb3+bmfKUd/GQmzj11FMVGAtAC4gLmMuNXH755RxwwAHKchfLWTWrV71opUwrrcD/2Wef5YorrmDChAlqjH322UdpMgLiL7zwAr/85S8ZJytxO4coC0H8Qia8o6ODl19+mSuu+BZNTY3sPW8G8+dPZHKTuG6aeeuthTz3/Dp++IO/qskd6yFj33rrz2jefCWHH64ta1n8CxbAX/8K77wNGzbAd7/7K4488kh1L6KhBfcu1ymKidy/PI9HHvkTt932X2qcvfcRalSYt1eEhsoosXiYUCxCVsVLTTo76vjbi3D/vc38/LpnlBI02iFa4u//5y7u+v4XmVITprGyXFG1bujs5ZWlecoaobyhlutveJj9999fKUJjOUT5+9OfHuLhR77A8ceXsNc8l3S+h+VL+vj7m/Dm61oAffGLP+Wkk05m/Pjx6v7FqxMccv+y8EWrfeaZp/nv/75Eafx7zYMDDxxUlIaDurjD334LHn8cjjvuIY455gS1WbZ3yAaTlyiD2vOzlOuv/yEtLU+zxx4oISIC7q234OGHuigXyTXKIQrqrFnV3HPP0xx++OGjzpuc69lnn1GbdZ999t3eJW737+Kh2nffGiXI3nyzlSqJG4zxEE/ZWbOO4lhzFkfQRE3GpcPs5iU28arXynKviwPOPJbPfekSpk+fTllZmZpX3fpS79dsJkNHZ6dSsG+/7hY2PPc2u1HD/jRyIBOYTuVWlnonORbQzJOsYcaN53L6eWcPeOC2dekSorvuxz/j6R/eRZo8v3jrEfacO3fgerb1XRGsnx1/JAczQXkUltDKrKvO4ZOfvUAJ1bEcskdFUH973ukcyXR2j04iFzJZbDTzkrucN5OraHUzfO+n7/0al+sLwFyMBFFaX39dyxUB3TPP/A9OP/1MpkyZouayeP0X76unn36KH/3oi4gHcO5ecMABqLUuXjEBYPFuvfYqvP2Otvq/+MWfcNJJp2y1XwO5KnJ+4cIFXH31D1i37jmlDIusmj5dK7VvvAEnnLDre3LDxqcZ1yBcFwaf/9wfOPHEk8e0x7f1XGVe7rnnHi677FLeeWepwqOxHrJ3LrroIo499lgOPfRQBfJbtmzhpZde4tVXX2X58uUK4z73uc+NvneyWYVHau/cfrsyVgXURe6KsiB7bnuW+laALkAkJ3/qqad45JFHuO6665RVvauHuB3khmSBiRATIf2jH/2I4447brtah5xbFowIqz/96U9cddVVzJ07V1n98juZsAcffFBZ7TtzBGPLGDfdeC3z5+/OgQc0Yofbef2Nt3j22TX85q6X2WOPOWMeXrwNv/71r3j22S9x9DEwY4a27l54AV59BS6++FZOO+3flbsmEIjbGlyEpQihW2+9hcce+z4HHwJHHBZh3pwSaiosoqUGZtimvTvLshU2zz1j8+c/ZbjxhieZt/feow4tQvEXv7iF3/7km+w9IUZdQtxJFlmrliffWsY6acAWN3n4kec5+OCDBxSO7U2EKE2PPvoov/zluRx9nM3M2f10thd46+/w2ssmxx13ORde+HmlhI3l/uUZCUg+8MD93HjjRex/ABx5pBYWdXVDcxTENfjqq/DgA3Daab/hYx87nXDY79u+vQsf9nfZDw8++ABXX32ucr1LvG/RQnj55TblNRrt2LKlhaamcdxzz4OcfPLJ2wR0WdM1NdUceuhhO3h1W39clN8ZM+o59thTufnm23dIKImSffi0vTmYqRyRa6QpXs47mfU8662ja1opN/zhDqVMFytd27pgUUZff/11zj/i35hHA0cxmYOYyGSqlKUeHOvp5w028AgrmPujc7jg859VXr3tHbLHbrnpZm76jx+Sw+Gh159hn33HphSJIfDRqQczn4mUE2ExbRx77cWc++nzxwzocn2LFi7kvL2O5Qims0+siT7X4TVzDa+5a/no/7uQiz73ufd8jQfzIlayWMtvvw0vvgCvvAJHHHGp2ldTp04b016VfSUgIvvq2ms/q/bVQQfBpIlaeX3tdW1Rn3zy5Xz2sxeP+V5EEX/jjde57LILKCtbxdw9Jbygr/XMM3+9y3vy/vvv48rvXIBlGVz+zV9y9tlnK2NwVw4xQm677TaeeupJbrttx/eOYNmHP/xh9ZL1+8477yhDVDDqhhtu2Lm9c/75Cn+POuooZf0Lxgmoj3aMCOiLFy9WwlheN998s9IQdvWQmLy4DgTAxCq8++67FcCPxXIqPrdMukzS1772NWbMmKGUA7nexx9/XGkwu3LIInz44Ye54YarOezQ2VRWZnlnwdv87a/rePLJd1WcZKyHXOfdd/+eX91xPscfB+MnwLKl8PzzcMklv+cjH/mIskh39BAh9tBDD3L77Z/guONCCtSnTy+hsjRHzsuRzHssXGzy6MMeT/wFfvGLZ9Q8j3aIJSpK273X/4C96sNMKPEoK4mRtmp5p7WHl1dsoisLL7382g6tA7F0n3nmGb55+QkcebTJ3D2iNG8yePrpDMcd9z0uvPBzSovd0UPm9cUXX+CKK47lqKNQytKeew7mKIjVIjHE556DBx6AM8+4jXPO+cQubXaZo1/+8hZ+97vLlHtUch/efruF+nqhghz5EIW1qWkCv/3t3Xz0ox8dFQRlnkQ41dbWKU/Nrh6SizJtWiMXX/w1vvWtK3ZojmWPHnvoEYzbYHCwN06aS/JGfgPrpoW44y9/VDG9sShfxfcgiqi4Gr9wyjlMXuFyItPYj4k0FMXTBdD/yhruYyn7XnkWF3/5S2O6blkL99x9N187/wvKPf7qkreZuQ1vVPF1yTWdNPMg9qWRSiK8wxYu/NV3OfOss3ZoraxauZJjZx6gLP19ohNpdtK8zFr+7Xuf58LPXjSm+xj+zLe3xuXzss4ltCSu8Oefg2efhY9//Gecf/4FO33O5557lssuO4F999M5QALor78GF110K6ef/nHlkdmRQ579ihUruOCCU0gkVlFdbbN2bYELLvgF55zzyR2a5+Hn1XLrWq699vt873vX8OlPf2aXxpPxRf7fdNNNynssnukdkU+yd0Rxlz0iho/sEwlXi+V+xx137Nre+cIXFJCfeOKJ7Lfffsr9Plo8/R8G6OJ+EPeBXMg111zDxz72sTEF+UdaQKIQ/OY3v+HGG29U7iRxTQjIvxehAbnOK6+8ko6OdUyYEGbZsiW8+eZ63n57jZrIsR4iqEXTu/zyEzn0UKiu0ZZdTc2n+N73rtohy2n4OZubN3H22Ucyfdpqjvuww2FH1dJQVyCT7qfgWbz1tsF9D+Z5/C8Gv7rteebPnz/qZYuL7NprruHeW37GjFieyWVhmupqWd+ZZwMRXl7bzJbeDIsWL93h+X3ttVf5xCcP4vAjDSaND7NqVYE1a6bzm988oWJOO3uIxnvNNT9m2fIfc+qp2v0+YYKOpQeA/vTTcN8f4ayzbuHcc89TyZm7cohFd/DBU1RsURKCFi3avM31IEKhqWkid931G84448xtAvq9996rlAPR7Hf1EECfMqWR733vJ1xyySU7dN9KSP78Wv7y019zAONJZVO87Tbzs+fuUUJqrOGW4fcgrswnn3iCn5xyCacwgyOZwswix/tqOnmRjdzLYva/4iy+/NWvqDji9g7ZY+JF/OS/n6Ei5is2rFWu4LEc4oU8brcD2ZdxKub/Dq388JHblct0rB4IOY/Ii5PmH0n9mjwzQ/Wsd/vYMsPmd48/8L+2xuW8Yp2La/1vf4M/Pyr5JOfywx9evUtyRTwq9933R2666VyVr7K5WZJ6P8EPf3jNNr1R25pvAfVXXnmZ888/jMZGk85Oj89//kY+9alP7dDaHOkckmg2d+4sfvCDq/jsZz+7y+MJoIslLUbil7/85R0aLzCMnn/+eWVJSwK5eI7Fm7zLe+fJJ/nJT37CKaecopR+wbnRYun/MJe7dgXO4Oijj+b6668fU7x7WwtFBOwhhxyitEZxGUkC37ZixWPZ5FrzzSkr/Zqrf8K06TWsX7+SI444k6985atjEjLF55H4yXnnHcL8g3XGusTPv/OdJzjiiCN3SGgMv3ZZePfe+wfuuec8/v1UgyOOsJjQGFYurZ5UgbcWFLj/QXj8Ubjj9hfVghrtEEC/5uqrufumn7JHZYxp8QiV0VJ6zDAr0y5vbNjMpq4eNjY375BCI+eTHIljj9uNA/Y3VQLL0qUO5513h9L2dwVgRZCLNfG97x/LqafAMcfqZJ5iQJf4+f33wTnn3Mx55+268BDX+4033sD1139TxQKXLm3e5hoWJXPy5En8+td3ceaZZ20T0P/4xz+qsSTWvquHWApNTQ389rf3cuqpH9mhdSbr6s477+SGr32PWU4lOS9PV1OM+198nLpteCPGcs1SgXLKjPnKQj+FmexJ44DbXQD9OdZxL0s48Ftn85WvXTrmvSaK/AlHHcvpZ53BNdf+fMzAI2vzmNkHMo86JDt/Aa3c8deHt7lXRrpP2T8//9nVPPPDu5holrPW7eWzd3yHj3/8f2+Ny3WIdS7y5M9/hsf+Anfe+YbKK9pRD8rwe5LKpuOOm63CWHKOP/xh18eVsN5NN93A//zPFSox9NJLr+f88z+9SzJArlvGFcCUWLcA+nvhchdsampq4rTTTtupvSP7R7LdZV2Isnf//ferJPBdOdTeOeUUZaHLu4S9RnO7/8OS4iT+KYAu1vkZZ5wx6uSLliguYLG8JclgtIckVrokDvz0pz9VLvy//WZeBKgAACAASURBVO1v2wR00eZOOOEEFbcX18horn6JKYlm9ZnPnM/kyTVsad3EJz/xZS644DM7FFuTB7h8+TKOPno3JAVBiEYWL4K7736LvSSra4RDzv3mm28qy0pcP7JBRzoE0J5++mm+853j+bePwInHGsycGSIctulJuQrQH3ywwF8eNbjj9r9uF9Cvvvpqfn/TT9m9opQ9auqoKylnVXsbr29uZU0qx8c/9Wmu/M53dlj7F2tx3rxxzJ1rUl1tsmyZy9VXP81hhx02qrUni/crX/mKmoNjjjlm1Djgq6++wkUXzefkk+GUU0HyFYPMXHG5jxXQxXq89dZbVVnJN77xjVE3n1b0HuILX/i4KotZtuy9A/QHHnhAJXtuy5MyVoEgym1TUy0PPviEirvtiICXdSWhq8+fdg5TjCpynsPH//tLXHjRRSRGiWmLUL322mvVc/rSl740quUgwm2/cTP5MFP4KLM5gEbldpdjVwBdktL2mbsXF33+83z/B98fsyKgAf0AlX0vWesLaeNP77yghOWOHEoJuuMOfnHJd2gwyljv9XDjU3dz2Ic+9L+2xuX6pHzspZfh4YdhctOlfOMb/6nCmaPJFVF8Lr74C1x77XXKqAqSb4d/XuT0lVf+Jw8/fBMHH/zvXHfdL0ZVkkReiRyS/SMye7QQlHxO5PPZ5xyuiiu+8fXruOCCC0YF9B3Zk/fdd59KYP3/7F0HeBXV1l0zt6U3klATem8KohRFUSkCIlWliaAooFiwItKrSlGaAQGlSBEBG4gUK4qoNFFQOgkQWkJ6uWXm/9aZTBLwzuQmQZ/v/Yzf/aLeuVPOOfusvddugwYNKjHjq48BZTwuLk4wydx7iis7DCLnHkKc4zh27doVgwcPNpSJYsnOTTcJBo/uO7pQjdhin9LW6AehhU3/LV+awWPUFIwOBsCNGDFC+MlpiRGc+ZeLnxOg+xi8/Z4gwMmm1kXwN4o01DcfnkufEyPVORFGB30ZDMhj8MSbb5pr8vR99O79AGJionHp0jmMHDlZBHF4Uy70yGhvFufZs2fRpElFATa0npm7vG3bEUNfP99j4cIFgu75+ONPhOJhtKj4jEOG3AJOw32dgVo1WBzBitRMGfsPuLHhY5eg4nwG9LffQp3IMqgcFAg/lxMHzx7H7xfduARgzLRpGDZsmNdAJbP3JzX++utT8e23MxAcLOPYMQ/ef/9HQ58+6TmCW69ePUXWAi1rI8WLPtB7762JezpCjAFjoUoK6MuWLcPgwY9i48ZNQunzdpCG4+bVu3d7YWUcOXLtAJ1BcQMHdhcpj0xZo8LAvx999ImPcrZC5KHzY7VKyM5WsWXLj2jGCCcvB+WQtPLV1LK+8XZr0wGV7RHIdbsw4u0p6NPXOOCIe0PtWrXQ6/77hQvMKFCQm+782XOwf+xqdENdtEAsYq8BoMfHx6Nq5SoYO34cXnjhBZ/jUgjod9e9GfUQKfLc/8Al7Di6D1WrVfM6ZmRovNGcBJ/Nn3+OF7oOQhk5EIlKGlb/+MXfvsYZ+Ll1a0GcSJ8+fU0BctmypQJcCL50QRnJFQ2qRYvewYSJT2PsGALvo4Zjyv2KAEgFfM+ePbjRJPiW66TVrbVFxbdXRr4lrmvE0nFMfZVJBm/37fugCHrVs4Jycpx46aWXMGrUKMNsCZ5Lty2NRrqB/fwcsFptAku2bt1qOH9Fyc6AAQMEzhDQhw8fbhqsJ2Sndm306tWraNmZP18E2ZE5oOJv5LL0qbAMi8voifGk9Ajo1PKMDr7MmDFjRAoAfVrUHDmApMlJL9LHYHRQQBkAwIHR6RQjrZNaH4PLuNkyzc4M0DUKtIo4n4vQjAbhQN955x0oXz4KyckX8dZbC9C+fQevFAx9JQQibz4/Wkvjx4/Grp/eht0GHDvGlCfjYKrs7CxMnToNU6ZMxLJl7wvazsifx+jhIUNuFhZqp3uAenUtCAyyIj1Txr5fFWGhb9qoYIlPFvoMLJ33FqqGhkDOSEP2xXRksdWqDUiVZIyfMRcDBw70KoBkR6joMe3u6oP/f9GihVi29HkEB0k4Ga9i69Y/hAbr7eAaWbVqJQYNehhjx47H888bb9AaDVUDHe7RAF0PjNN96L5a6FRIVq5ciYEDB2Djxs/RoUMHw7XJ9dax460i/fBaAvqmTZswbNh9IKvNrEAGI/Hz0UdbfZCz0VizZj7Kl5dFlbisLAmnExR8t+OgoTycO5co0tm8BdYcOHAAtzW5GRUdYchxujDv4+W4u21bw3W4b98+NGUeJYBTCfGCafB2ENDj5szD3jErrymgcz96bPBj6N6ju9g8ffV/E9DvrNsMtVFGVKP7E0nYf+aIoRuFe5e3LBoqQd9+8w0G3NkVZWR/XFCy8OWfvxS5xgcOehjjSrHGmXu9dYsG6KNGbUTbtsa+f4I099KJE8dg9OgJeP755w1BmgYbaeLHh/TG1ClzBfAasaS87tSpUzF58kTs2bMPjRs3NpQdZujUq1cRDj8Jr456E48+OtgQ0Atk8mGhZJvJJN2aDzzQC5UqVYDFYhNAeu7cBaHcUdEwCjzmPYhFBPSyZaNEAFx2Trb47fc7vjeRnXOGqWOUHRoExDwqgDNmzBDya7QmhezkZWXQ4DSVnbg47N27t2SAfnXpV+ZB82EJItQSPvjgA7Ru3dpw8miZkdrmRkWtjXw/gZr5ddSozILXGExEwSGAvPbaa6Yh+jt27BAWDAGdFqsZoOvX5UNTOI0Gj98zYOb221sjKioCKSnJWL2arEIrr+9LNoKHN8tEA7R3sGTJs6J4CINY9u0zDqai9vf22/PxwgvPYdWqD0z9OFwMTz9zIzp1BO66m2lxLP0pISOdgM6ULQWbNvkO6LNfm4YIhwwp0wmLAkSVAdxBDsRf9mDRyo9EeqG3hUmFhh9v48l1ROvz1VEPiMp2CQmk6A4Zzj/nkZtJ7973Y9KkKXjmmWcNhV6kHfWoCuIvQZ17SUksdAo2maQBA/pj06bN4j2NDq63Tp1uu+aATpp7xIjO4h0IyqxP8Ouv9F9+jdatjf3qmpxNwcaN09G4sSwqAh4+rOC33xQcOHDGEJzIbsTGxnhN5RO5r1WqoZwjBC6XgriP3zcNFKOy36BefVGHK+Gs8T1JLy6JW4gDL61EF9S6ZpQ7r0vjgW4cUpxGVPLVc6oDeg1EIBNudHplEJ593nucDEGb71m3bl2vjBn3xvaNWyJSCsBFNRPf/LHnb1/jzDvfvJn1EIBx4zYJitgIODQ35lsYO3Ykxo+fiqeeetoU6DZu/Az9+nXDihUfoVOnTqbXnT79DYwfPxZ79uwXqcRGB5XIOnUqiV4Uo0fPFGyBkYVeIJMDBIaYyaQWpzQATZrciHLlyyPxbCK4Nz7xxBMCrM0AnQGVTz/9FOrVrydqSiQmnsXvvx0UWGdU00STnVivyjAxhgDNdGquSzLMZkGWQnYaNBBrinJndE8hO0uWiOdiLZdiUe76hBRumkIHPweJg0tfDOkQBqQZHTyf2gktGgI/wY7KACMA6WfwBdBJpVP7M8u5YyAcAZ0WclGAzjQiKgoUTmpDZtGwFHYCenhEOC4nJ+Prr781VBZozfPwZnWSvmEE86TJ/QXYnDltnu7E92CqYLduXbBmzYdigzKKLKZ/fuy4emjfXsYtzVm4xiOCwjIyZOzfJ2HDRyo+36hgsS8W+owZmDZpEkLtQOUoB6Ii/WGXLLiQ6sbhxDR8vPVbMd/e6H+6SLiQmU5x9UGAZura4493QHSkhLOJwPYvDxlaL/w957FFi1swZco0oWEbWQfU+B97rALadwCoW7IEQUkBnazAww/7ZqF36nSrqLp1LS10AvrIkZ3BIHeWtGSsBdMbly3b4YOcvYEd309ByxaAxWrBzh9UNGv2HF58cSTCWH/Wy7F16xa0aNHSK4VM19rjjz2OnRu3wSZZsOCjlaZgQQv5iWFPYMO6dThzLtHQj0omZ+3SlTjyxDK0RdVrFhRHJZh7DQtvmLGGRoAeixBRke7x2WMw6JFBXgGAzNHXX32FO9q08UpVk728pUZDRMkBSFVy8PUfu1HTpBjXtVjjBHQGxLHWwsSJG02Bg2M0Z85sjB37EiZMYPbDcFMw1QF9+fINwu1npijMnDkDY8eOxt69v5rGH1Bea9emEmnB2LGvY/Bg46h0AvqqVatEJDz3QzMLnczsI48+grvuuht169RBfHyCyC6iT92IVeRa4D02b96MkSNHChdwYFAw9u/bK9YR/eBGWRak40l5e3O/UHYYR0LgJX4ytsRM0RKy88QTws1IfDKKQRCys3atSAHk9YoVFOdtAyB9QEAn1c4BZjBaUZHT9FMzuIwUBCsvcRETzLl5XStAp8JADZLAQYXBzELngNG3wYOMQ1GATo0/JCQYKSmXsXfvfqF1eTuYkhEZGeXVL677+YcP7wzGq7CC2fffnzAtgEOrngrT8OHDRElPHnpJUr1WPAsYVasO3NLcgla3OcDU24iIXPjZ2XlIwv59shB0Wug+AfrMGZg2eRKCA4G61aNQq1IlpCe7cORkIk6nZOCrH382FFZuZgR1o/XA8bn//laIimIFOwUbPtqNG1gL1uCgIHz++efo3p3WllahVC/Lqr8/M5oI4NQhWFqXla3KlitZlHtx/HVUTh58sJ3wb1/LoLgtW77Aq692RseOQNVqwK/7gS1bgMWLv/dBzmbgxx8nidRI9rr/+isW05lpGMTJ96UcM2LWW0U0UuOkZ+OmzkCA1Q/T3p2H7t27GypWVJBZB+Lpp57C119+JWpc6+VRWWrVLkrB2lEJIWiEsmiJGDRFOVF6Va/sXpqgOMo+5YWRxYXrLfC5RLtXXYiuWm9U2u+o20yUjU1HLiZ/EId7u3TxanlxQ+W+RwXbm++Z6//u5rfDlXAJmaoLn+7+xtSffOUalyCxc1he6WFf17gO6BvWA5MmfYZ27bwzaHxtPR1r3LgXMGnSLFGtzMw6pvz17t0Fy5evFwaTOaDPxNixr2LfvgPC2jS20M+hdesWSE46j7HjppoCeoFMDhbjbhbXwiqhL738Ejp27ISGjRoK1/CnH3+Cvn37Csvd7D2JR6w+2vq21kKR+3HXj4IVpTHpTTZ8kR0GGNPVzIO57D7JztNP4+uvvxZrlUZT4dLkfA6yn2Q/uMeSAaBh6nPa2t8F6AxaI91+LS10CiWL3lBwrzWgs3xfYFAgAvwDhJVpFFXI7wIC/NG8ufdcb2qQDzzQEtHRMpIIaBv2GEa562PPTYr1f6dNm4r161eL5gSsRkkgi4oGKsdqNd1vuMGCWnX8xf8LCsqBDK2VIC30jz6ShQ/dV0CfOX0SrCoQFQo0qVUbHlcgjpxKwMmkFPx84DdDJYybOZ+VgR3eDrovWreug4oVZKRnqFiwYJtgbcxymjmfVLpoeS1a9LbWnIE1okNVUdOeObK1anqv6V5cH7oeUcsyry+/PNKQ9uJ5dB8MHdZD9KP/twE6l19Wloxvv2F3uwXo16+f181Mr4bF+fIWR8Lvly5dipeGPolgOQDDJ4/CkKFDiqzcRkVg7QcfYNjjQ0XnNTZpYQMTllVltfRaCM+v6c5mLYUbtRQH0Mn+XW090U1D/23hwk8ETb6LUcU5DdBZzT0IKcjFnE+XG7qV+G4MJhs6dKihEjRz+nSsmjJf1J5fsm1DMdf4/EJrXOvbUNQaLy6gM2tm/PjnMG3aPAwa9Iihgsa9hwzOAw90xNKlvljovgE654372aJF8zBmzGQ89pixhV4gk3/i5ZdfNpVJGoiktjvd2xF16tTFwd8P4ZOPPy4WoJN9ZOe0nbt+FMGxpZUdKsSMTyHDwHS6oqoeCtlZu1YEHlNhpHLBdGy9KRkNYL2mO+l+s/Kvhv3QC2/O18JC1wGdE2CWL677un2h3JkzSa387wB0akMcWE4uF5URBcMqX5UqxRhGRYqN4466qFJZA7TJk9cJbdKXCnm0DKiBPvnkYGRmnkGFCpJoeEBFmJ+qVSWUr8Dodlqn7CGuil7D+/drwTKfb5J8AvQ335yFNStnI+lcCiLsQM1KleBxSzh+8TJOp2TjyElj/w6ZF/p/mE7h7aDvrH79iqgSy26zEgYPfgsPPzzIp1rdFGzGXbzwwrP488+fRMObmjUlEQBXp66S30iClRAL9ysvTtqaoUlx1RdkaiZPHo8PPnhLNLw4dOjaRbmX1kL//odJogQuu9V9952MSZM+MQQnrqlZs2aKDdVbIKNORT54732IsgcjU3Fj78k/fSrYoruz5s6Zg8Wz5iMSAaiKMNRDNBohCrUQiVhRy11rqaofxQF0b8FpjLBmM4vCSrfe7tnILyncanWbik5tl5GLNd9tMnRvkEpduGABnh0xwuu6pQW8ZPFizHxqtGj+8sSbpO8fuQZrvKBZytVrXAN0Bb5a6CzvPHnSCMyY+Z6oi2C0/xDQGSvSo8cdWLy4aB86LVJfLHQC+tSpU/DOojiMGzvRFNB9l8kU8P5Hjx1Bhw73IDYmVqT9flwMQGcfEdLsOoZMmjSpCNmZJXzzZrLDLCXiBZkb7o++FDvKl525cwUDTjc1GWUCOa1zgroO5mYNWv5nAJ0Dx6AVo6O4lDsj8UnXMPXh0Ue9p1gQcFjWj5sJfU3eAe0cGjWqgBrV2bZVRa3avTB58iyfi7RwosWGsnAhFiwYg1q1JNFAgeUZ69eXhOVLMGMbRrZwYgWp/ftJbQOfb/SVtp2JrVvegyvtNC4c09oP1q9VFicupaHfE8+LFEQjhYaBJUzPo7/K2yZBQZ458w1s+mwagoIl0T5xy5Y/ilWml0F31GBffXWwUGLYw6RFC0UA+9Ud14profuyeXCe2cRi6NCOwpJi/ezff/93AXrTJlpk/A8/mM85My8Ym8CNiwU0vB10ZbW79VaUs4WKlmBvf7pa5MD6GkHO8SIzNbT/o5DjU9AYZdECldAI5bw2ZykOoDPvnJtcYSqdCiWV78KBqQxWpfJilN5DQG9dt6lgEC4jG98c2m1oaDDmhtQs3Yje0mjzXWtd+iNC8sNFJQvbD/9yDda4lr3hbY0XWOiKT5Q7GYaZM55GWLiEnBxFKH9Z2ZJo0yvcehat6x+ZMIddQkoq8PbbHwm6+1pQ7jqgM+tlzJjxpa7sxjVGdpTpaQyaY/wErVq6eRm97ivlrjcG41qhMmDmTvZFdhikx2wL0uSMuOeaKZHsDB0q1jiZJ/rsCeolas7yd1Pu19pC1+vMX0tAp+XPQSRAEUjpp/cGVqT0WOueVJ9RXn5BLjbLMko4fUbBC8+vEP644tRy5wLmYunXrw3q1pNEB7eWLSXUriWLXuulBfQfvl+Ke++uj13bv8KB3TlIyWC7bCvGTp8tqCNvz8ogPtKdFFb6q7yNESNslyxZjCWLn0VMjCT6yXfvMaXYtdx5r19//RWPPtodgUGncGsrgHGZ9esr+f5zrt1rBei0VMgW0aXADWL9+iViY7XatLapv/327wH0HTsmiQ50Z89oTWk2bTpkmnYzcODDiItbYAjoXP9N69ZFRVsYQi2BsMSGY8XGDWKd+1psg4ooi8nMefMtbHz9XdyEirgTldEUFVERQSW20KkosOBS4ZQ7xp1w7RX+fwR5Aq0eN3P1vkZAv61uEwTDDynIxoHTR4Vi7u1gMNLo0aNFWVBv2Sx6/n6/1p1RRQ4XfvT7pwwXjVmKUw/ceI0XxIjoa/xKyv2TIn3oBKr584ejejUJAQFsW6qKbmqUF7YGZVptUIgG5gT6Y0cVvDX7Y8N0XT4HZVuz0Edj375fTX3o3COmTJmMxYsXYcyYcSUC9KtlksFkBDrGg7DKItcA2YXiADrZV/qlaTSQ6WH8gFEsFi1uGi5MezZShik7VC7IQnNd6C6sEsnOnDkihoABx1QK+Jy09v9nLXSG/euBMNca0G9ufgusFitWrVwpJsibz5d54xMnTkStWrWFRmgGaMuWPY26dS3IylHw+wEFkyevF5plcUCdAs+NaODALoiKOo72HSS0aM7+wHnNSST60Etmoe/a9Q56da+HCqGhmP36BuzcDcAhY+7iZaLuvlFRHQYk0YKhYHh7FyoiX3yxGa+80gM3NFbhdLlx+IiMYUPjRAnY4mx4FBCC7IQJr+DkSUZfA61vV0RrRr2F6rUCdG5YvB+ZHUbcTp78omgx+W8E9O++myT6tTPd7ZefSbsfE80gvB3x8adQuXIVkdNq1EWRjEv1ihVRzRGOqvZoJOdkokHvtnh57KsCIH0Fdd6f1PeHa9di9iOj0BqVcSeq4Ia8KnE66V4cC51RxiIquYgWp9xYKbNGNQ8oR7fWbSIC9pp1aYN5C41rU3Cs2rdrj917dhsGx/J+bes1RwMpEgGSHcfVFDwRN14U3Cn9GtfajxZe48UF9HffXYIFccPRsIEkWqM6XUBmhlbEiFGMLGoUEMgoXBkXLyo4eFDFzJkbfAT0Mdi3b78poNOwmTJlilDux4wZWyJAv1ommQV1LQCdUeN8PqZkM3PKWHbiBZAXJTsEXj4Xo9a5X3ENkkkokex8+KGowse4I4I6ZbZYzVn+myz0vxXQb74Zkizj802bDCONSamwSAO1QwK6N2pKz8WeOKknWrSQERgEHD/OSGYVffuMEtGe1Lp83SQJ6nv37kGfPjfj9jtktGsrC/8pi5LYHSUH9J07Z6Fzpyjc1rwB1q/ciyVLTiMpE1j3qXFKDDV0lt51OZ14ZdQor4AuCm98+y0ee7wtWrSwIDpKwal4D347ANx99xAMGzZcLHhf84d5vWPHjuLhhzshJvYYOndWvDZn8bWwjO+U+3Y8/vg9ohobqe1/E+X+zbeTUKO61gXu4sWq+PzznYYpMNy0brzxBuzZYwzopBbHjRmD7YtXobFfJVicwNHcZDgrh2D6orlCHopTi190q3s7DptfWShquXtrzuJrLXf2WaDP06zTHeeUbBaD/ow6MP75xx9oWa8J/GHBwyOfwgsvvmgIvAzk7dC+PU7FxxsCOhmBmyvXQxOpnIgTSEI2flXPo/2wBzFs+BOlXON/bUCkAbqEDetVETNRVJS7bqFXq2ZBoD+QmQ2kp1HBBhSVFrqEoCC676zIzpZw5Igbc+Z8eE0BnQDM52DdgNI2U9EpdxaQYa43wY7ukOJS7gRaWuRc82QRaKEbrS1Ndm4UlryRMszr0Mhj6hqj/rlH0k3EOAu9UUuxZWfhQpFiRyai2M1Z/psAnVrx30G5U1FodnMzSNBa4Bn55jl5BHSmtDGf0ZuFqudiDx/eTuSLV6wk48J5rQzsyVMq/BwVMWfOQqEUsESuLwdpHKYexcX1QefOFmGpijzs4JID+vffT0XPByLRsE5FZKWVx7QpP+KHny5h29fGqVN6paiE+HhMnzHDsEwvfVM9e7bEDU1k1KytIj1VxR+HFJw4ruDSJRXz57+Lrl27+dyekWNKJeHll+8WhWXu6ahZ6XQ9FNdCL6gbfQwvvviSYQVBKm9TpkzA2rX/vqC4r76aJNLdTp5gP+xX8cwzzxnGPOiAvmmTcVU8FrKYN3culox7HTf6xyDYZcXFnEwcUZJxDhkYOGKYKGtJa8VXRZTBbG2rNRW13Duhpigso0e6F8dCZywFKUgjKl2XHxa/oqVk1PKYgN68XhP4wYJX3qILyLjQidhM7+mIPXuNN3LGuTz9+BNI/OhnUU7WKak4jMs4hksC3OOWvCNSonxtQfrXNa5Z6foaF4C+UcaGDfShFw3o9KHPmPE0wsNlYZVnpKvIylZFTQUe7Cvu5yeJ4kQ2mwWpqSri4j7w0Yc+VqQ1m6WtCcp98hQsFha6OaD7Wstd91GzaiRz1bkPFzcojjnnDDhjTjh7Hzz7rHFjIB3QWY/FKDdea0QzXzT4IuiTtSWDSUZIp+xLJDtt2wqlhe5fstJGke7Xg+K8IKgA9Lx0OKZdGUUp6mVqR458Ga+8MsqQBuQi69btJjRoCISHybicApxLZOtFVXTuooANGvSYKFfoa89p+nZ79myAtm1ldO0qa6VPy5QU0Gdg164puONOBbffXgMXzkZg46dufLj+d3y/c5+hT4kKDQPmyEKwS5FRHe8TJ46jefP6Iiq9UoyKzCwVpxPcYJG91BQtCK9r115CKSL95UubTlLht90WgzZ3SujSRREsBaPgSwLoet3o774zLuSiBT5txqBB9yI7+9+Vtvbll5NQoSJw4jjw8MNsTTnQ0JVDC6RTp4749NPPhMbvDZCpMBIQX3lkKGrayyLQbcNlVxYuKBkiIjxDciI8OhLz494WhS6Kor8pYgw6WvbeUnz85Ex0RW3cgaqomtdvrTiATvq+foMGpgGwOiBw0zWiT2kMNK93g8iTX7BuhWHDJs77+++/j4EPD8Qvu7XOY94OXQlaM2o2WKyGOJkoZeIc0pGm5iAHLvToVZo1jivWeHEBnVHukyaNwEwfo9y7d2+PJUvWFFkpTvOh+wbotNAXLaIPvWhA12RysKDAjYqYcW4YGMeqpAQ61iJgCm1xoty551IxJaDrxWiM3KCa7HQS6atmskOlk89EdoisLZU9FtYhrU8XFEuhE/SLJTvLlon3YuzVHXfcIRRab6Wb/2cA/VrmoRPQqd2zKxwpZSOg0hq+VEHv3n1EVSCj86gU3HprbRFUxSM1VRIBKQQG1gX3eFgEgz5bdmNbIwLsivKtM4r3pZeGIzd3rQD0lq0UlCtX8ij3HTsmok+fENSo7cDJE0HYvJGNZBKxe89hQ5qRz/DM00/j/ZUrRTldo0ARaqZ33nkbVJyFn58HaakepKR6BJC7XVe+/8yZs4RgFWXJZGSkizrx27e/iB49FVFYRS8jXpy0tcK13D/7zLg5i+466N79DqE0HD787wmK27ptEsqV1XoFjB79oVg/3oSda49ZCV263It33lmEhx56yGvch566NqBbL0TKQXB7FGQqTmSpTjih4NzUQQAAIABJREFUQJEUeFi4BcCDvR8UFGNRiigtTm7OL93ZTwB6e9TI74leHEBfv24dyleoYNqZjszR66+9hofyGmV4A2Ad0FkG58NtGwWV6U25yS9y8uij+OTTTw2zWUipLn1vKaYOe0n0V8+GG2lwIgsuuKHArXrEeLGATMnWOK5Y48UFdC0P/fm8PPRBPuShd8fSpat8qBRXfECnAsDUL7OiL1p/hYFivRoVlqFM0rXCrA0CLSPCWVimOID+3HPPiYh0Au748eN9kJ0ueQ1uzGWHNQtoRVM5pstJb2xGlyllgc/+4IPFlJ2XXhKAztgro57o/zig/zcUliGgUxMnnU4NzghcSMfTn0fwZ8SlUTU5LpY6dSqIoJZduxIM68jrNYzpB+KiN1IQuEHRIiCgffnli+jRw4I2bRTExJYU0DULvVs3O6rXDUb8KQs2rHUiNORuzJw512vOJZ+BwqNTmqTcjJozaEUlpmDZsvnYsmUnGpCqMDgY9BQX9zZmzJhpWlFPcztsQFxcX9zXVQFLsOcVAkRxAZ3W6EMP9cWmTV8If5zRoVUm1Jqz/FsAfebM6di2bbKgYo8eBebO3SrAyRvLoVuuLDc5btw4UeLSSHEk+HZsczfmL1kkQNsob5lMCWWFGzDvaxYLwTXSt0k7dEYt0RP9BpQV0e7FAXTKGQ/S10YHI5bJ9lB+jah5UcOiXmPhVtu267t8193V1+RGzAh3Fi9hPW0qQd7GlrLLiORB3R7El3t/NG1UUrI1jivWeHF96IzQHzfuRUyaNNPHSnH3Y/nylT5WivPNQtcKy9BCLxrQNZl8SJQbN5NJZj1QOSAbQ1aVhgUtaF/S1rQeCiNEdgPXMZWeayU7BF6mrBG0r5ns9O0rFCwq7KTzvUW7/2OA/m8p/UrNiJNuluxPOpvBD8zVpb+jOEEM3jYZUi3sSLR48Szs3m0cgax3AOrXrzfefnuBaB9qZGnRIlixYjnWrBmC7t0taNtOERaq06lqeeiisIyveegzsOvHaeh8rx016/rhz8MefLzBhZa3PIsRI573uce00QbLZ2WqB2tJb9u2w3Dz5O+//HI72rW7GyNHjsJLL71smKLBsWLlwXHjOqF7d0U0aNHLZxcX0EmR9e/fB5s3m3c327HjO3Tu3FoA+u+/nzLMceZ7aN39YrF06TJRyMMol5fvwcIyo0d3Bju3Frf0KwF9y5bJQlk8dhxYsdy8/rsvMRo8h0rtjfUb4s15czBwkLFFx4j42IqVEBkdhe9/+MHQZ81rMv2rY+3m6IDq6Im6+fXciwPotL6YDmdU94D30evRz5xlrBQKt1p9dgeT8PPv+0wpfF/HjF3X7mnTDl/u/FYo+kZHyda41oRIX+NX1nL/tMha7nPnzsGYMS9jwoTX8OSTTxZRy30j+vbtjeXL379mgE6Wjv0xkpOTRNpaUc1ZNJnsL4LBzGr000JnnRACOmMrCMzFAXT6zBlMx3VMpdSsR4mv60B32TIIjuvUqB+FkJ3YWGG40VgwivfIl52OHcV7MuvIqJ77PwLoLErCB6Zmygm6VrXci9ucRaeEi+q2pgM6fWfUtHwtqGEGaNT+Ro9+Dl988R1YVtbbwc2ded39+j2IRx99HJMnTxH+Fm8HQZI9jletGoYePSXcdZdmoZYE0GfMeAM7dryBNnfaUaOmhD/+8GDLVhce7j9H5KCXVqHhe1HIHri/Jz5ct15UyjMaU/rEOnS4G5GR0fj5592GihevyRKVY8bci67dFBEcx5ruPIoL6B9+uBb9+hUN6Np6aw2PAvy066ApCOiA/t57y9C7tzmga+/RSbPAilnLXRTt2TRFFAVh9sRXX/0h0ihLe3CzqVIpBk88/ZRgi4wKC+nn8X6fb90iAouMDrqeOtS5BR1QQ7RQZU46q8YVB9C5jshgseCTEbtAVxjrXZu5gXRAZzmmY2dOGZYXLc44in2jQSOsXrfWFAhLtsZxxRrXu62xZ8OECZ8W2T6VMS5jx43E+HFThZFi1oWMTAMBfcWKlT5T7kzlIsgYHVpzltoC3OhDLwrQmUvOKp2+ADqripKGZrBYcQFdr+rGdczGY2ZVTH1dC7wWXVCk3YuUHUYzU3Y+/7xo2enQQQA62Smywt4al/1jgE4fN+kTTpBRbihf7O9un8qmK8wrNqrNzmegYJLS4CAzstDXSF6jCSfVSarw4YcfxObNbInpvfWsBujr0L9/b3Tr1hOzZ881jLrWAP09vL/yCfTqdTWg66VfWcvdvMGH3oLzs8/eRJOmVhFcdTbRjT2/KJg2dYMoqehLmVqzxU5WhM0H7rrrTnz44TrRAtAM0O+5525R7OLw4WOGlKlm2W7B6NEaoLOxyT8F6Ix12LXLuHgLx4KAXrlyLN57b6lpn26NadiKceM6olNniJoCu3/xvTkLAX3jxikij5iAvm8fSwR7L5Di64bE8xhBPPLll+Hn8Me4CeMMFUtRgTFGqzj30WefiA3HiHbXAb2tsNDrlQjQN372mQjom/baNONI/n37BMNGQI81qIYn4mTqN8bAIYMxafIkw/crzphx76oWWxkrP1hjaggQ0O/pcLdIF/N9jeOKNc5+6Js/Z88GFWPHbhTdxswqur311psYO260KLtq1iec+wpTyxjou2LF+yL4y+y6jDGaMGGCSOUyb596TgTXEtBZde/fAujsjsagTiocjGK/FrLDPZUuH74rXVtGRlnh6qXMWipSdjp0EIF0tND/Y4BOvp+UAil3AjqtXgqb0aFHjrPyGCkLb6UW+Vu9OtN9990nggzoSzHrtqZZTFWEX8bsujqg0x9MS8AoqrU4gs5nJT3cpUt7fPGFOaDTdzRgQD/xfidOGOe9UvCWL1+GlSuHokdPFLLQpUK13ItuzsKNe8yY0Viz5m2UryAjPIxWPvvzerBixXbcfvsdpVZoOFbU4Js2bVIkoBOkO3bUepLv3m3sl9csdAJhZ3S575+x0Em5d+nSWgQv7tplbglr67gyFi9eIiwNI6VIBFMtfQ/vvz8UrB5csRKtf98BnezKJ59MEcFWrVsPw9ixEwxlpjhrltG4bI5z6eIlTJg4wXBTOk25itUA/b3ldC88aAgABPR76jRHe1QvsYXOPSTu7Ti8s+gdw3zhb77+WvhCT54ydoscOngQTRo0wqsTxuGZZ5/1KVK/qPFjkOhTTz6F7j26oWu3bobjULI1fqWFThZq+zYL1q1T0afPPPTv/5Ahk8YgQa1v+XhRIZB7oJErj+eyOub48eMwa5bmAzaijPW01cmTJ4t0MaPcbI4bAZMle4sqp81zC1yPf7+FzngSPhOBkuBrhDdFzX3h7xl3QYzheqCyYwTouvEqZOc91tgvQnbuuUcwEf9RC52ATmuY2g/pMlLP9C8ZWb30tZBCYeQhQ/+NBkOvn8xzGSDF5i9mgK5FpFcFKRYOslkHHFroBHQ+MxfhtTgIaC1aNMXq1esNaSyCOOmu++67F/369ReBYUaBcQSClSvfx+o1j+H++5l/DLA4mGifmt+cpWhA56JjYMjq1StgdwD+fuyrLSE7W8XGz741dA8Ud0w4/tWqVsXMWVr7RqNNghtDs2Zab3VhYeWBxdX301JWtmPChI7o1k1B23Yl96H7SrmzrGTXrreJR9m6dTduvNF7CpP+7FxvCxYsMPX36vO4du2jwkKPjAR2/lAcQH8dGzZMFUpGz56vipiH4lQmM5pHpiKuXrUKr44chZ/2/GLIaHH9kMJds3oNPtuopcIZHUePHEHn2i3QATXRDbXQFBWKHRQnUoc6dsKJkye8ZlUwipj7TLeu3XAq/pRhoKpOj7824w0MGTq01G4lvjOVoOlvvCHGf+iwYYbXLNkaR/4aZ+8GsjHffWfF+nVA8xavYviTTyEkJNTr0JMhZAc9Bo/R+jZTMKngMwiQTOGrr44WGSdG9Dz3XcbG0OLXC6kYzT3jJ1q1uhV2u01Yr9y3zaLc/ynKnbQ4lRvWX2fE+zWTndWrxTjSKDRig/NlZ80aEc1vKjtHjwrcKEy5/0eC4uiDprOf2vm6devEZk6r2khDpFC89tprQhDNAl+Y18rFScqH/04fvZn/gxHZnDQqCaTdzXKdv/nmG+HPIAiZBc+RZiL1oW3w5gFVR48eRcOGtfDaa2+apmxQMPr374eJEyeZFnVgJG9c3Fz8/PModO0G3NpKFi0X8wF9Pf0yRQO6NwFkBP3o0a+KjkhmCg3Hh4EoXJjLly8XvmKjcWWe50P9+qFOvXpCEzbyyVJrHTLkcdx7bxfTfsZarvQaLF8xUAP0tiVPW/MV0LnGunW7VdDbS5duQZs2dxq+LyP76SukQsugHiMFVqv1PxEnT81Cp05ag4zvv/c9oHH69Nexbt1UUSDkmWfmmm6UhXu/MyJ43br1hhkXZL1EX/ouXfHrwd8MlWVaafPnzcO+/fvx+uuvm/qid//yCx69+V5RWKYLaol2qsWNcmdkcscO92Dvvr1o1JhBbVcefMeV77+PQQMH4aQPgP7+mlWm1jTfjxbolMmT8ejgwWJvMjIyuCbZrImVwRhQe23XOPLXOAH93Dngp5/sWPehjKNHY/DRR98YMhY0FOgfZgAYLUEzhpRti1kJMDgkBLfcfLOI7jcyKqg8cY0wmIwR3d46kHF2dDa1T98+Qg5efOHFfwWg0/1LPKJLgdlMZkpG4R7tmuywy2Ylr/qLLjukxpnZYWRoCtmZP1+cU6Ts7N4tgv+YnkeXJffl/xigM1iClDe1EFZDI/Vj5sP2xfqj9caIRKaUscAJA5auRUADFx/BmT4NCrKR8PIZ2SxEp+RpWZMOMTpIObVqdRMaNLgBixa9a+gb9+XdeQ4DL26/vRLubqvi3s7ADTfKorCKVstdyotyLxmgM2/ypZdexOjRY0wVGs6p3s2KgG5GGRHgJk2YAPry/jh8xDSi05cx0IBwEhISZgrLtmULrYd0cQvLaPSeb0FxBPRevW4Vven79RstKrKVRqPnWqMC16dPY7Rrr7lNeGzfXhxAfw1r105Dbi4wb95nhq0feV2+65o1qzFgQH9h0Z88aezS4fmUqba334n1n36E9h06+FTwx2juRE3/zZsx876nRR46a7rXQrRoolqcoDjS1fe074DPv9jsNZ1J0MtvvIFxY8fhVEK84abLAiQ3NmyML7ZraX5Gh17eeMLYcXj4kUEC0I1oWY4ve3H36fUgfjt8qFjd1rzdX1/j8aff1NZ4cwkxMXYosCE5yYZDBx3Y+JmKzZszsGLFd8KHXZp4H84RQe6VUa8gPCxcVDZjvBH3uNJcV6+exiBe3uPZZ0cIY+0/baHzXVmClnJINwOtX7NslDVr1ggjQ8+UMkpT1mWHeECmgX99KZZlKjtffCEa4dBAZlwXA8tLXViGVBZBmbmE7EZmdHDzZqEVBsL16tVLRD/SiiZQUiBJbVDLMLLSi9rQKWRMa6CfggoCgYUaqFn0fFHX1L+nlk0tltSTWfAIz2f5UU4WFzt9e6zgY3QQJNkPOC5uOtat2yLOLekkUwPk+44b1x73dCQQKKBngKlLGqDL+OQTloZUsWjR96ZzZbSRrFq1UqRbeYuk1H9D2rJRwwZQVBVr134omBcjgeC4ct0898xTWPzeMrEuSjr/FKh9+/bikUeaol0HoH07rc1k4dKvBMV1HwK9e8fhoYcGmG4e1Lb792fA4jbceadxlLbWGrGVqJuffBl4Z+FXRbI9ZusuNTUFc+fOxo4dY8WGTbKHBYe2bePcAYsW/VCknM2Y8TpWr34NOTkqVq/+TlhXRpsv6X12Bxz16ggoHtK25gF0LFfZpG5DdO7eFfPi5pvWRShKvphqNu65V5C1cjc6oiZaIBbl8nquEdC/w2msxUE0e7U3nh7xjKF1u33bNrRv2w4fblgv2I+rZegyg/lGvoJFCxfi1OkEQ4VUuNUaNMTeX82binAvI6O0aPZ8PPLkUIwbbxzkxDEQrWdva4O49xbhgQcfLPUaH/hIU7TtALRtL6F+QwfCg0OhKiHITAvH2bN++PY7D77YfA6tWg7AE088VWIFU+uRcExktURGRSEqMhK01smu0rAxq4lhNve04slkai1FKyIpKVlEf5tlz1Ax0mRSS1sjgBkddLXScuU+TLaQ64w4ReOCsQJmSgOvTTcE91PejwZiUbLDgD6eT8bXLICOskP2lhb1vHnzSjx+fG8hO+PGCQwlLU/sNWrQ4nOUOwWA9WlpidIvqHc58zbQBC++BH1FPXr0yPeZE+AJ6lz0pMtJXRQ3gprAQDCjUsDFRo2PdD6pOKNGDEVtNoW/J+VLjZ1+HhYnMPL16sLLTYWLgEqAWe9gjY5bggkTn0TZ6MpYvvxj1KtX3+emJPozUkAYoTt8eA9UqXwUbduraNZMy0EnFUdAP3gQ+JSAvglYsGCX6VwZATrnuqja0xz3JjeyAYELs958q8jqT1TmHuh+H5gq9MW2r8S6KO78c+NhwNmMGROQeOFdtG+nolVLiE5oVGh0C/3rr7VI/wcfWIS+ffsZziM3D+Y29+nTE1u2fCWCAI2On37ahQEDmqN6dcDFblWZNREXt/4v/bl9WW9USjdsWI9Zs/rhjjYanVq1ikalbt7s29xRzt58czpWrpoi2mF+9ukeNGYfVYODgM6a3hMmPCXG6aef/jBltbiR1CpfGf6SFePmTRebclEV/Lzdmu4hVnhb9shEtEVV3IWqqIGovMKvQDwysAMnsA5/oOm43iJVzoj5YMBbuzvvxjvvLRGb9tVKIa3K5k2aIfFcIk6eSTB0AVCGbqjfEAeP/GnKFok+3lOmYsn0uciFG4fPnjJlFykTt9S5ARZG/X+7pdRr/Oz5JWjbHmjRyoLyFYMR6IgElCh4cqNx6XIIfvvdhm+/OYtvvj6CZ5+ZWOy2zJwv3eKkO5IgTmAjC0E3IX3ABEwq4MWde+5VHA/+nvQwr0k3Hf3yZntrgUz2EQYg+1wYy+RPwsqmdU0mgUwoMYpVPou6B7GIz6a7DsyC+gpkZ4LAHI6LGSNM2SHVToWCqWulkp3168FSuAzcoytY74vubUx8BnRODCO1aaGznZvZy5NiIWCTkqYjnwFmpK5JkxPUCcj0G1Dzo2Zl1t9Vf2guOlrNvD/9Dbw/KQ/SUhxcUuSMYi/pweuTuqeyQnaB0fjUDI2saC4CBkk9NOAhyJKEhQvfMawyxGfSSl9+i+FPtYfdpiDpkoJZb64Tk+TL+/MajC/Yvn0rnn++B264gT3RLWjR0oPKlZX81ooE9CNHGAHLMp/A7NlsKGGcVWCkkAm6tW1bU4WGdPE9HVoiN9eF116fX6QCJNpQ3tYcdpsDac5cvDU3TjA1ZAF8ofQoVFw/L708CKEhx3F7GxmtWiqoXl3ResLbNUA/fVrrC84c3W7dlqNnT7IBDq9Lg/OyefPneOCBe7F1K9mMloZLiM8/bFgTYUnzXoePAIcOspTnetx1l2/zyHV2+XKyqDcwZ85jomEP9yuWCA8NZTSw73OnUZmzsXr1WKSnq9i+/bhh+V2+FKNvFy6Mw/z5zyMnR8K33x5FVSa+Gxzi+rPnYMXYt+BUFdw7/CEMeWIIqlWv7pMiShk5fuwY3nl7Ab59cw1aoRJaowoaIBKV8uFcA/RfkIDPcASNpvXFI0MfNwxa/XHnTrRr1QYTZ07D40OG/MUCI2A0rKrl4R89F2/o2mKQ1j1t2mLn3p8Nfb+8hmDqhjyJnR9+gUw4sf/8cdPzGU/SpGx1BMGBDNWJ8YtnlWiNv/zyIwgOOYbWbYCWLSVUreGP8Igg2KUoyCgLm1wOGenRSDgbhn370/DN14fw88+H0bPnAFGQitajLzLF4Eeua6ZvcR9ijQxalgRfWqHMTqIVTEuTwFm+fHmfrktZ/eWXX0RbZSpndAdQeee+T0WM/mUjhk6Tyc0ClAm6Zmwwr8dnJ6CTCWZRIfr1aYwUdQ/GSvGdOAZkW41KVxfIzkLh8+a78XyzBkG6m4HxBTTmiIP01zM/3ZfOkkJ2jh8XCjjvRSWL6c5sgEPfvdHY+QTofGFqbkwNo8ZEjcOM3iY1QEqcQkNQ4EBzsVA4aF1xognC9GPxYAnK5s2bC0GhRay/MF+KlgwniUoA6Q6+DK9HbYznU0ngC9MHwsVWnIPX57tRKSA4MSqRz07amBNh1GWN9+BvudhHjHgWsiyJ6kdUAMyK0JCGeeHFGxFZBkhO8uDkSTcs1ioYNeoNYUVTiK5+fy6Gixcv4Mcfd+H111+Gx3MK9etLuOkmGU2byqhew4WICEUADA/dQiWgsYXo+HHFLzRCxeHo0SNo2LCRqVuArM3AAbfCYQ/Ew4+MRe/efU1r0NPvf2u9qggO8keuClxKy0JmrhvzFywWyhDnkxG1heef88N1w/mZPXsaTp76BrVrWXBTE7aNtaBWHSfCIzxCodEPWrn79mrv3779x2jb1jiXnpvH99/vQN++d2Djxn1o1OivgVb6dQ8f/hOjx9TBLTcDZcsxjgHYs0frnGexVMWLL05D8+a3ICoq2mAeL4p1P336SEjSMTBIngXFCOZMHeccnjmjKSO+zB3X6ooVi/DhuhGiFebmzcmmlGtWVibefXchPlg7AlmZMlat+tOU1RI+1Y2bsKTXSMiqBZfUTMSrKejz4uPo9eADYkOjy0tnWais8DdUHEjfbvhwA1a//jaqIBw3oTxuQQXUR1lUFFQ7/9GOZDhxAGexFSdQc95D6DWgj2HnQa6D+xq3xuMTX8CTzzz9l3QzKhB317xJ1E3fk3TcMAaG+9DSJe9ixAvPm6as0UK/I6IOIhCAFOTg88S9pq1bOSfLFyzG5uffRq7kxikpA+eUVNF21rc1/hpOnfwGtWpLaHKThJuaSahV24bwcAcCAkIgq9GwSGUhy+XgdFVERloMziZK+PXAaezc+Sf27z+CU6fO4qmnnhUgzKBeWomFmTDOEdkdWuCMUueaZG0Q7kHcV8l8Ug7JrNAo4z5H4ORey4wGlmKl8cRz9P2Oc09Z5XgxKJD+Xo4xrVQysbQqua9QISeTSVwwYuc0mfxeGAi0ts3y22loMiaLz8R70Chjnj//2+we3L/5LHSr8rn5G7N4GM4rAx6Ja1zfjC0wY4RFzMgXXwjLmgctdrqGGThMtqNI2dmwAatXrxbjTFcC2Uw2n+F8EsxLDejcVAlItNw4wVwM/H8EHA4OtUFOEJP0CaycBPrzqO3xoQjo+ubMjZ21lDnxBAXS3ARVvYA9FwcPbux8cG4a9OEwAIs0BwGd1+R3HCQqGlQSuOC4oDiYXBRmB6/ND5+Zz0YrkYPFHsr8LZ9Jfy5qZPr1aLFTQAi+LBwSE1sRFtmCU6cScPLkKVHaMDs7B4rigqoqsFhk+PnJiIiQUaWqHY0aMRqbi9+NUyezcfSoUwDD5csqMjM1KpdFVZhXzA83eQZhhYUxIAaoWVNG/foy6tSxIDZWQUQZF+x2ktgFgJ6czG5gwI4dWk4zm3bw/zFwitfOG15R9lI/ZJmgxPupItKa/+50yiJ9jRHU+u94nsMhia5xlSraULmyP/z9InDujAU7vj+Gi8laP0aLJEGSJfEOFklFoA2IDLQg3AaE+NlhsQciOcuNs+kZuJzpQmYuYLVLcLDhuKSK8bNamUKnICBQRVgYUL6cjFo1rahXx44G9YHYGBnhkdmwOTgGBbPNdz11ipSylgJGvfHCBXb8YmCYdh7fj7eiVVymjBZdzs53SUnaX32stPfV/POk2m/OA2AGIGZlauVWef0jh1lMBkhJoSWsKVb6OBeeR6alxcZqKXYEdP4lmOsKSVFzx2sxyp5rgkpF1aoW0ZglJZV1CxScPcPmPwXriFNss2rnR0cD1aoD5crKyMiUcPwYFQgZKSkEYguys5xwOVX4yTYEyTaUk4JBKGsolUWYJxhJyMFxNRkn1SRcVDOQilw44YFbUsBWLayLboUsWpIGww/RCEQ1hKEOotAAUaiOCBHXrsF5wZEBJ04iBbtxDj8gAb/iPBKRjsy8xiZcpeyKFgIHohGEMPiJ5icXoT1DDtxgk5UA2MQ9y0BrQ3wembiETHEdF7T9wAYLAmEV17JDRhbcSIcL2XnniAYqeecFwy78/NURjjIIxGVk4wQu4wzSkQ6nuCbfXD+f71VJjJn2rorNgpPWVBzyJOKo86y4jy3AAtlmEXumqnogWwCrVUVAgITwcAnlykmoVVNGnboS6jewoFIsEF7GCruV4KkDejRkSzSAWDhzaiAjMxJnE9Nx/MQl/Lr/KA4dPIFTCWdEBzHuqbk5ufAoWkMQ7tNWK/ckP4SFhaB8+UqoUaOmsPwIGAQaPW6G+zWNKe77NL64V9OwIwtBC5R7v95ohHspwZ17NaP7iQHcq2kU8bqk66kg8DqMReFfghyBUt9beQ0+F4GV+yuvxfsUvp/+DjR8+JwEVSoizFzi3s17UPkwuwcVEf6WDC+fk0Yj93riEn9P/NAxje9ETOO1qejQd03FhNYzf0PFiONUGAP53DyP789xZYo0FQ3+hh/Oi/47uhcK5sUq3p/n83605qkQ8Rq8Nw0eYpVZ7JFPFjoFgS/BByEQ0/9EDZyTzQHgQ+lAR2qdwKhPJkG4cO9Wvjyvxd/S38XrkCbjv/Ml+R0HVAhfIbAlhcQX5PX473rvcP5GX3C8lt6iTh8ob6DORc3n5cDok8sJoPXPxcgJ5mLj4uVz8pn43Dz4Gw4qz2fhkPLly4jN7Fyixj6cP8/JSoHTmU17WQBkUJCCqChVlPWsUd2FcuVzIMvZSEnJREJ8OhIS3Eg8B1xO1kAn7/XFxh0UJAvQIfkQEyMjNtaCmBhej98psDu4URUAujZXGoAd/pM1uYGjx4BLF4HUNMCTB87auMj5w0Pw5P0CAhU47Nxk+BwyMjMV5ObKcLk08Gff5KAgC8pGy6hYwYoKFWwI9A/H+cQQHNifgy3bDuF7HnD4AAAY2ElEQVRyktZFLTjQLj5W5CLI5kbZYBmRftzsbZARiDTFgjPpKciU/XA8/jIyXECFSmEoWykcNn8nHAG5cPhnICTUhfLlFMTESKhSyYHY8nZER1hEu1hbYBZUSVsv+sGpOn8OiE/QFBt+SMMz4MyZp9RQASCIhkcAUZF8b/aIBi5c1OYhIxNQqVjJQGgIEBnFuQPq1gVYWZUKBo+LFzUgj48HEuIh5pGAyjm4ch41pYDgTcWMBcz4l9fhc+gKSVFzRwWDiggrAjM4r0pVi7gGg+JOnlSEcph0CchiJz83BGDw2jyfa6hyZRllykhCYYmPt+BUvA1JF/2QnRWGo7/FIznRhZigSJRVQ1BbjkK13DA0UCMQpoQhEyouqOk4rSYhUb0sADMdbmRLLiEDFshwwIpQOBAFf5RHMKoiDJUQgnIIFSR7Ycs8f76ElZ6BeKTiEJLwJy7iDNiqNUf4rXWwjkQAyiFQgDEVifPIQhIyBSjznFD4ie/D4SfgOwlZon+7fh3eLxB2BMCKMPjDAQuy4dRawsKF3DzYp//bDzZxnRiEiA/Pz0QuTiFVPNslZAklwA0VssTzrQiTHIhVQ1ATUaiMcKh2CQmOXPwqn8DO9ANIlNNRtmYAylQIhRs5gJIllFH/AAWhITLKlpNRqZKMyrEWVIyRERmpIDRCgsNuBaikKEGAm+6pMrDKZQA1FrA2htMZCafLgQsXXTh7NhNn4lNwKv4MEk4niCC09Ix0OGl4qYoAc4fDipBQf5QrF40qlWujUqWqYm+l0cS9TXcBcs/jh/s+wY6VzbhX898JUNx7CepiJ5FlsSdz/ycYkb4mYOq1ygsztLSquWcXBkSCur63Ei8IXgRSAjrvr+/rOvhRQeA5BDoqDQQ+7t3cq7kPm92DCgN/qz8bDTa+E/3vVB64/+uYxmfiOxFz+E5UNHg+DUl+eD7vefX5fHeeTyabz0XFiu9BTOF9iC98N96L70Q8opKiPxsVDSpXxCRijY6hRQUS+wzoOhDTAuZLEID5Inwo/dAtdD4AX/zqBVKw4WoLhb+nhsbr6VqYN2uYL8PrcWD4KUw56MoBgZeMASe+8DW8AboGTJZ8RoEaEZ+Vg8n/z8XFxcpn4vvyevzov9G02zBERoYjNDRAbGYE5+SkVKRcTkFOdg5cLi70LNis2fALzEJYWCbCw9MQXfYyLJbLsDsy4fJcQk5OEpKSssQmLCzDHG7EEqDKsFkkYQ2HhMooEyEjMkoRwk8gt/lRABQas385CGgEBlqL7Dl+/rz23wS0K4kLArp2L1rCAC0FRRSX4WUJyvwdQc3jtgmAslolhIbKCPSXEM7nigyCJ0dBrrMMEhODcPSoFcvf/REXzgDUaapXjkZogIKIgAyE2HIQbQdktwyJG5MSiBR7FlJcwNnzKo4kXILLCtzYogpa3lENkbFOWPzOICQ8CaEhOYiOcqFMsA1h/jbYLXbYHW6othyvgK6PAd+fFDwtb50B0ZRFzSonmIaEaAoMrXeOkT5W+sDye55HAKWFrYMwv9fvQ0WM90pO0hQn7nM6G8Br08onE8Br6dcg0OqfwsqI0dwVyJlmcZMlCA62iPcgk5KdreTPdTbXkUdjIoRFH6Ddv0wZbrwSXE5a5nacOeOHrIzyuHQmANs/2o/kQ7loGN4INZQoVMwIQm0pHBVcwbArIeCK9qgepNMyVlKFdUzrOkcqYMMIbPQfh8IuLOUQBAiL/Gqr/OpFy+vwQ6DUgDhLAKhLJGnR6i+4rj9soo0rrfRkZMOTZ33r9+X3PFLhRDpyhGXMfuQ8CNT+sIDnUEWlfU2FgN/zQ5ubignPo+JZBv6CbaAiQPjmsyUhO/+aPF+WZNglC4IlK6KUAGHNByEYTruCzGAZ+3EM29O/xXEpCTd2LoNmt1eHYk0GPJdg8c+Cw9+JkBAZIcEWlIm0CgU+kEqeQ4FkocLAZ/WDqgZCdQdDUkJhkahRVoDF1gBADGAJhdMViIx0P2Sk23HpUg7S09JxKSkJGenpcCkeuNwu2OwsHkWl3I4yEZGIiqqM0NACy88bYOh7Nfda7okEc+77/FzNXHIv1cGW+2lhi1K/Dq9BUON+TaArbMBxb+Vvrt6Lr8Ya3kc3rLh367jAOdaf0+wePJ+YQoOOYEzDlM/Dd9LxozBG6BhEJYPPS1y4Gm+uPp+gzGfjmOrKEe+jK0N8Tt5LPwq/O5+N46grWEUBuX4NnwFd27w0IC784WDoh+5P0SfRjOu/GtwLX7OwsOvXKPy38PdFPZMRoPP/83mvvr639yz8jlf+ji4BzXLNdSpw5pC6dMLtohnMzSIXqucy7AHpsDuSYLcnwmI5DclyARbrBcjyBbiURLjdaYKCJ93pcSoCCCRFhtVmgd3Ke/DDzV+BzUGz0QNV0qxyb4CuAw3BRv+4nAAf68qjANAhKYKadbpUBAYytkA7U5Is8LhlKIoq+rbzvx0OuzjXIgGBNgcy0p0Iii6L7MwgZGfXwW97cjF8yAZkpwFRQSFoWKcCKkZmwZIZDweVAjcQkBUKv8AIXLZnIY0K1OUgnE3NxqFT5+H2B+7tUQ19htyB0HJnYQuKh39AIgLsaQi0AlaPFZLCTVuBanf9BdD199eEWxsDb+/Pd+AGV5iu93Zu4fO8gXBR4+3L769c0wXzZvQ8PF9s+vYClsXJNej667vaaHKK8/PWq8rfyMjNCYJHqYSslAr4ZM0BfLH0NKSTElpF34YW/rURcikXFT1hCHYFQlXtsMEBl+qCBQpylBxCOZxkeSQJbjhhzSPSSafTEieI8yhMr5vJI5ccO67zL8GdB68rZC6Ppi9M1uvn6tfU76v/t3YlXvOv19Geit/Y8+5YcM7V9yv8/IWfUX82VSLoWim0CFH8BJVvhR+cdhWXgt34zZ6ArUnbcMyeiM6DY9B5QCNI/hcAz2nAngKbI1fsI5xLW56s6/It9h7ZKgAdqgOqOwiqGgBJDQDUaNhsdaFK5WCxhANSFKBGwZkbDKczBE6nH7gmcrknkdrNc9eA1L9gqILgZ6diYPMpvc5sr9X3ft3K1gGoMBDpLKfOePK/jffWglHX73s11njDhuLeQwdbTYY1bDPDtPy1VQgHvZ3vbRy8PZtY4253fiyC/k46S+IrkOvPVSxANxPG/5/fuaEgV/gOKRSSahOmLX2n+UArZQNyEkvBANIZtp+By5MAp/ucCHCTbfGQrZchS05ItCJUN2QVIu1FIpFIKYRMYk9sGKqwhvg3D3C9WOi+z0UeoF/xA/2COo2vA4ZmyWuHBgiSYoEkh8CZngnF5oEih8DtrIycrNpY9/4ZTBq9Ff6yhJioCNSooMKhJqN6pD9yL2UjVI2Af2AQkj3JyFAUeKQIqLZIHD2bgp8OnkTZasCDA1tjyAtt4JT3w6Xsh816DkpONoIDrFBzrcjIyEFQhCVvTHx/6/+tMwsAXWiRBWER2mvmr49Cylueq0VVwpCVXR5SdnXs/OIiVr3xLTy/B6NDxbtxo6UqojPt8Et3w+62wQOHAHXewKp6YFVor3ONaID+//kgoHuoYEsKLIomG7TzM+yKAPTDhQC9x7Mx6De8BeTAM4DnBFRHGlRZo60LZEu7Fq+bP8aqBeD4K35QBLjboHrC4PJEwqNEwoJwWG3lYLdXgSSzgllZqJ5QeNQQqKo/JO5PFGFJhSR7IOUZBFQ9Crve/j/P4//Cu18H9FLNogJFzdXSOFQKDIVO873qm6m216UC0gVAOg9IZ+FWzsLtOg+3ehKqdBiy9SIkKVt8ZDUHMjzCLye2YIKoKuUDOAGdYK7fwlIqQOez5Zlv+eNgAugCIApAXVJpKfsjNzsbkkOFIvnBo5RDoF9THD0Ujk/WHcLMqVsRbAMqhAF33lwfmWePoay/H5xJmbA7bJACVOQwCE4OhksOQ/yFXPx6JB6ZClC+mh0jJ/dG05YBkP1/RWDgBci4JCyrlIuZCIsqC1W5dB3QxdzlrQivgH41mGtzqHoiYLHVA7JrYF3cbqyZ8ROiL1TAHdGtUdcVibAUCZHwh9VjgVtyQOXmr1quA/pVe0bpAD0rD9B1idbAHHluBF1x1yaMsso5oOFghaL6Q1HDoXiCATUUkMrCaq0EqzUWEmIBREFVI6DwOyUQkOzaHlVojXCfuX7874zAdUAv1VwqUBW3AHRa0BQWwmE+oCsQwCyoPYmgniRAXcFFeNwXoCABue4DkC2JkJAGSOmw8INsWGQtelaz9Gmhax4/UnF/D6AbaQYGEi+A3QpZciDX6RbxCE6XBVk5DoSHNoCEWjhzyoZ5szbho9V/QMoCbqpdEeUCbfBzp6JskA252UkgHcHAIskeAJcchJQcBy6kqjh+JhVHL6ThxptkjHjlPtzaNgSS31EkX96HkFAJzsxsWG0q/AP5fOYZDaWa4n/9j3UFq5iArspQPWWQnl4ZdmcdTHvxA3y1IhW3h9RHm6hWqOUMR2CSghCnBItig1O2wUNamYCueGBXSD5z3K9b6CUH9FNQ7XmALkCcYE6/WJ5lbqaciYIwdkAKhKL4weMJhqKGQVUJ6rGwWqvCQt86ygIoAwXhAIIFVS8YRZ1J9EbS/evX/PUHNBqB64BeyrVRAOhkHjVg19OVCOwWGtgiDS1TADakFBHTq6gaDZ+duw+QEsR/S0iG1ZIEq5wJWSYFrwe9FVjp3DwI6oUJcSM/um+vpku0N0D3Aub5FjqJAxkeSYbbpcJhDRK+9vQ0Nyy2CAQExMKVUw6u3Kp4cfhsfP15Ouy5QIv6MQhENqpVdMCZoYXDO90eWP0tcFI58ATA4lcW55IU/HzgEC5nAS3utOK9tSOR7fkNIVEZOHb8a1Sv1hgn4n9BbAwDhq6Mcvftvf9XzjIB9DxlUA981F0lGssiQfVEw2JtAqTXwgv938SeT7PQo3p7NLE3QNX0APhfzEWgW4KsWg0APS/J6/+5lXftAJ3BM4WyVjQd3vuR/50FquoHRQ2Ayx0ERYmAJJeH1VYZFjlGgLqEclAFsEeIXAARMc/bCIvhiuzV/xWh+H/7HtcBvZRTr3o0FyKpcIlgK/6hrp3nY6bACECnJZ8NENiRAYDZAYlwOn+DRz0JjzsRKhJFsJzNmgobTVpa9kKgeRGrZv3LDG5RoUO6RsuX5iUK+2D1e+VdrxB4F9yB52vqhEcGclich4AuB8FPDoDH6YGiMPk8AIoShcCAG/Hd9tOY/dpmHPtVgScNaNawPPzlFEQGWhGgSPC4smHxk+BSgfQcN6z+ZeBUQxGfeBl/Hk+C0wK061IGM94egTTnfgSXSUVq5mHY/VLhZ82EJOKvrx9iBHRwNfSdUznMA3R3WSieG5ByMgovPxKHhB+BPrW6ob5aHbGpDgQk5yJItUBSrMi12OCmhQ4LbEwxEhb6dUDnkJca0C1McdWt8yvZJuFy8zaxeT5wlQY9g+Ykf7iVALg8DJoLhyqXh8VSEXYLq2dWgIwKAtiBSICg7vHTLnu1x+26GP1Xj8B1QC/l9FGgmNalATrLTJBAZjILAViGRbVrFjvpd9kNSWaaAj8E9otQPUfh9hyHy3UKqpoA2XoaNlsSrFIaoGbnbb4avU2qXZXc8MiUYk3w/zZAvwLMrwZ9bdDcMpDNiGe3ApvLikCrPxwWGYqHKTJ0DYQh6XIIykXfji83X8Cc19Zh93cqKkcDNWNDUCWqDOzp6SIJyR4gwSM7kZGbDTddF9Zw5LoDEX82DXv/uIygcKDdfTEYNaU/1IDjUB3HYLMnwiYlCRfF9cP7vp+3QvLWESlznZGRobrLIvlSdez5Kg1zx/wAnADuq3IfGqEGqmcGICSN8+oW/trCgE7K3cEkd93Mu26hlyIojpQ7Ff2rqPY8dkUSwXBaoJ126D52hRwLFBfT5iyA7AdVssOtBsCtMnshAh5EwOGoClUtD6sUCyvoW88DdU+QFmSnRd9eP/5HRuA6oJdyIgWgiwBwAjrBPDcvL5Z+b1o0DkgeC6BIWqCbhUBMi5KgniyC5FT3MeTkHoNHOQ6r9SSs1guwysmAQkHXo8sZzU1AV+CRXXkbgOcaALo+AFdZAldsIsaAniVC+FRY3C7YFRUBVhmqyw2nmzm0oUjNDENEmWaQ1HqYPf1jbF63Hwd2ATc1KIMqEVEIyclAmJ8C1ZID1cLgOmb7Mi1KgiqHIy0jGEnpEnb/ehyWIGDE6LboOagx/MNOIEvZBz+ch0Ui43H98GbImQN6eVgcd2HN/O/x8fz9CDgXiVuDWqMBqqNymg3BqR74CWC5Duhmq6vkFjqj3DPyAD2Pas+n0mklWMDA0/xgOMHG6YCeZyWQDSNhJslQZbv4uKUAuD0BcDJfXa4AoCIslljY5MqwIBYyogFPKKD6AVamf3qX7+sS9d83AtcBvZRzxjaUIpKdvLdEGpLFKbRgIZFqxiIXbitUVdaSvahM00+m8tw0QE6G6j6J7Jw/4VaOw2Y9DostEVbpIlQ1TTuXqSaMdM+j94QPPc9KL72FXngA8lT1K9LTCgN+XppSXroSLfR0jxM2C+uDuWGh5cYXdDlFzrvVEQzIkUhO9Yeff324MitiyugV2Lj+ElzpQPXoYDSqUB4R/jJysy/A6UlGRDitBhUpqS44FStsfjFIybThm12HQSdEjcbA+BmDUfsmINu9H2WCz8FC5YejI6wcalh6uk9hd4Q310KpfBWlXDnX7udU9PjK2l8taLLgv7VYB6YYUsGkxZf/1xUDi9oKU15YjZ1rk1AhKwJNbTehWUBDVMkJRGCaCrtHc68wKM7Ncslcx6oCu7DQ88ZPLBsdif6f/aVcyqpgzThSFpGVQtm3IDMvbe2ILQFbkrfhuD0R3fW0taC8tDV7mlBkC5zluozlKfJ5qYIC2PMPLYBO2xEsrPYjykwrsgWSxQ7VYofb44BTCRBR8Kz7bpUrwypXhRVVIaECoEYAKuWTTRAK8+7Xwf3aSeY/fyVJ0Qunl+LerEDEKjkMCmPyvKiRbrWJykRmzUp4S5U+VA+tW5Zj1RaTx0Pq2iOuqZf6Ews4L99Vf2Txncrocg2IvH4vSVc0++B5hZt/CKs3L4qNv2fVJx4sk8j6vDw3//p53JTmJdd+x/P5c3q1WZtZo8S03ZW/E5HvFHpq0nmALr4W5zJFLR2Keg6QEgHpFFyeg8h1/QEoCcKXbrXRBnaJADkxBtwsxKW0jbbwv5diCvN+aibMuu+84K9CtiDvOaiucDPTfH7asxJIXG4r0jOtCA6oCT97bRzcl4OP1u7G5k9P4s8DwE01A1GtXDSiwtxQGPWem41ghz8sqh/Ss5ywBIZAcQTh1IVM7Nh7Bi4b0Kx1GXS6/2b0fqgpFOUnSHKCqMqniOKkWYCcC0nWNjztjbSgwvygMD0dUDxjXnRx6QfvP3YFLi3WLtD+yuC8EFIYZ5E/WyrLwdghKw4oqgMyU59yq8DivgvP9ZmOo9sz0abCDbjB3hjlM6IQnuqHcI8DstMjANwjMy1Ruw/Xr0UTnLw0jisVvfzcaT1P/X/5ryggpcBpYQQsBVvLdmFqWZZNQVoYcNBzHJsvbsHp4PPo9mwV9BxyExwBCXBb4iE70q9KW9OXkS6L2t8CX7r+feHCUholr2XC8C/XAvclh/CrM8JdVstBIu2u1oRFqgIZ5bVCNJZIKPDP2z81ZUQ8v+lRUGpal7D/2OK/fuMrRuBfAuisQMZ6tsUBdAIoAZ0BIf9hQGcgnKp9Ch8aoEtXfKcrE+Jc1QlJyoWqaDnqqnwcLvefyHUdBNRTwpdusaYJH7EMtwAo4VMTSF4A7Ffkqv6jC1yBklf2UwCEsCLyNiJhLSuwSP7IyHFDUiLhsNeEKysWhw+5sWHtL/h47SGo6UCNmDKIKavCz5MBf7eEMEcwrIoDGdk5uJydAkd4BGwR5XH8Qgp+3h+Ps6lA23uj8PqswShb8RggHxdZBApSoTLoUGQJaOOlHbQqOW7csDRLRxjxIgXwvxvQCd76O+rrQstjLshlzv+ec8R8ZNUBKP6Qc6vCktEaz/WZiRNfp6JNxUZo6ncjymdFIjgtECEuP8js0yCsP2YSFNxLK6AitOi/9BL4R5fgf/pm7FrE8lLEcFEU4kpAzwiR8btyFFsubEF8SAGg2wM1QLfYMzXKvYSHntaqre0ChVzLhLHA7WG+ehgktazITbeotWGVq0FGJUAqB9jKa4Cu76Ok+cWcmin3BTKjuRWvH/+WEbgO6NfCQi8FoDM9DepFtneBKh2Hy6MBuoR4WK2XIFtS/6sBXZJscHlsyMkMhMddERER7DdeE5s+2IU3X1+Jw3s8qFXZhuoxNoTZ3AhSrQi1B8HisSMzJxchZYNx8MQpZMqBsEeUw/nL2di5PwFBUcCQ4XXwxNONrwN6ntJSEkB3XmyGF/u/hfgfsnFXhYa4yb8JKmRHISg1AMFOBywez3VAN9ut/02Anqfoiz95gO50yfmADpVpbDVhlavDhtj/G8M/RgkGJnbp0Qp9sNTGVHAHAPvqjaQPT6zMAAAAAElFTkSuQmCC">
            <a:extLst>
              <a:ext uri="{FF2B5EF4-FFF2-40B4-BE49-F238E27FC236}">
                <a16:creationId xmlns:a16="http://schemas.microsoft.com/office/drawing/2014/main" id="{CB56DF64-ED68-4D6B-A26D-6182265BE2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C00DE-06F5-4281-B211-AEBFCCD0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4" y="196948"/>
            <a:ext cx="8638752" cy="61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5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70FB-03F8-471C-BE7B-0DE3D9A3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Todas las rutas más cortas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D64A0-2BB1-44C5-BF47-264C1A5A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Ok, pero, ¿cómo hacemos eso?</a:t>
            </a:r>
          </a:p>
          <a:p>
            <a:endParaRPr lang="es-CL" dirty="0"/>
          </a:p>
          <a:p>
            <a:r>
              <a:rPr lang="es-CL" dirty="0"/>
              <a:t>¿Nos sirve algún otro algoritmo que conozcamos?</a:t>
            </a:r>
          </a:p>
          <a:p>
            <a:endParaRPr lang="es-CL" dirty="0"/>
          </a:p>
          <a:p>
            <a:r>
              <a:rPr lang="es-CL" dirty="0"/>
              <a:t>… ¿Incluso para grafos con costos negativos?</a:t>
            </a:r>
          </a:p>
        </p:txBody>
      </p:sp>
    </p:spTree>
    <p:extLst>
      <p:ext uri="{BB962C8B-B14F-4D97-AF65-F5344CB8AC3E}">
        <p14:creationId xmlns:p14="http://schemas.microsoft.com/office/powerpoint/2010/main" val="249814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D566B-A976-49D7-A3F7-0F9126D97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6" b="18264"/>
          <a:stretch/>
        </p:blipFill>
        <p:spPr>
          <a:xfrm>
            <a:off x="408842" y="386862"/>
            <a:ext cx="8326315" cy="59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D94D-EAEF-421D-BA33-223F7806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Generar rutas </a:t>
            </a:r>
            <a:r>
              <a:rPr lang="es-CL" i="1" dirty="0" err="1"/>
              <a:t>on</a:t>
            </a:r>
            <a:r>
              <a:rPr lang="es-CL" i="1" dirty="0"/>
              <a:t> </a:t>
            </a:r>
            <a:r>
              <a:rPr lang="es-CL" i="1" dirty="0" err="1"/>
              <a:t>demand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C1BB-2910-4784-BFD5-89BDF794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CL" dirty="0"/>
              <a:t>Queremos generar las rutas solo si se necesitan</a:t>
            </a:r>
          </a:p>
          <a:p>
            <a:pPr>
              <a:lnSpc>
                <a:spcPct val="200000"/>
              </a:lnSpc>
            </a:pPr>
            <a:r>
              <a:rPr lang="es-CL" dirty="0"/>
              <a:t>Además queremos aprovechar cálculos de rutas anteriores</a:t>
            </a:r>
          </a:p>
          <a:p>
            <a:pPr>
              <a:lnSpc>
                <a:spcPct val="200000"/>
              </a:lnSpc>
            </a:pPr>
            <a:r>
              <a:rPr lang="es-CL" dirty="0"/>
              <a:t>¿Qué técnica que conocemos podríamos aplicar?</a:t>
            </a:r>
          </a:p>
        </p:txBody>
      </p:sp>
    </p:spTree>
    <p:extLst>
      <p:ext uri="{BB962C8B-B14F-4D97-AF65-F5344CB8AC3E}">
        <p14:creationId xmlns:p14="http://schemas.microsoft.com/office/powerpoint/2010/main" val="7985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F7D4-768E-4D00-9F91-91D6DFA6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2F9B-7E6B-4CEE-BB9C-00C66D24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utilizar programación dinámica es necesario construir la solución a partir de sub problemas</a:t>
            </a:r>
          </a:p>
          <a:p>
            <a:endParaRPr lang="es-CL" dirty="0"/>
          </a:p>
          <a:p>
            <a:r>
              <a:rPr lang="es-CL" dirty="0"/>
              <a:t>¿Cómo podemos generar un problema más pequeño que nos ayude con el problema mayor?</a:t>
            </a:r>
          </a:p>
        </p:txBody>
      </p:sp>
    </p:spTree>
    <p:extLst>
      <p:ext uri="{BB962C8B-B14F-4D97-AF65-F5344CB8AC3E}">
        <p14:creationId xmlns:p14="http://schemas.microsoft.com/office/powerpoint/2010/main" val="73357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F900-9406-4A70-B597-4C83F7B1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Consulta para programación dinámica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63AE7-DF6D-4B70-9025-ECC718606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s-CL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/>
                  <a:t> Costo mínimo entre el nodo </a:t>
                </a:r>
                <a:r>
                  <a:rPr lang="es-CL" i="1" dirty="0"/>
                  <a:t>u </a:t>
                </a:r>
                <a:r>
                  <a:rPr lang="es-CL" dirty="0"/>
                  <a:t>y el nodos </a:t>
                </a:r>
                <a:r>
                  <a:rPr lang="es-CL" i="1" dirty="0"/>
                  <a:t>v </a:t>
                </a: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                     usando solo nodos del conjunto </a:t>
                </a:r>
                <a:r>
                  <a:rPr lang="es-CL" i="1" dirty="0"/>
                  <a:t>X</a:t>
                </a:r>
              </a:p>
              <a:p>
                <a:pPr>
                  <a:lnSpc>
                    <a:spcPct val="100000"/>
                  </a:lnSpc>
                </a:pPr>
                <a:endParaRPr lang="es-CL" i="1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Donde </a:t>
                </a:r>
                <a:r>
                  <a:rPr lang="es-CL" i="1" dirty="0"/>
                  <a:t>X</a:t>
                </a:r>
                <a:r>
                  <a:rPr lang="es-CL" dirty="0"/>
                  <a:t> es subconjunto de </a:t>
                </a:r>
                <a:r>
                  <a:rPr lang="es-CL" i="1" dirty="0"/>
                  <a:t>V </a:t>
                </a:r>
                <a:r>
                  <a:rPr lang="es-CL" dirty="0"/>
                  <a:t>y </a:t>
                </a:r>
                <a:r>
                  <a:rPr lang="es-CL" i="1" dirty="0"/>
                  <a:t>u, v </a:t>
                </a:r>
                <a:r>
                  <a:rPr lang="es-CL" dirty="0"/>
                  <a:t>pertenecen a </a:t>
                </a:r>
                <a:r>
                  <a:rPr lang="es-CL" i="1" dirty="0"/>
                  <a:t>V</a:t>
                </a:r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63AE7-DF6D-4B70-9025-ECC718606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7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FC968-27E4-4A44-99D9-B7F0DED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Combinaciones de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6ED36-EA70-40CE-B266-1CBAB9338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600" dirty="0"/>
                  <a:t>¿Cuántas posibles combinaciones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600" dirty="0"/>
                  <a:t> existen?</a:t>
                </a:r>
              </a:p>
              <a:p>
                <a:pPr marL="0" indent="0">
                  <a:buNone/>
                </a:pPr>
                <a:endParaRPr lang="es-CL" sz="2600" dirty="0"/>
              </a:p>
              <a:p>
                <a:pPr marL="0" indent="0">
                  <a:buNone/>
                </a:pPr>
                <a:r>
                  <a:rPr lang="es-CL" sz="2600" dirty="0"/>
                  <a:t>¿Tiene sentido generarlas todas?</a:t>
                </a:r>
              </a:p>
              <a:p>
                <a:pPr marL="0" indent="0">
                  <a:buNone/>
                </a:pPr>
                <a:endParaRPr lang="es-CL" sz="2600" dirty="0"/>
              </a:p>
              <a:p>
                <a:pPr marL="0" indent="0">
                  <a:buNone/>
                </a:pPr>
                <a:r>
                  <a:rPr lang="es-CL" sz="2600" dirty="0"/>
                  <a:t>¿Qué podemos hacer para acotar las que puede ver la función?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6ED36-EA70-40CE-B266-1CBAB9338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 r="-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51054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3021</TotalTime>
  <Words>1142</Words>
  <Application>Microsoft Office PowerPoint</Application>
  <PresentationFormat>On-screen Show (4:3)</PresentationFormat>
  <Paragraphs>248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IIC2133</vt:lpstr>
      <vt:lpstr>La aerolínea</vt:lpstr>
      <vt:lpstr>PowerPoint Presentation</vt:lpstr>
      <vt:lpstr>PowerPoint Presentation</vt:lpstr>
      <vt:lpstr>Todas las rutas más cortas</vt:lpstr>
      <vt:lpstr>PowerPoint Presentation</vt:lpstr>
      <vt:lpstr>Generar rutas on demand</vt:lpstr>
      <vt:lpstr>Sub problema</vt:lpstr>
      <vt:lpstr>Consulta para programación dinámica</vt:lpstr>
      <vt:lpstr>Combinaciones de input</vt:lpstr>
      <vt:lpstr>Sub problemas</vt:lpstr>
      <vt:lpstr>Una cota mejor</vt:lpstr>
      <vt:lpstr>Función de recurrencia</vt:lpstr>
      <vt:lpstr>PowerPoint Presentation</vt:lpstr>
      <vt:lpstr>Calcular todo</vt:lpstr>
      <vt:lpstr>Matrices</vt:lpstr>
      <vt:lpstr>PowerPoint Presentation</vt:lpstr>
      <vt:lpstr>Versión Bottom-Up</vt:lpstr>
      <vt:lpstr>Floyd Warshall en acción</vt:lpstr>
      <vt:lpstr>Floyd Warshall en acción</vt:lpstr>
      <vt:lpstr>Floyd Warshall en acción</vt:lpstr>
      <vt:lpstr>Floyd Warshall en acción</vt:lpstr>
      <vt:lpstr>Floyd Warshall en acción</vt:lpstr>
      <vt:lpstr>Floyd Warshall en acción</vt:lpstr>
      <vt:lpstr>Rutas más cortas</vt:lpstr>
      <vt:lpstr>Construir la ruta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Antonio López</cp:lastModifiedBy>
  <cp:revision>416</cp:revision>
  <dcterms:created xsi:type="dcterms:W3CDTF">2018-04-24T22:29:29Z</dcterms:created>
  <dcterms:modified xsi:type="dcterms:W3CDTF">2018-11-05T16:33:21Z</dcterms:modified>
</cp:coreProperties>
</file>