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362" r:id="rId2"/>
    <p:sldId id="361" r:id="rId3"/>
    <p:sldId id="360" r:id="rId4"/>
    <p:sldId id="364" r:id="rId5"/>
    <p:sldId id="363" r:id="rId6"/>
    <p:sldId id="365" r:id="rId7"/>
    <p:sldId id="378" r:id="rId8"/>
    <p:sldId id="383" r:id="rId9"/>
    <p:sldId id="276" r:id="rId10"/>
    <p:sldId id="377" r:id="rId11"/>
    <p:sldId id="379" r:id="rId12"/>
    <p:sldId id="381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6" r:id="rId23"/>
    <p:sldId id="380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 autoAdjust="0"/>
    <p:restoredTop sz="88450" autoAdjust="0"/>
  </p:normalViewPr>
  <p:slideViewPr>
    <p:cSldViewPr snapToGrid="0" showGuides="1">
      <p:cViewPr varScale="1">
        <p:scale>
          <a:sx n="76" d="100"/>
          <a:sy n="76" d="100"/>
        </p:scale>
        <p:origin x="17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30-10-2018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den>
                    </m:f>
                  </m:oMath>
                </a14:m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el costo del combustible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𝐾𝑚</m:t>
                    </m:r>
                  </m:oMath>
                </a14:m>
                <a:r>
                  <a:rPr lang="es-CL" dirty="0"/>
                  <a:t> al ir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costo del peaje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𝑅(𝑣)</a:t>
                </a:r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𝐿/𝐾𝑚</a:t>
                </a:r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𝑣 𝐾𝑚/𝐻𝑟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𝐶</a:t>
                </a:r>
                <a:r>
                  <a:rPr lang="es-CL" dirty="0"/>
                  <a:t> el costo del combustible en </a:t>
                </a:r>
                <a:r>
                  <a:rPr lang="es-CL" b="0" i="0">
                    <a:latin typeface="Cambria Math" panose="02040503050406030204" pitchFamily="18" charset="0"/>
                  </a:rPr>
                  <a:t>$/𝐿</a:t>
                </a:r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:r>
                  <a:rPr lang="es-CL" b="0" i="0">
                    <a:latin typeface="Cambria Math" panose="02040503050406030204" pitchFamily="18" charset="0"/>
                  </a:rPr>
                  <a:t>1𝐾𝑚</a:t>
                </a:r>
                <a:r>
                  <a:rPr lang="es-CL" dirty="0"/>
                  <a:t> al ir a </a:t>
                </a:r>
                <a:r>
                  <a:rPr lang="es-CL" b="0" i="0">
                    <a:latin typeface="Cambria Math" panose="02040503050406030204" pitchFamily="18" charset="0"/>
                  </a:rPr>
                  <a:t>𝑣 𝐾𝑚/𝐻𝑟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𝐶⋅𝑅(𝑣)  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𝑥_𝑖</a:t>
                </a:r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𝑖. 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𝑣_𝑖</a:t>
                </a:r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𝑝_𝑖</a:t>
                </a:r>
                <a:r>
                  <a:rPr lang="es-CL" dirty="0"/>
                  <a:t> el costo del peaje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𝑥_𝑖⋅𝐶⋅𝑅(𝑣_𝑖 )+𝑝_𝑖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5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63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Ojo: no es el mismo grafo de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09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93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48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217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797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36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73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98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4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1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tentador basarse en </a:t>
            </a:r>
            <a:r>
              <a:rPr lang="es-CL" b="1" dirty="0"/>
              <a:t>Prim</a:t>
            </a:r>
            <a:r>
              <a:rPr lang="es-CL" dirty="0"/>
              <a:t>, pero no da el resultado que queremos, ya que la arista mas barata no necesariamente forma parte de la ruta más corta.</a:t>
            </a:r>
          </a:p>
          <a:p>
            <a:r>
              <a:rPr lang="es-CL" dirty="0"/>
              <a:t>En cambio, aprovecharnos de </a:t>
            </a:r>
            <a:r>
              <a:rPr lang="es-CL" b="1" dirty="0"/>
              <a:t>BFS</a:t>
            </a:r>
            <a:r>
              <a:rPr lang="es-CL" dirty="0"/>
              <a:t>: en un grafo de costos uniformes, BFS resuelve 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0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propiedad de BFS es que un nodo al ser expandido, ha sido encontrado por la ruta más corta posible.</a:t>
            </a:r>
          </a:p>
          <a:p>
            <a:endParaRPr lang="es-CL" dirty="0"/>
          </a:p>
          <a:p>
            <a:r>
              <a:rPr lang="es-CL" dirty="0"/>
              <a:t>Eso genera un </a:t>
            </a:r>
            <a:r>
              <a:rPr lang="es-CL" b="1" dirty="0"/>
              <a:t>árbol</a:t>
            </a:r>
            <a:r>
              <a:rPr lang="es-CL" dirty="0"/>
              <a:t> de rutas más cortas a partir del origen.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50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9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05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garantía = al extraer un nodo de open, se ha encontrado por la ruta más corta.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5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9400-EA88-4CE7-A8A6-7946F4F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viaje familiar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</p:spPr>
            <p:txBody>
              <a:bodyPr anchor="ctr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Quieres planificar un viaje en auto desde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El rendimiento de tu auto depende de la velocidad a la que vaya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Algunos caminos tienen peaje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Cada camino tiene su propia velocidad obligatoria</a:t>
                </a:r>
              </a:p>
              <a:p>
                <a:pPr marL="0" indent="0">
                  <a:buNone/>
                </a:pPr>
                <a:r>
                  <a:rPr lang="es-CL" sz="2600" dirty="0"/>
                  <a:t>¿Cómo hacer para que el viaje te salga lo más barato posible?</a:t>
                </a:r>
              </a:p>
              <a:p>
                <a:pPr marL="0" indent="0">
                  <a:buNone/>
                </a:pPr>
                <a:r>
                  <a:rPr lang="es-CL" sz="2600" dirty="0"/>
                  <a:t>¿Y lo m</a:t>
                </a:r>
                <a:r>
                  <a:rPr lang="en-US" sz="2600" dirty="0"/>
                  <a:t>ás corto posible</a:t>
                </a:r>
                <a:r>
                  <a:rPr lang="es-CL" sz="26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29D186-0CB3-441D-8D69-3AF625DC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  <a:blipFill rotWithShape="0">
                <a:blip r:embed="rId3"/>
                <a:stretch>
                  <a:fillRect l="-1215" t="-1141" b="-5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57F-0A5B-4964-B68D-2BF64CF4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29C3-DC13-4849-936E-9B8C377B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Este algoritmo se conoce como 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</a:p>
          <a:p>
            <a:endParaRPr lang="es-CL" dirty="0"/>
          </a:p>
          <a:p>
            <a:r>
              <a:rPr lang="es-CL" dirty="0"/>
              <a:t>Parece tener sentido, pero, ¿es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¿Se está cumpliendo la </a:t>
            </a:r>
            <a:r>
              <a:rPr lang="es-CL" b="1" dirty="0">
                <a:solidFill>
                  <a:schemeClr val="accent2"/>
                </a:solidFill>
              </a:rPr>
              <a:t>garantía</a:t>
            </a:r>
            <a:r>
              <a:rPr lang="es-CL" dirty="0"/>
              <a:t> que propusimos?</a:t>
            </a:r>
          </a:p>
        </p:txBody>
      </p:sp>
    </p:spTree>
    <p:extLst>
      <p:ext uri="{BB962C8B-B14F-4D97-AF65-F5344CB8AC3E}">
        <p14:creationId xmlns:p14="http://schemas.microsoft.com/office/powerpoint/2010/main" val="31111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𝒅𝒊𝒋𝒌𝒔𝒕𝒓𝒂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1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06A81E-914C-405E-81DD-F8FFF4A0143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F4B5F9-4995-4A1A-996E-943E08844E23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4106B6-039F-4AE2-BDF2-A382AC008A0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5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45342C-BBF1-4003-828C-BBC86E36AEF4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4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1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direccional con costos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899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56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8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03FA-C0B7-4155-BB44-317C838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¿Cuál  es la complejidad del algoritmo de Dijkstra?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333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94D4-939A-451E-B782-FEBFE7C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90-BCFD-4C3B-9EFD-F4E6CDC9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  <a:r>
              <a:rPr lang="es-CL" dirty="0"/>
              <a:t> es </a:t>
            </a:r>
            <a:r>
              <a:rPr lang="es-CL" b="1" dirty="0">
                <a:solidFill>
                  <a:schemeClr val="accent2"/>
                </a:solidFill>
              </a:rPr>
              <a:t>codicioso</a:t>
            </a:r>
          </a:p>
          <a:p>
            <a:endParaRPr lang="es-CL" dirty="0"/>
          </a:p>
          <a:p>
            <a:r>
              <a:rPr lang="es-CL" dirty="0"/>
              <a:t>Estos algoritmos no necesariamente producen soluciones </a:t>
            </a:r>
            <a:r>
              <a:rPr lang="es-CL" b="1" dirty="0">
                <a:solidFill>
                  <a:schemeClr val="accent2"/>
                </a:solidFill>
              </a:rPr>
              <a:t>óptimas</a:t>
            </a:r>
          </a:p>
          <a:p>
            <a:endParaRPr lang="es-CL" dirty="0"/>
          </a:p>
          <a:p>
            <a:r>
              <a:rPr lang="es-CL" dirty="0"/>
              <a:t>¿Por qué funciona el enfoque codicioso en este caso?</a:t>
            </a:r>
          </a:p>
        </p:txBody>
      </p:sp>
    </p:spTree>
    <p:extLst>
      <p:ext uri="{BB962C8B-B14F-4D97-AF65-F5344CB8AC3E}">
        <p14:creationId xmlns:p14="http://schemas.microsoft.com/office/powerpoint/2010/main" val="19484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acíclicos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de un vértice a otro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entre todos los pares de vértices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euclideanos</a:t>
            </a:r>
          </a:p>
        </p:txBody>
      </p:sp>
    </p:spTree>
    <p:extLst>
      <p:ext uri="{BB962C8B-B14F-4D97-AF65-F5344CB8AC3E}">
        <p14:creationId xmlns:p14="http://schemas.microsoft.com/office/powerpoint/2010/main" val="14668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F1-91BA-41E0-8DA8-382A5D2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ruta más barata (o la m</a:t>
            </a:r>
            <a:r>
              <a:rPr lang="en-US" dirty="0"/>
              <a:t>ás corta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Debemos buscar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ruta más barata </a:t>
                </a:r>
                <a:r>
                  <a:rPr lang="es-CL" dirty="0"/>
                  <a:t>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es decir,</a:t>
                </a:r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 de los costos </a:t>
                </a:r>
                <a:r>
                  <a:rPr lang="es-CL" dirty="0"/>
                  <a:t>de sus aristas debe ser mínima</a:t>
                </a:r>
              </a:p>
              <a:p>
                <a:endParaRPr lang="es-CL" dirty="0"/>
              </a:p>
              <a:p>
                <a:r>
                  <a:rPr lang="es-CL" dirty="0"/>
                  <a:t>¿Podremos aprovechar un algoritmo que conozcamos?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15A-377F-46DE-A35A-945F8E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3348-90FB-4D92-AA2D-2786CE5E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¿Cuál es la propiedad que garantiza la </a:t>
            </a:r>
            <a:r>
              <a:rPr lang="es-CL" dirty="0" err="1"/>
              <a:t>correctitud</a:t>
            </a:r>
            <a:r>
              <a:rPr lang="es-CL" dirty="0"/>
              <a:t> de </a:t>
            </a:r>
            <a:r>
              <a:rPr lang="es-CL" b="1" dirty="0">
                <a:solidFill>
                  <a:schemeClr val="accent2"/>
                </a:solidFill>
              </a:rPr>
              <a:t>BFS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Si </a:t>
            </a:r>
            <a:r>
              <a:rPr lang="es-CL" b="1" dirty="0">
                <a:solidFill>
                  <a:schemeClr val="accent2"/>
                </a:solidFill>
              </a:rPr>
              <a:t>marcamos</a:t>
            </a:r>
            <a:r>
              <a:rPr lang="es-CL" dirty="0"/>
              <a:t> cada arista que queda como padre de un nodo,</a:t>
            </a:r>
          </a:p>
          <a:p>
            <a:endParaRPr lang="es-CL" dirty="0"/>
          </a:p>
          <a:p>
            <a:r>
              <a:rPr lang="es-CL" dirty="0"/>
              <a:t>¿Qué </a:t>
            </a:r>
            <a:r>
              <a:rPr lang="es-CL" b="1" dirty="0">
                <a:solidFill>
                  <a:schemeClr val="accent2"/>
                </a:solidFill>
              </a:rPr>
              <a:t>representa</a:t>
            </a:r>
            <a:r>
              <a:rPr lang="es-CL" dirty="0"/>
              <a:t> el conjunto de aristas marcadas?</a:t>
            </a:r>
          </a:p>
        </p:txBody>
      </p:sp>
    </p:spTree>
    <p:extLst>
      <p:ext uri="{BB962C8B-B14F-4D97-AF65-F5344CB8AC3E}">
        <p14:creationId xmlns:p14="http://schemas.microsoft.com/office/powerpoint/2010/main" val="18453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A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970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251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Propiedades del problema</a:t>
            </a:r>
            <a:br>
              <a:rPr lang="es-CL" sz="4000" dirty="0"/>
            </a:br>
            <a:r>
              <a:rPr lang="es-CL" sz="4000" dirty="0"/>
              <a:t>de rutas m</a:t>
            </a:r>
            <a:r>
              <a:rPr lang="en-US" sz="4000" dirty="0"/>
              <a:t>ás cortas</a:t>
            </a:r>
            <a:endParaRPr lang="es-C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CBDA-496D-45B4-89A7-668F9C2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Las rutas son direccionales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Los costos no son solo distancias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Puede que haya v</a:t>
            </a:r>
            <a:r>
              <a:rPr lang="en-US" sz="2400" dirty="0"/>
              <a:t>é</a:t>
            </a:r>
            <a:r>
              <a:rPr lang="es-CL" sz="2400" dirty="0"/>
              <a:t>rtices inalcanzables desde el v</a:t>
            </a:r>
            <a:r>
              <a:rPr lang="en-US" sz="2400" dirty="0"/>
              <a:t>értice de partida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Si hay costos negativos, es m</a:t>
            </a:r>
            <a:r>
              <a:rPr lang="en-US" sz="2400" dirty="0"/>
              <a:t>ás complicado resolver el problema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dirty="0"/>
              <a:t>Las rutas más cortas pueden no ser únicas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5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BFS++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podemos extender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BFS</a:t>
                </a:r>
                <a:r>
                  <a:rPr lang="es-CL" dirty="0"/>
                  <a:t> para este problema?</a:t>
                </a:r>
              </a:p>
              <a:p>
                <a:endParaRPr lang="es-CL" dirty="0"/>
              </a:p>
              <a:p>
                <a:r>
                  <a:rPr lang="es-CL" dirty="0"/>
                  <a:t>Queremos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garantizar</a:t>
                </a:r>
                <a:r>
                  <a:rPr lang="es-CL" dirty="0"/>
                  <a:t> que al sacar un nodo de </a:t>
                </a:r>
                <a14:m>
                  <m:oMath xmlns:m="http://schemas.openxmlformats.org/officeDocument/2006/math">
                    <m:r>
                      <a:rPr lang="es-CL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s-CL" b="1" dirty="0"/>
                  <a:t>, </a:t>
                </a:r>
                <a:r>
                  <a:rPr lang="es-CL" dirty="0"/>
                  <a:t>hemos encontrado a ese nodo por la ruta más corta</a:t>
                </a:r>
                <a:endParaRPr lang="es-C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5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1984</TotalTime>
  <Words>1115</Words>
  <Application>Microsoft Office PowerPoint</Application>
  <PresentationFormat>On-screen Show (4:3)</PresentationFormat>
  <Paragraphs>494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IIC2133</vt:lpstr>
      <vt:lpstr>El viaje familiar</vt:lpstr>
      <vt:lpstr>Grafo direccional con costos</vt:lpstr>
      <vt:lpstr>La ruta más barata (o la más corta)</vt:lpstr>
      <vt:lpstr>Propiedades de BFS</vt:lpstr>
      <vt:lpstr>Árbol de rutas más cortas desde A</vt:lpstr>
      <vt:lpstr>Árbol de rutas más cortas desde B</vt:lpstr>
      <vt:lpstr>Propiedades del problema de rutas más cortas</vt:lpstr>
      <vt:lpstr>BFS++</vt:lpstr>
      <vt:lpstr>PowerPoint Presentation</vt:lpstr>
      <vt:lpstr>PowerPoint Presentation</vt:lpstr>
      <vt:lpstr>Algoritmo de Dijkstra</vt:lpstr>
      <vt:lpstr>PowerPoint Presentation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Complejidad</vt:lpstr>
      <vt:lpstr>Algoritmos codiciosos</vt:lpstr>
      <vt:lpstr>Variantes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Antonio López</cp:lastModifiedBy>
  <cp:revision>312</cp:revision>
  <dcterms:created xsi:type="dcterms:W3CDTF">2018-04-24T22:29:29Z</dcterms:created>
  <dcterms:modified xsi:type="dcterms:W3CDTF">2018-10-30T14:28:53Z</dcterms:modified>
</cp:coreProperties>
</file>