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15"/>
  </p:notesMasterIdLst>
  <p:sldIdLst>
    <p:sldId id="384" r:id="rId2"/>
    <p:sldId id="385" r:id="rId3"/>
    <p:sldId id="386" r:id="rId4"/>
    <p:sldId id="387" r:id="rId5"/>
    <p:sldId id="388" r:id="rId6"/>
    <p:sldId id="390" r:id="rId7"/>
    <p:sldId id="389" r:id="rId8"/>
    <p:sldId id="391" r:id="rId9"/>
    <p:sldId id="392" r:id="rId10"/>
    <p:sldId id="393" r:id="rId11"/>
    <p:sldId id="394" r:id="rId12"/>
    <p:sldId id="395" r:id="rId13"/>
    <p:sldId id="39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91"/>
    <a:srgbClr val="91FFC3"/>
    <a:srgbClr val="FFCC00"/>
    <a:srgbClr val="CCAAE6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5" autoAdjust="0"/>
    <p:restoredTop sz="88450" autoAdjust="0"/>
  </p:normalViewPr>
  <p:slideViewPr>
    <p:cSldViewPr snapToGrid="0" showGuides="1">
      <p:cViewPr varScale="1">
        <p:scale>
          <a:sx n="76" d="100"/>
          <a:sy n="76" d="100"/>
        </p:scale>
        <p:origin x="178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30-10-2018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014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Backtracking</a:t>
            </a:r>
            <a:r>
              <a:rPr lang="es-CL" dirty="0"/>
              <a:t> encuentra una solución pero no asegura que sea la óptima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4229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Al hacer que un elemento pertenezca a la solución puedo construir un problema más pequeño</a:t>
            </a:r>
          </a:p>
          <a:p>
            <a:r>
              <a:rPr lang="es-CL" dirty="0"/>
              <a:t>Al hacer que un elemento no pertenezca a la solución también puedo construir un problema más pequeño</a:t>
            </a:r>
          </a:p>
          <a:p>
            <a:r>
              <a:rPr lang="es-CL" dirty="0"/>
              <a:t>Puedo resolver estos problemas más pequeños por separado y ver qué solución es mejor.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704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soluci</a:t>
            </a:r>
            <a:r>
              <a:rPr lang="es-CL" dirty="0" err="1"/>
              <a:t>ón</a:t>
            </a:r>
            <a:r>
              <a:rPr lang="es-CL" dirty="0"/>
              <a:t> nos va a generar un árbol de llamadas </a:t>
            </a:r>
            <a:r>
              <a:rPr lang="es-CL" dirty="0" err="1"/>
              <a:t>resursivas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736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resultado de la llamada depende solo de la altura y de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6305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 puede almacenar el resultado de las llamadas recursivas que ya se hicieron y no hacerlas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1424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Ahora aprovechamos los cálculos que ya hicimos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3703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 puede (siguiente </a:t>
            </a:r>
            <a:r>
              <a:rPr lang="es-CL" dirty="0" err="1"/>
              <a:t>slide</a:t>
            </a:r>
            <a:r>
              <a:rPr lang="es-CL" dirty="0"/>
              <a:t>)</a:t>
            </a:r>
          </a:p>
          <a:p>
            <a:r>
              <a:rPr lang="es-CL" dirty="0"/>
              <a:t>La recursión es menos eficiente que la iteración</a:t>
            </a:r>
          </a:p>
          <a:p>
            <a:r>
              <a:rPr lang="es-CL" dirty="0"/>
              <a:t>A veces nos puede ahorrar mucha memoria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9029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s-CL" dirty="0" err="1"/>
              <a:t>sta</a:t>
            </a:r>
            <a:r>
              <a:rPr lang="es-CL" dirty="0"/>
              <a:t> solución construye la matriz A y nos permite tener la solución para múltiples consultas.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069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D167-4CC8-42ED-9100-70EF7B6E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famoso problema de la mochila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488DA7-C8AD-43B5-9CAB-7F29B99D5D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s-CL" dirty="0"/>
                  <a:t>Tenemos una mochila con capacidad limitada </a:t>
                </a:r>
                <a:r>
                  <a:rPr lang="es-CL" i="1" dirty="0"/>
                  <a:t>C </a:t>
                </a:r>
                <a:r>
                  <a:rPr lang="es-CL" dirty="0" err="1"/>
                  <a:t>kgs</a:t>
                </a:r>
                <a:endParaRPr lang="es-CL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s-CL" dirty="0"/>
                  <a:t>Queremos meter en la mochila elementos del conjunto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CL" dirty="0"/>
                  <a:t>, donde: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es el peso del elemento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es la ganancia del elemento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Nuestro</a:t>
                </a:r>
                <a:r>
                  <a:rPr lang="en-US" dirty="0"/>
                  <a:t> </a:t>
                </a:r>
                <a:r>
                  <a:rPr lang="en-US" dirty="0" err="1"/>
                  <a:t>objetivo</a:t>
                </a:r>
                <a:r>
                  <a:rPr lang="en-US" dirty="0"/>
                  <a:t> es </a:t>
                </a:r>
                <a:r>
                  <a:rPr lang="en-US" dirty="0" err="1"/>
                  <a:t>maximizar</a:t>
                </a:r>
                <a:r>
                  <a:rPr lang="en-US" dirty="0"/>
                  <a:t> la </a:t>
                </a:r>
                <a:r>
                  <a:rPr lang="en-US" dirty="0" err="1"/>
                  <a:t>ganancia</a:t>
                </a:r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488DA7-C8AD-43B5-9CAB-7F29B99D5D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51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B98151-CBF5-49C9-BC3C-367452021E8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𝑚𝑜𝑐h𝑖𝑙𝑎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b="0" dirty="0"/>
              </a:p>
              <a:p>
                <a:pPr marL="201168" lvl="1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0" dirty="0"/>
              </a:p>
              <a:p>
                <a:pPr marL="201168" lvl="1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0" dirty="0"/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s-C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201168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CL" dirty="0"/>
              </a:p>
              <a:p>
                <a:pPr marL="201168" lvl="1" indent="0"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dirty="0"/>
              </a:p>
              <a:p>
                <a:pPr marL="201168" lvl="1" indent="0">
                  <a:buNone/>
                </a:pPr>
                <a:r>
                  <a:rPr lang="es-CL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b="1" dirty="0"/>
              </a:p>
              <a:p>
                <a:pPr marL="201168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𝒔𝒐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𝑚𝑜𝑐h𝑖𝑙𝑎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201168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𝒔𝒐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𝑚𝑜𝑐h𝑖𝑙𝑎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pPr marL="201168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𝒔𝒐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𝒔𝒐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pPr marL="201168" lvl="1" indent="0"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B98151-CBF5-49C9-BC3C-367452021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40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8600-657B-4426-B5CE-B10E9F90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Programación dinámica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0C43-83FC-4729-BF6A-58599DEC5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s-CL" dirty="0"/>
              <a:t>Esto es una solución Top-</a:t>
            </a:r>
            <a:r>
              <a:rPr lang="es-CL" dirty="0" err="1"/>
              <a:t>Bottom</a:t>
            </a:r>
            <a:r>
              <a:rPr lang="es-CL" dirty="0"/>
              <a:t> del problema</a:t>
            </a:r>
          </a:p>
          <a:p>
            <a:pPr>
              <a:lnSpc>
                <a:spcPct val="250000"/>
              </a:lnSpc>
            </a:pPr>
            <a:r>
              <a:rPr lang="es-CL" dirty="0"/>
              <a:t>¿Se podría solucionar de manera </a:t>
            </a:r>
            <a:r>
              <a:rPr lang="es-CL" dirty="0" err="1"/>
              <a:t>Bottom</a:t>
            </a:r>
            <a:r>
              <a:rPr lang="es-CL" dirty="0"/>
              <a:t>-Up?</a:t>
            </a:r>
          </a:p>
          <a:p>
            <a:pPr>
              <a:lnSpc>
                <a:spcPct val="250000"/>
              </a:lnSpc>
            </a:pPr>
            <a:r>
              <a:rPr lang="es-CL" dirty="0"/>
              <a:t>¿En qué ayudaría esto?</a:t>
            </a:r>
          </a:p>
        </p:txBody>
      </p:sp>
    </p:spTree>
    <p:extLst>
      <p:ext uri="{BB962C8B-B14F-4D97-AF65-F5344CB8AC3E}">
        <p14:creationId xmlns:p14="http://schemas.microsoft.com/office/powerpoint/2010/main" val="291769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B98151-CBF5-49C9-BC3C-367452021E8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28600" y="228599"/>
                <a:ext cx="8686800" cy="6192297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CL" sz="1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𝑚𝑜𝑐h𝑖𝑙𝑎</m:t>
                    </m:r>
                    <m:d>
                      <m:d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1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201168" lvl="1" indent="0">
                  <a:buNone/>
                </a:pPr>
                <a:r>
                  <a:rPr lang="en-US" sz="1800" b="0" dirty="0"/>
                  <a:t>	</a:t>
                </a:r>
                <a14:m>
                  <m:oMath xmlns:m="http://schemas.openxmlformats.org/officeDocument/2006/math"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CL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L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1800" b="1" i="1" smtClean="0">
                                <a:latin typeface="Cambria Math" panose="02040503050406030204" pitchFamily="18" charset="0"/>
                              </a:rPr>
                              <m:t>∅ </m:t>
                            </m:r>
                            <m:r>
                              <a:rPr lang="es-CL" sz="1800" b="1" i="1" smtClean="0">
                                <a:latin typeface="Cambria Math" panose="02040503050406030204" pitchFamily="18" charset="0"/>
                              </a:rPr>
                              <m:t>𝒇𝒐𝒓</m:t>
                            </m:r>
                            <m:r>
                              <a:rPr lang="es-CL" sz="1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L" sz="1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s-CL" sz="18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CL" sz="1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s-CL" sz="1800" b="1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s-CL" sz="18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  <m:r>
                          <a:rPr lang="es-CL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sz="1800" b="1" i="1" smtClean="0">
                            <a:latin typeface="Cambria Math" panose="02040503050406030204" pitchFamily="18" charset="0"/>
                          </a:rPr>
                          <m:t>𝒇𝒐𝒓</m:t>
                        </m:r>
                        <m:r>
                          <a:rPr lang="es-CL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1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L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s-CL" sz="18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s-CL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18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</m:e>
                    </m:d>
                  </m:oMath>
                </a14:m>
                <a:endParaRPr lang="es-CL" sz="1800" b="1" dirty="0"/>
              </a:p>
              <a:p>
                <a:pPr marL="201168" lvl="1" indent="0">
                  <a:buNone/>
                </a:pPr>
                <a:r>
                  <a:rPr lang="en-US" sz="1800" b="0" dirty="0"/>
                  <a:t>	</a:t>
                </a:r>
                <a14:m>
                  <m:oMath xmlns:m="http://schemas.openxmlformats.org/officeDocument/2006/math"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CL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18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d>
                      </m:e>
                    </m:d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201168" lvl="1" indent="0">
                  <a:buNone/>
                </a:pPr>
                <a:r>
                  <a:rPr lang="en-US" sz="1800" b="0" dirty="0"/>
                  <a:t>	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CL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1800" b="1" dirty="0"/>
              </a:p>
              <a:p>
                <a:pPr marL="201168" lvl="1" indent="0">
                  <a:buNone/>
                </a:pPr>
                <a:r>
                  <a:rPr lang="en-US" sz="1800" b="0" dirty="0"/>
                  <a:t>		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1800" b="1" dirty="0"/>
              </a:p>
              <a:p>
                <a:pPr marL="201168" lvl="1" indent="0">
                  <a:buNone/>
                </a:pPr>
                <a:r>
                  <a:rPr lang="es-CL" sz="1800" b="0" dirty="0"/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sz="18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18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sz="18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sz="1800" b="1" dirty="0"/>
              </a:p>
              <a:p>
                <a:pPr marL="201168" lvl="1" indent="0">
                  <a:buNone/>
                </a:pPr>
                <a:r>
                  <a:rPr lang="es-CL" sz="1800" b="1" dirty="0"/>
                  <a:t>			</a:t>
                </a:r>
                <a14:m>
                  <m:oMath xmlns:m="http://schemas.openxmlformats.org/officeDocument/2006/math">
                    <m:r>
                      <a:rPr lang="es-CL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CL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s-CL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≥0:</m:t>
                    </m:r>
                  </m:oMath>
                </a14:m>
                <a:endParaRPr lang="es-CL" sz="1800" dirty="0"/>
              </a:p>
              <a:p>
                <a:pPr marL="201168" lvl="1" indent="0">
                  <a:buNone/>
                </a:pPr>
                <a:r>
                  <a:rPr lang="en-US" sz="1800" dirty="0"/>
                  <a:t>				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𝒔𝒐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800" b="1" dirty="0"/>
              </a:p>
              <a:p>
                <a:pPr marL="201168" lvl="1" indent="0">
                  <a:buNone/>
                </a:pPr>
                <a:r>
                  <a:rPr lang="en-US" sz="1800" b="1" dirty="0"/>
                  <a:t>	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800" b="0" dirty="0"/>
              </a:p>
              <a:p>
                <a:pPr marL="201168" lvl="1" indent="0">
                  <a:buNone/>
                </a:pPr>
                <a:r>
                  <a:rPr lang="en-US" sz="1800" dirty="0"/>
                  <a:t>				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𝒔𝒐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1800" dirty="0"/>
              </a:p>
              <a:p>
                <a:pPr marL="201168" lvl="1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𝒔𝒐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18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sz="18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sz="18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sz="1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sz="1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CL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s-CL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sz="1800" dirty="0"/>
              </a:p>
              <a:p>
                <a:pPr marL="201168" lvl="1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r>
                      <a:rPr lang="es-CL" sz="1800" b="1" i="1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sz="1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1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s-CL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𝒔𝒐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𝒔𝒐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1800" dirty="0"/>
              </a:p>
              <a:p>
                <a:pPr marL="201168" lvl="1" indent="0">
                  <a:buNone/>
                </a:pPr>
                <a:endParaRPr lang="es-CL" sz="1800" b="0" dirty="0"/>
              </a:p>
              <a:p>
                <a:pPr marL="201168" lvl="1" indent="0">
                  <a:buNone/>
                </a:pPr>
                <a:r>
                  <a:rPr lang="es-CL" sz="1800" b="1" dirty="0"/>
                  <a:t>			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B98151-CBF5-49C9-BC3C-367452021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28600" y="228599"/>
                <a:ext cx="8686800" cy="6192297"/>
              </a:xfrm>
              <a:blipFill>
                <a:blip r:embed="rId3"/>
                <a:stretch>
                  <a:fillRect l="-63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0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600E-90D0-4502-B3C7-E72AB766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Pasos a seguir con estos problemas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D208D-C407-429A-9489-6705E3B7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Encontrar la función de recurrencia que modela al problema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Ver de qué variables depende el valor de la solución y crear una tabla con esas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Resolver el problema con la tabla anterior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(Opcional) Implementar el problema </a:t>
            </a:r>
            <a:r>
              <a:rPr lang="es-CL" dirty="0" err="1"/>
              <a:t>bottom</a:t>
            </a:r>
            <a:r>
              <a:rPr lang="es-CL" dirty="0"/>
              <a:t>-up para mayor eficiencia</a:t>
            </a:r>
          </a:p>
        </p:txBody>
      </p:sp>
    </p:spTree>
    <p:extLst>
      <p:ext uri="{BB962C8B-B14F-4D97-AF65-F5344CB8AC3E}">
        <p14:creationId xmlns:p14="http://schemas.microsoft.com/office/powerpoint/2010/main" val="329938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2BE8-87C3-4B01-AD09-12CEC156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Técnicas para resolverlo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8B52-1002-4CD3-B44E-0595F0ECE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¿Qué técnicas que hemos visto nos pueden ayudar a resolver el problema?</a:t>
            </a:r>
          </a:p>
          <a:p>
            <a:endParaRPr lang="es-CL" dirty="0"/>
          </a:p>
          <a:p>
            <a:r>
              <a:rPr lang="es-CL" dirty="0"/>
              <a:t>¿Qué complejidad tendría esta solución?</a:t>
            </a:r>
          </a:p>
        </p:txBody>
      </p:sp>
    </p:spTree>
    <p:extLst>
      <p:ext uri="{BB962C8B-B14F-4D97-AF65-F5344CB8AC3E}">
        <p14:creationId xmlns:p14="http://schemas.microsoft.com/office/powerpoint/2010/main" val="182042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F150-4447-4909-8F93-34336919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 con </a:t>
            </a:r>
            <a:r>
              <a:rPr lang="es-CL" dirty="0" err="1"/>
              <a:t>backtracking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012D2-557A-422A-84EB-C384930A5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Las variables son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CL" dirty="0"/>
                  <a:t> y representan si el elemento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está o no en la mochila</a:t>
                </a:r>
              </a:p>
              <a:p>
                <a:r>
                  <a:rPr lang="es-CL" dirty="0"/>
                  <a:t>Hay una única restricción que nos dice que la suma de los pesos no puede superar la capacidad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r>
                  <a:rPr lang="es-CL" dirty="0"/>
                  <a:t>¿Qué problema tiene esta solución?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012D2-557A-422A-84EB-C384930A5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3" r="-1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52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ADB9-4A09-48F6-AE22-3B4A5B6B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Necesitamos otro </a:t>
            </a:r>
            <a:r>
              <a:rPr lang="es-CL" dirty="0" err="1"/>
              <a:t>aproach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8E487-7372-4FA2-B4C4-B68740DDB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¿Qué pasa si yo se que un elemento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va en la mochila en la solución óptima?</a:t>
                </a:r>
              </a:p>
              <a:p>
                <a:r>
                  <a:rPr lang="es-CL" dirty="0"/>
                  <a:t>¿Qué pasa si yo se que un elemento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</a:t>
                </a:r>
                <a:r>
                  <a:rPr lang="es-CL" b="1" dirty="0"/>
                  <a:t>no</a:t>
                </a:r>
                <a:r>
                  <a:rPr lang="es-CL" dirty="0"/>
                  <a:t> va en la mochila en la solución óptima?</a:t>
                </a:r>
              </a:p>
              <a:p>
                <a:r>
                  <a:rPr lang="es-CL" dirty="0"/>
                  <a:t>¿Puedo construir la solución del problema suponiendo un caso a la vez?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8E487-7372-4FA2-B4C4-B68740DDB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3" r="-1834" b="-28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2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888D-C5B4-4D26-BB31-A8F130A7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Sub problemas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8E34F-B437-4175-ACAE-1DB73471F8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Dado un elemento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puedo probar incorporarlo a la solución o no</a:t>
                </a:r>
              </a:p>
              <a:p>
                <a:r>
                  <a:rPr lang="es-CL" dirty="0"/>
                  <a:t>En ambos casos genero un sub problema más pequeño que el original</a:t>
                </a:r>
              </a:p>
              <a:p>
                <a:r>
                  <a:rPr lang="es-CL" dirty="0"/>
                  <a:t>Puedo resolver ambos problemas óptimamente y quedarme con la mejor solución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8E34F-B437-4175-ACAE-1DB73471F8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r="-17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13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39C9-C6EF-4E12-8770-1DE7715C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</a:t>
            </a:r>
            <a:r>
              <a:rPr lang="es-CL" dirty="0" err="1"/>
              <a:t>ón</a:t>
            </a:r>
            <a:r>
              <a:rPr lang="es-CL" dirty="0"/>
              <a:t> de recurrencia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B766A-8406-4BE7-B9F4-596012AE9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{"/>
                        <m:endChr m:val=""/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0                                                       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 |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|=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B766A-8406-4BE7-B9F4-596012AE9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74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B98151-CBF5-49C9-BC3C-367452021E8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𝑚𝑜𝑐h𝑖𝑙𝑎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201168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0" dirty="0"/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201168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s-CL" dirty="0"/>
              </a:p>
              <a:p>
                <a:pPr marL="201168" lvl="1" indent="0"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b="1" dirty="0"/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𝒔𝒐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𝑚𝑜𝑐h𝑖𝑙𝑎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𝒔𝒐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𝑚𝑜𝑐h𝑖𝑙𝑎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𝒔𝒐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𝒔𝒐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B98151-CBF5-49C9-BC3C-367452021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21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D9F9-2F27-4204-8F77-B4BF332F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 = 10, E = {(2,3)(2,3)(4,7)(5,8)}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FEFBF-3E0B-4720-853C-8A6AF6087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575772"/>
            <a:ext cx="8642350" cy="4327168"/>
          </a:xfrm>
        </p:spPr>
      </p:pic>
    </p:spTree>
    <p:extLst>
      <p:ext uri="{BB962C8B-B14F-4D97-AF65-F5344CB8AC3E}">
        <p14:creationId xmlns:p14="http://schemas.microsoft.com/office/powerpoint/2010/main" val="299488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D9F9-2F27-4204-8F77-B4BF332F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 = 10, E = {(2,3)(2,3)(4,7)(5,8)}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1FB522-6B6D-4573-AF43-BEC7382E1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569779"/>
            <a:ext cx="8642350" cy="4339154"/>
          </a:xfrm>
        </p:spPr>
      </p:pic>
    </p:spTree>
    <p:extLst>
      <p:ext uri="{BB962C8B-B14F-4D97-AF65-F5344CB8AC3E}">
        <p14:creationId xmlns:p14="http://schemas.microsoft.com/office/powerpoint/2010/main" val="323988349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2124</TotalTime>
  <Words>532</Words>
  <Application>Microsoft Office PowerPoint</Application>
  <PresentationFormat>On-screen Show (4:3)</PresentationFormat>
  <Paragraphs>92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IIC2133</vt:lpstr>
      <vt:lpstr>El famoso problema de la mochila</vt:lpstr>
      <vt:lpstr>Técnicas para resolverlo</vt:lpstr>
      <vt:lpstr>Solución con backtracking</vt:lpstr>
      <vt:lpstr>Necesitamos otro aproach</vt:lpstr>
      <vt:lpstr>Sub problemas</vt:lpstr>
      <vt:lpstr>Función de recurrencia</vt:lpstr>
      <vt:lpstr>PowerPoint Presentation</vt:lpstr>
      <vt:lpstr>C = 10, E = {(2,3)(2,3)(4,7)(5,8)}</vt:lpstr>
      <vt:lpstr>C = 10, E = {(2,3)(2,3)(4,7)(5,8)}</vt:lpstr>
      <vt:lpstr>PowerPoint Presentation</vt:lpstr>
      <vt:lpstr>Programación dinámica</vt:lpstr>
      <vt:lpstr>PowerPoint Presentation</vt:lpstr>
      <vt:lpstr>Pasos a seguir con estos problemas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Antonio López</cp:lastModifiedBy>
  <cp:revision>323</cp:revision>
  <dcterms:created xsi:type="dcterms:W3CDTF">2018-04-24T22:29:29Z</dcterms:created>
  <dcterms:modified xsi:type="dcterms:W3CDTF">2018-10-30T16:50:42Z</dcterms:modified>
</cp:coreProperties>
</file>