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5" r:id="rId5"/>
  </p:sldMasterIdLst>
  <p:notesMasterIdLst>
    <p:notesMasterId r:id="rId27"/>
  </p:notesMasterIdLst>
  <p:handoutMasterIdLst>
    <p:handoutMasterId r:id="rId28"/>
  </p:handoutMasterIdLst>
  <p:sldIdLst>
    <p:sldId id="257" r:id="rId6"/>
    <p:sldId id="477" r:id="rId7"/>
    <p:sldId id="317" r:id="rId8"/>
    <p:sldId id="464" r:id="rId9"/>
    <p:sldId id="461" r:id="rId10"/>
    <p:sldId id="344" r:id="rId11"/>
    <p:sldId id="346" r:id="rId12"/>
    <p:sldId id="466" r:id="rId13"/>
    <p:sldId id="465" r:id="rId14"/>
    <p:sldId id="474" r:id="rId15"/>
    <p:sldId id="462" r:id="rId16"/>
    <p:sldId id="463" r:id="rId17"/>
    <p:sldId id="391" r:id="rId18"/>
    <p:sldId id="468" r:id="rId19"/>
    <p:sldId id="475" r:id="rId20"/>
    <p:sldId id="467" r:id="rId21"/>
    <p:sldId id="469" r:id="rId22"/>
    <p:sldId id="471" r:id="rId23"/>
    <p:sldId id="472" r:id="rId24"/>
    <p:sldId id="473" r:id="rId25"/>
    <p:sldId id="4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3725" autoAdjust="0"/>
  </p:normalViewPr>
  <p:slideViewPr>
    <p:cSldViewPr snapToGrid="0">
      <p:cViewPr varScale="1">
        <p:scale>
          <a:sx n="66" d="100"/>
          <a:sy n="66" d="100"/>
        </p:scale>
        <p:origin x="592" y="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9T12:08:35.51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55,'36'0,"43"-6,-17-1,135-8,60 0,62 3,923 16,-971 0,47 2,644 34,-772-27,329 66,-518-78,418 78,-278-62,245 65,41 28,20-30,-323-55,-48-9,0-3,113 4,78-33,-133 3,254-39,-99-24,-117 28,-116 32,-32 9,0 0,0 1,1 2,28-2,95 6,235 30,400 42,-733-69,306 25,-246-15,129 33,-20 16,-195-55,7 1,0-1,0-2,54 3,97-10,-66-1,-87 4,0 1,43 8,-36-4,173 24,390 4,-311-38,470-2,1 50,-313 37,-88-11,-335-66,420 79,-60 34,-314-90,-1 2,-1 3,85 57,128 116,-218-151,-2 3,61 74,-119-130,88 116,-79-100,0 2,-1-1,-1 2,13 36,-17-34,0 0,-1 0,-1 0,-1 0,-1 1,-2-1,0 0,-1 1,-1-1,-1 0,-11 35,-10 14,-3-1,-44 77,67-137,-61 115,-5-4,-6-2,-5-4,-4-4,-142 140,182-209,-58 39,38-31,48-37,-1-1,-1-1,0-1,0-1,-1 0,0-2,-33 8,-162 21,208-35,-1052 87,380-81,477-9,151 5,-94 16,48-4,9-1,-46 5,-351-14,292-7,-262-20,-199 8,221 12,139-15,-72-2,-68 21,-229-4,227-28,2-28,-57-8,-339-54,195-8,389 75,-643-148,-416-83,893 218,-96-19,167-17,229 63,-119-24,175 56,0 1,0 4,-86 6,23-1,8-1,-171-5,-19-25,281 27,-219-24,187 17,1-3,-75-25,94 25,-5-2,0-1,2-1,-51-30,70 32,0-1,1-1,-27-31,17 18,18 18,0 0,1 0,0 0,1-1,0 0,1-1,-5-16,-22-89,26 94,-1-14,1 0,-1-49,6-77,2 110,2 8,14-77,-9 70,73-293,-33 162,-46 176,15-66,3 0,33-78,-46 134,-1 0,0-1,3-20,-4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3-21T11:06:09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10536 7572 0,'29'0'594,"30"0"-579,-1 0 17,1 0-1,0 0 0,-30 0-15,0 0-1,1 0 17,-1 0-17,0 0 17,1 0 14,-1 0-30,0 0 31,1 0-31,-1 0 30,1 0 33,28 0-33,1 0 1,0 0-15,-30 0 14,30-29-30,-1 29 15,-28 0-15,28 0 0,1 0 15,29 0-16,59 0 1,-59-29 15,0 29-15,-29 0 0,-1-30-1,1 30 16,0 0-15,-1 0 0,-28 0 15,-1 0-15,0 0-1,1 0 16,-1 0 16,30 0-31,-30 0 0,1 0 15,-1 0-16,0 0 1,1 0 0,-1 0 15,0 0-15,30 0-1,-30 0 16,1 30-15,-1-30 0,0 0 15,1 0-15,28 0-1,-28 0 1,28 0 15,-58 29-15,30-29-1,-1 0 17,30 0-17,-30 0 16,1 29-15,-1-29 0,30 0 31,-30 0-32,30 0 1,-30 0 15,0 0-15,1 30-1,-1-30 17,0 0-17,30 0 1,-30 0 15,1 0-15,-1 0-1,0 0 17,1 0-17,-1 0 1,0 0 15,1 0-15,-1 0 15,1 0 0,-1 0-15,30 0-1,-30 0 17,0 0-17,1 0 32,-1 0-16,0 0 63,1 0-63,-1 0 16,30 0 0,-30 0-16,0 0 48,30 0-33,-30 0 1,30 0-15,-30 0-1,1 0 16,29 0-16,-30 0 16,0 0-32,1 0 17,-1 0-1,30 0 16,-30 0 31,0 0-31,30 0 0,-30 0-16,1 0 16,-1 0 0,0 0 46</inkml:trace>
  <inkml:trace contextRef="#ctx0" brushRef="#br0" timeOffset="84566.89">22539 5694 0,'58'0'610,"-28"0"-579,-1-30 16,0 30-16,30 0 16,-30 0-31,59 0 15,-29 0-16,29-29 1,0 29 15,59 0-15,-30 0 0,-29 0 15,-29 0-16,0 0 1,-1 0 15,-28 0-15,-1 0 0,0 0 15,1 0 0,-1 0 16,1 0-16,-1 0 63,30 0-63,-30 0 16,30 0 0,-30 0-16,0 0 16,30 0 0,-30 0-31,30 0-1,0 0 16,58-29-15,-58 29 15,88 0-15,-30-30 0,0 30-1,-58-29 1,29 29 15,-59 0-15,1 0-1,-1 0 17,0 0-1,1 0 0,-1-29 0,1 29 1,-1 0-1,0 0 16,1 0 31,-1 0-31,0 0 0,30 0-16,-30 0 16,1 0-16,28 0 16,-28 29-32,28-29 17,1 0-17,29 29 1,0-29 15,59 30-15,0-30-1,-59 0 17,0 29-17,-30-29 1,1 0 15,-30 0-15,1 0-1,28 0 48,-28 0-32,-1 0 0,1 0 1,-1 0 15,0 0 46,1 0-61,-1 0-1,0 0 0,1 0 63,-1 0-63,0 0 63,1 0-79,-1 0 48,0 0 15</inkml:trace>
  <inkml:trace contextRef="#ctx0" brushRef="#br0" timeOffset="99406.78">5194 6633 0,'206'-59'546,"-147"59"-530,-1-29 0,-28 29-1,28 0 1,-28 0 0,-1 0 15,0 0 16,1 0-47,-1 0 31,0 0-15,30 0-16,-30 0 46,30 0-30,-30 0 0,30 0-1,0 0 1,0 0 0,-1 0-1,1 0 1,0 0-1,29 0 1,-30 0 0,1 0-1,0 0 1,-1 0 0,-28 0-1,28 0 16,-28 0-31,-1 0 32,1 0-17,-1 0-15,30-29 32,-30 29-17,0 0 1,1 0-1,28 0 1,-28 0 0,28 0-1,-28 0 1,-1 0 0,0 0-1,1-30 1,-1 30-1,0 0 1,1 0 0,-1 0 15,0 0 0,1 0 0,-1-29-15,0 29 15,1 0-15,-1 0 15,1 0-15,-1 0-1,0-29 1,1 29 0,-1 0-1,0 0 17,30 0-17,0 0 1,-30 0-1,59 0 1,0 29 0,29-29 15,30 0-31,-29 0 31,-1 29-15,-58-29-1,29 0 1,-59 0 0,30 0-1,-1 0 1,1 0 15,0-29-15,0 29-1,-1 0 1,1 0 0,-30 0-1,1-29 1,-1 29 0,0 0 15,1 0-16,-1 0 17,0 0-1,1-30-15,-1 30 30,0 0-30,1 0 31,-1 0-31,0 0-1,1 0 16,28 0 1,-28 0-1,-1 0 0,1 0-15,-1 0-1,0 0 17,30 0-17,0 0 1,29 0 31,-30 0-32,30 0 17,59 0-17,-59 0 1,59-29 15,-59 29-15,-29 0-1,-1 0 17,30-30-17,-58 30 1,28 0 15,1 0-15,0 0-1,-1 0 32,-28 0-31,-1 0 0,1 0 15,-1 0-16,0 0 32,1 0-15,-1 0 14,0 0-14,30 0 46,-30 0-47,1 0 16,-1 0 0,0 0-16,30 0 16,-30 0 0,1 0-16,-1 0 16,0 0 0,-29 30 0,59-30-16,-30 29 31,1-29-30,-1 0 15,-29 30-1,30-1-14,-1 0-1,0-29 16,30 0-32,-30 0 1,30 30 15,-30-1 1,1-29-1,28 0 0,-28 29 0,-1-29-31,0 0 32,30 30-17,-30-30 16,1 0 1,-1 0-17,30 0 1,0 0 0,-1 0-1,1 0 1,29 0-1,-29 0 1,29 0 0,-30 0-1,-28 0 1,28 0 0,1 0 30,-30 0-30,1 0 15,-1-30-15,0 30 15,1 0 0,-1 0 1,1 0-1,-1 0-31,30 0 62,-30 0-46,0 0 0,1 0-1,-1 0 17,0 0-1,1-29 0,-1 29 0,30 0 1,-30 0-17,0-29 1,1 29 15,-1 0-15,59-30-16,-29 30 15,0 0 1,29-29 0,58 0-1,-58 29 1,0 0-1,0 0 1,-29-30 0,0 30-1,0-29 1,-30 29 0,30 0-1,-30 0 1,30 0 15,-30 0-15,0-30-1,30 30 1,-30 0 0,30 0 15,-30-29-16,30 29 1,-30 0 15,1-29 1,-1 29-1,0 0-16,1 0 1,-1 0 15,0-30 1,1 30 61,-1 0-61,1 0 14,28 0-14,-28 0 15,28-29-1,1 29 33,-30 0-33,1 0-30,-1 0 0,30 0 31,-1 0-1,-28 0 1,-1 0-31,30 0 15,-30 0 0,30 0 1,0 29-17,-1-29 1,1 30 0,29-1-1,0 0-15,59 1 16,-30 29-1,1-1 1,-89-28-16,0-30 16,30 0-1,-59 29 1,29-29-16,1 0 31,-1 0 0,0 0 1,1 0-1,-1 0-15,-29 29 15,29-29 0,30 0-15,-30 0 15,1 0-15,-1 0 15,-29 30-16,29-30 17,30 0-1,0 0 31,-30 0-46,0 0 47,1 0-32,29 0 31,-1 0-15,-28 0-16,-1 0 1,30 0-1,-30 0 0,0 0 0,1 0 1,-1 0-1,0 0-15,1 0-1,-1 0 16,0 0-15,1 0 31,28 0-31,-28 0 15,28-30 422,31-28-422,-60 58-15,59-30 15,0 30 16,-59-29-47,1 29 16,-1 0-1,0 0 32,1 0-47,-1 0 31,0-29 1,30 29 14,-30 0-14,1 0 15,-1 0-32,0 0 1,30 0 46,-29 0-30,-1 0-17,0 0 32,1 0-31,-1 0-1,0 0 17,1 0-17,-1 0 32,30 0-31,-1 0-1,-28 0 17,58 0-17,-30 0 1,1 0 15,-30 0-15,59 0-1,-29 29 17,0-29-1,-30 0 0,30 0-15,-30 0-1,30 0 1,-30 0 31,1 0-32,28 0 17,1 0-1,-30 0 0,1 0-15,-1 0-1,0 0 17,1 0-17,-1 0 1,30 0 15,-30 0-15,1 0-1,28 0 32,-28 0-31,-1 0 15,0 0-15,1 0-1,-1 0 17,0 0-1,1 0-15,-1 0-1,0 0 16,1 0-15,-1 0 31,0 0 31,30 0-31,0 0-16,-30 0 16,30 0 0,0 0-16,-1 0 47,-28 0-46,-1 0-17,0 0 1,59 0 15,-29 0-15,29 0-1,0 0 17,88-29-17,-29 29 1,29-30 15,-117 30-15,58 0-1,-58 0 17,29-29-17,-30 29 1,1 0 15,-29 0-15,-1 0-1,0 0 1,1 0 15,-1 0 0,0 0 94,30 0-31,0 0 16,-30 0-95,30 0 63,-30 0-46,0 0 61,30 0-61,0 0 14,-30 29 1,0-29-15,30 0 14,0 0 33,-30 0-33,1 0 1,-1 0-15,0 0 14,1 0 1,-1 0-15,0 0 14,1 0-14,-1 0 15,0 30-1,1-30-14,-1 0 15,0 29-1,30-29-14,-30 0 15,1 0-1,-1 0-14,0 0 61,1 29-61,-1-29 46,0 0-31,1 0 0,-1 30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3.55987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3-21T11:29:47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5312 11241 0,'264'0'329,"-29"0"-298,-1 30 0,60-30-15,29 29 15,88-29 0,-1 0-15,-57 0 15,-119 0 0,1 0-15,-29 0 15,-30 0 0,0 0-15,-29 0 15,29 0 1,0 0-1,29 0-16,-29 0 17,0 0-17,118 29 17,-1-29-1,1 0 0,29 0-15,29 59 15,-59-88 0,1-1-15,-30 30 15,29 0-15,-117 0 15,0 0 0,-29-29 0,-29 29-15,28 0 15,30 0 1,59 0-17,0 0 16,-59 0 1,0 0-17,-29 0 17,-88 0-1,-1 0-16,-58-29 1,30-1 15,234-28 251,-30 58-267,-57 0 1,-1 0 15,29 0-15,-88 29-1,-29-29 17,59 29-17,0-29 1,-59 0 15,-29 0-15,58 0-1,-58 30 1,88-30 15,-59 0-15,29 0-1,0 0 17,-29 0-17,0 0 1,59 0 15,-59 0-15,30 0 15,28 58-15,30-58-1,-29 0 17,59 30-17,-60-30 1,-28 0-1,28 29 1,-28-29 0,-1 30 15,-29-30-15,59 29-1,-30 0 16,-29 30-15,88-59 0,-58 29-1,-1-29 17,1 30-17,-1-30 1,-29 0 15,88 0-15,-88 0-1,88 0 17,30 0-17,-89 0 1,59 0-1,30-30 17,-89 1-17,88 0 1,-87-1 15,29 1-15,29 29 15,29-59-15,-88 30-1,89-1 17,-118 30-17,88-29 1,-88 29-1,59-59 17,29 59-17,-29 0 1,-59 0 15,29 0-15,0 0-1,-29 0 17,-29-29-17,29 29 1,0 0 15,59 0-15,-30 0-1,59 29 1,30-29 15,-30 0-15,0 0 0,0-29 15,30 29-16,-89 0 1,30 0 15,-89 0-15,-28 0 31,293-59 250,-147 59-297,29 0 31,-117 0-15,0 0-1,0 0 16,-29 0-15,29 0 0,29 0 15,-29 0-15,-29 0-1,29 0 16,-29 0-15,0 0 0,29 0 15,0 0-15,58 30-16,-87-30 31,29 0-16,-29 0 1,-1 0 15,1 0-15,117 0 0,0 0 15,30 58-16,29-58 1,-118 0 15,30 30-15,-1-1 0,-28-29 15,28 29-16,31 1 1,-89-30 15,58 29-15,-28-29 15,28 59-15,1-88-1,-29 29 17,-30 0-17,29 0 1,-29 0 0,29 0-1,-28 0 16,57 0-15,-58 0 0,59 0 15,-59 0-15,29 0-1,1-30 16,-30 30-15,29 0 0,1-29 15,-30 29-15,29 0-1,0-30 16,-28 30-15,-1 0 0,0-29 15,-30 0-15,60 29 15,-89 0-16,88 0 1,-29 0 15,1 0-31,-31 0 32,1 0-17,0 0 1,-1 0 15,1 0-15,-30 0-1,1 0 48,-1 0-1,0 0 32,1 0-78,-1 0 140</inkml:trace>
  <inkml:trace contextRef="#ctx0" brushRef="#br0" timeOffset="5673.15">851 12797 0,'147'0'391,"88"59"-376,-1-59 1,30 29 15,-146 1-15,29-30 0,-30 0 15,-29 0-16,29 0 1,-29 0 0,-29-30 15,29 30-15,-29 0-1,0-29 16,-30 29-15,30 0 0,-30 0 15,0 0-15,1 0-1,-1 0 16,30 0-15,-30 0 0,0 0 15,1 0 0,28 0 0,-28-30-15,28 30 0,30 0 15,1-29-15,28 29-1,-29 0 16,0 0-15,29 0 15,-58 0-15,58 0 0,-28 0 15,-31 0-31,1-29 31,0 29-15,-1 0-1,-28 0 17,28 0-17,1 0 1,0 0 15,29 0-15,-30 0-1,60 0 17,-30 0-17,29 0 1,30 0 15,-59-30-15,59 30-1,-59 0 17,0 0-17,0 0 1,59 0 15,-59 0-15,0 30 15,0-30-15,29 0-1,-29 0 1,0 0-1,0 0 17,0 0-17,-29 0 1,58 0 15,-29 0-15,1 0-1,-1 0 17,58 0-17,-87 0 1,29 0 15,-59 0-15,1 0-1,28 0 17,1 0-17,0 0 1,-1 0 15,1 0-15,0 0 15,29 0-15,-29 0-1,-1 0 1,1 0 0,0 0 15,-1 0-16,1 0 1,0 0 15,-30 0-15,0 0 0,30 0 30,-29 0 1,-1 0-31,30 0 0,-30 0 15,0 0 0,30 0 0,-30 0-15,59 0 0,0 0 15,0 0-16,89 0 1,-1 0 15,-30 0-15,-58 0 0,-29 0-1,29 0 1,-29-30-1,-30 30 1,0 0 0,1 0-1,-1 0 1,1 0 15,-1 0 32,-29-29-16,29 29-1,1 0 1,-1 0-15,0 0 14,1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1B53385A-EA4B-41A0-92BD-C07A159E39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936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15900" marR="0" lvl="0" indent="-193675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fld id="{403D4DD3-FBE0-40ED-97B2-77B412B580E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</a:rPr>
              <a:pPr marL="215900" marR="0" lvl="0" indent="-193675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215900" algn="l"/>
                  <a:tab pos="663575" algn="l"/>
                  <a:tab pos="1112838" algn="l"/>
                  <a:tab pos="1562100" algn="l"/>
                  <a:tab pos="2011363" algn="l"/>
                  <a:tab pos="2460625" algn="l"/>
                  <a:tab pos="2909888" algn="l"/>
                  <a:tab pos="3359150" algn="l"/>
                  <a:tab pos="3808413" algn="l"/>
                  <a:tab pos="4257675" algn="l"/>
                  <a:tab pos="4706938" algn="l"/>
                  <a:tab pos="5156200" algn="l"/>
                  <a:tab pos="5605463" algn="l"/>
                  <a:tab pos="6054725" algn="l"/>
                  <a:tab pos="6503988" algn="l"/>
                  <a:tab pos="6953250" algn="l"/>
                  <a:tab pos="7402513" algn="l"/>
                  <a:tab pos="7851775" algn="l"/>
                  <a:tab pos="8301038" algn="l"/>
                  <a:tab pos="8750300" algn="l"/>
                  <a:tab pos="9199563" algn="l"/>
                </a:tabLst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A86240A4-91B4-432B-9296-46FBF1543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559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1936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15900" marR="0" lvl="0" indent="-193675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/>
            </a:pPr>
            <a:fld id="{D45304F4-26E4-4F12-8A13-FAE79E7BD6F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  <a:cs typeface="Arial Unicode MS" charset="0"/>
              </a:rPr>
              <a:pPr marL="215900" marR="0" lvl="0" indent="-193675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215900" algn="l"/>
                  <a:tab pos="663575" algn="l"/>
                  <a:tab pos="1112838" algn="l"/>
                  <a:tab pos="1562100" algn="l"/>
                  <a:tab pos="2011363" algn="l"/>
                  <a:tab pos="2460625" algn="l"/>
                  <a:tab pos="2909888" algn="l"/>
                  <a:tab pos="3359150" algn="l"/>
                  <a:tab pos="3808413" algn="l"/>
                  <a:tab pos="4257675" algn="l"/>
                  <a:tab pos="4706938" algn="l"/>
                  <a:tab pos="5156200" algn="l"/>
                  <a:tab pos="5605463" algn="l"/>
                  <a:tab pos="6054725" algn="l"/>
                  <a:tab pos="6503988" algn="l"/>
                  <a:tab pos="6953250" algn="l"/>
                  <a:tab pos="7402513" algn="l"/>
                  <a:tab pos="7851775" algn="l"/>
                  <a:tab pos="8301038" algn="l"/>
                  <a:tab pos="8750300" algn="l"/>
                  <a:tab pos="9199563" algn="l"/>
                </a:tabLst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Arial Unicode MS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3E55F30-31C0-42FB-861D-2AE4E532ECA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9CC108EE-DE79-4B82-8E39-2C082BFC78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>
            <a:extLst>
              <a:ext uri="{FF2B5EF4-FFF2-40B4-BE49-F238E27FC236}">
                <a16:creationId xmlns:a16="http://schemas.microsoft.com/office/drawing/2014/main" id="{53664B4A-CAC9-47EB-BA36-010B5745FE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825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15900" marR="0" lvl="0" indent="-182563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8FD32F12-C0EE-4BAD-A7B3-6897F0BC999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</a:rPr>
              <a:pPr marL="215900" marR="0" lvl="0" indent="-182563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3782FC26-737B-4FD6-8F5A-3765781C9DB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78D4BC06-923D-4353-B7AE-BC30F86CFC0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106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>
            <a:extLst>
              <a:ext uri="{FF2B5EF4-FFF2-40B4-BE49-F238E27FC236}">
                <a16:creationId xmlns:a16="http://schemas.microsoft.com/office/drawing/2014/main" id="{C5C5496F-1D15-4272-94D0-1E98BCAA9F4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1825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15900" marR="0" lvl="0" indent="-182563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062AB9A-9D1C-4881-89C8-5280E974090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</a:rPr>
              <a:pPr marL="215900" marR="0" lvl="0" indent="-182563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9F8CC98A-8A63-48D7-AF4E-6BAE6C88F67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Text Box 2">
            <a:extLst>
              <a:ext uri="{FF2B5EF4-FFF2-40B4-BE49-F238E27FC236}">
                <a16:creationId xmlns:a16="http://schemas.microsoft.com/office/drawing/2014/main" id="{706E4E79-BF29-4D9E-8A6F-3E7F5C5835D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altLang="en-US">
                <a:latin typeface="Arial" panose="020B0604020202020204" pitchFamily="34" charset="0"/>
                <a:cs typeface="Arial" panose="020B0604020202020204" pitchFamily="34" charset="0"/>
              </a:rPr>
              <a:t>Dla duzego n liczba probek musi byc 2 razy większa od wymiarowości</a:t>
            </a:r>
          </a:p>
        </p:txBody>
      </p:sp>
    </p:spTree>
    <p:extLst>
      <p:ext uri="{BB962C8B-B14F-4D97-AF65-F5344CB8AC3E}">
        <p14:creationId xmlns:p14="http://schemas.microsoft.com/office/powerpoint/2010/main" val="3499131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15">
            <a:extLst>
              <a:ext uri="{FF2B5EF4-FFF2-40B4-BE49-F238E27FC236}">
                <a16:creationId xmlns:a16="http://schemas.microsoft.com/office/drawing/2014/main" id="{817220F0-46C0-4FEB-8855-35D4E275E2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215900" marR="0" lvl="0" indent="-182563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2987F6F-428E-4B9A-A1AA-2E30EC49CFDA}" type="slidenum">
              <a:rPr kumimoji="0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</a:rPr>
              <a:pPr marL="215900" marR="0" lvl="0" indent="-182563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5798B5E6-636C-4A6F-8838-9F9F21EE2649}"/>
              </a:ext>
            </a:extLst>
          </p:cNvPr>
          <p:cNvSpPr/>
          <p:nvPr/>
        </p:nvSpPr>
        <p:spPr>
          <a:xfrm>
            <a:off x="3884759" y="8685360"/>
            <a:ext cx="2958840" cy="444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215640" marR="0" lvl="0" indent="-204840" algn="r" defTabSz="449263" rtl="0" eaLnBrk="0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640" algn="l"/>
                <a:tab pos="672840" algn="l"/>
                <a:tab pos="1130040" algn="l"/>
                <a:tab pos="1587239" algn="l"/>
                <a:tab pos="2044440" algn="l"/>
                <a:tab pos="2501640" algn="l"/>
                <a:tab pos="2958839" algn="l"/>
                <a:tab pos="3416040" algn="l"/>
                <a:tab pos="3873240" algn="l"/>
                <a:tab pos="4330440" algn="l"/>
                <a:tab pos="4787640" algn="l"/>
                <a:tab pos="5244840" algn="l"/>
                <a:tab pos="5702039" algn="l"/>
                <a:tab pos="6159240" algn="l"/>
                <a:tab pos="6616439" algn="l"/>
                <a:tab pos="7073640" algn="l"/>
                <a:tab pos="7530840" algn="l"/>
                <a:tab pos="7988040" algn="l"/>
                <a:tab pos="8445240" algn="l"/>
                <a:tab pos="8902440" algn="l"/>
                <a:tab pos="9359640" algn="l"/>
              </a:tabLst>
              <a:defRPr/>
            </a:pPr>
            <a:fld id="{FCDA591D-C3D3-4710-BCE7-ED7DF3919D6E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pPr marL="215640" marR="0" lvl="0" indent="-204840" algn="r" defTabSz="449263" rtl="0" eaLnBrk="0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15640" algn="l"/>
                  <a:tab pos="672840" algn="l"/>
                  <a:tab pos="1130040" algn="l"/>
                  <a:tab pos="1587239" algn="l"/>
                  <a:tab pos="2044440" algn="l"/>
                  <a:tab pos="2501640" algn="l"/>
                  <a:tab pos="2958839" algn="l"/>
                  <a:tab pos="3416040" algn="l"/>
                  <a:tab pos="3873240" algn="l"/>
                  <a:tab pos="4330440" algn="l"/>
                  <a:tab pos="4787640" algn="l"/>
                  <a:tab pos="5244840" algn="l"/>
                  <a:tab pos="5702039" algn="l"/>
                  <a:tab pos="6159240" algn="l"/>
                  <a:tab pos="6616439" algn="l"/>
                  <a:tab pos="7073640" algn="l"/>
                  <a:tab pos="7530840" algn="l"/>
                  <a:tab pos="7988040" algn="l"/>
                  <a:tab pos="8445240" algn="l"/>
                  <a:tab pos="8902440" algn="l"/>
                  <a:tab pos="9359640" algn="l"/>
                </a:tabLst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Symbol zastępczy obrazu slajdu 2">
            <a:extLst>
              <a:ext uri="{FF2B5EF4-FFF2-40B4-BE49-F238E27FC236}">
                <a16:creationId xmlns:a16="http://schemas.microsoft.com/office/drawing/2014/main" id="{F67364AD-0790-4646-B5C0-A2B5A3F019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Symbol zastępczy notatek 3">
            <a:extLst>
              <a:ext uri="{FF2B5EF4-FFF2-40B4-BE49-F238E27FC236}">
                <a16:creationId xmlns:a16="http://schemas.microsoft.com/office/drawing/2014/main" id="{53F97F8E-E44E-4768-9553-83450886C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</p:spPr>
        <p:txBody>
          <a:bodyPr anchor="ctr" anchorCtr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15">
            <a:extLst>
              <a:ext uri="{FF2B5EF4-FFF2-40B4-BE49-F238E27FC236}">
                <a16:creationId xmlns:a16="http://schemas.microsoft.com/office/drawing/2014/main" id="{817220F0-46C0-4FEB-8855-35D4E275E2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215900" marR="0" lvl="0" indent="-182563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2987F6F-428E-4B9A-A1AA-2E30EC49CFDA}" type="slidenum">
              <a:rPr kumimoji="0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anose="020B0503020204020204" pitchFamily="34" charset="-122"/>
              </a:rPr>
              <a:pPr marL="215900" marR="0" lvl="0" indent="-182563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5798B5E6-636C-4A6F-8838-9F9F21EE2649}"/>
              </a:ext>
            </a:extLst>
          </p:cNvPr>
          <p:cNvSpPr/>
          <p:nvPr/>
        </p:nvSpPr>
        <p:spPr>
          <a:xfrm>
            <a:off x="3884759" y="8685360"/>
            <a:ext cx="2958840" cy="444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b" anchorCtr="0" compatLnSpc="1">
            <a:noAutofit/>
          </a:bodyPr>
          <a:lstStyle/>
          <a:p>
            <a:pPr marL="215640" marR="0" lvl="0" indent="-204840" algn="r" defTabSz="449263" rtl="0" eaLnBrk="0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640" algn="l"/>
                <a:tab pos="672840" algn="l"/>
                <a:tab pos="1130040" algn="l"/>
                <a:tab pos="1587239" algn="l"/>
                <a:tab pos="2044440" algn="l"/>
                <a:tab pos="2501640" algn="l"/>
                <a:tab pos="2958839" algn="l"/>
                <a:tab pos="3416040" algn="l"/>
                <a:tab pos="3873240" algn="l"/>
                <a:tab pos="4330440" algn="l"/>
                <a:tab pos="4787640" algn="l"/>
                <a:tab pos="5244840" algn="l"/>
                <a:tab pos="5702039" algn="l"/>
                <a:tab pos="6159240" algn="l"/>
                <a:tab pos="6616439" algn="l"/>
                <a:tab pos="7073640" algn="l"/>
                <a:tab pos="7530840" algn="l"/>
                <a:tab pos="7988040" algn="l"/>
                <a:tab pos="8445240" algn="l"/>
                <a:tab pos="8902440" algn="l"/>
                <a:tab pos="9359640" algn="l"/>
              </a:tabLst>
              <a:defRPr/>
            </a:pPr>
            <a:fld id="{FCDA591D-C3D3-4710-BCE7-ED7DF3919D6E}" type="slidenum">
              <a: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pPr marL="215640" marR="0" lvl="0" indent="-204840" algn="r" defTabSz="449263" rtl="0" eaLnBrk="0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15640" algn="l"/>
                  <a:tab pos="672840" algn="l"/>
                  <a:tab pos="1130040" algn="l"/>
                  <a:tab pos="1587239" algn="l"/>
                  <a:tab pos="2044440" algn="l"/>
                  <a:tab pos="2501640" algn="l"/>
                  <a:tab pos="2958839" algn="l"/>
                  <a:tab pos="3416040" algn="l"/>
                  <a:tab pos="3873240" algn="l"/>
                  <a:tab pos="4330440" algn="l"/>
                  <a:tab pos="4787640" algn="l"/>
                  <a:tab pos="5244840" algn="l"/>
                  <a:tab pos="5702039" algn="l"/>
                  <a:tab pos="6159240" algn="l"/>
                  <a:tab pos="6616439" algn="l"/>
                  <a:tab pos="7073640" algn="l"/>
                  <a:tab pos="7530840" algn="l"/>
                  <a:tab pos="7988040" algn="l"/>
                  <a:tab pos="8445240" algn="l"/>
                  <a:tab pos="8902440" algn="l"/>
                  <a:tab pos="9359640" algn="l"/>
                </a:tabLst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Symbol zastępczy obrazu slajdu 2">
            <a:extLst>
              <a:ext uri="{FF2B5EF4-FFF2-40B4-BE49-F238E27FC236}">
                <a16:creationId xmlns:a16="http://schemas.microsoft.com/office/drawing/2014/main" id="{F67364AD-0790-4646-B5C0-A2B5A3F019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Symbol zastępczy notatek 3">
            <a:extLst>
              <a:ext uri="{FF2B5EF4-FFF2-40B4-BE49-F238E27FC236}">
                <a16:creationId xmlns:a16="http://schemas.microsoft.com/office/drawing/2014/main" id="{53F97F8E-E44E-4768-9553-83450886C5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pPr>
              <a:defRPr/>
            </a:pPr>
            <a:fld id="{523100DF-4A6D-4E69-B1E1-D4C88D40E7C4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3682338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F4D5B-E12A-42DE-86E2-E64CCDFA5334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833181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30750-003E-4008-A5B0-F31212087D11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40752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07ABF-6D9C-4D20-A27E-4DB5D613AA34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231977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01DA1-7562-46D1-AA18-377F01A8CC96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738994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3BD51-521A-462D-9B60-D6C17C66AC18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013222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6A8915-5741-4AFA-995A-CBE002CFFF57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9885955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68040-E3BB-401C-BB5D-D3061DD0BEDB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728711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4965E6-FABB-4108-BE78-6B416203CD26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7923222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A1EAB-BDD4-4FB4-8EE3-99E82B1BE807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26479683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D8DBB-CCC2-4425-9473-87C73BE470E8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</p:spTree>
    <p:extLst>
      <p:ext uri="{BB962C8B-B14F-4D97-AF65-F5344CB8AC3E}">
        <p14:creationId xmlns:p14="http://schemas.microsoft.com/office/powerpoint/2010/main" val="190987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chemeClr val="tx1">
                <a:lumMod val="50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E5BE17E-ED88-43E4-B995-AA6BB7B05E8D}" type="slidenum">
              <a:rPr lang="pl-PL" altLang="en-US" smtClean="0"/>
              <a:pPr>
                <a:defRPr/>
              </a:pPr>
              <a:t>‹#›</a:t>
            </a:fld>
            <a:endParaRPr lang="pl-PL" alt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498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hub.org/resources/32761/watch?resid=33317&amp;time=00:11:35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2.xml"/><Relationship Id="rId5" Type="http://schemas.openxmlformats.org/officeDocument/2006/relationships/image" Target="../media/image490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360" y="471638"/>
            <a:ext cx="4188777" cy="4415679"/>
          </a:xfrm>
        </p:spPr>
        <p:txBody>
          <a:bodyPr anchor="b" anchorCtr="0">
            <a:noAutofit/>
          </a:bodyPr>
          <a:lstStyle/>
          <a:p>
            <a:r>
              <a:rPr lang="pl-PL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LAB. </a:t>
            </a:r>
            <a:r>
              <a:rPr lang="pl-PL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l-PL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l-PL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Wymiarowość vs. ilość danych vs. złożoność klasyfikatora </a:t>
            </a:r>
            <a:b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85126" y="5192638"/>
            <a:ext cx="3565524" cy="599039"/>
          </a:xfrm>
        </p:spPr>
        <p:txBody>
          <a:bodyPr>
            <a:noAutofit/>
          </a:bodyPr>
          <a:lstStyle/>
          <a:p>
            <a:r>
              <a:rPr lang="pl-PL" sz="4000" dirty="0"/>
              <a:t>Witold Dzwinel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0F91AD-1620-3006-253C-18B996A9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4" y="594554"/>
            <a:ext cx="12192000" cy="461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3E26CD-1960-F2D7-C8F2-BD7EF9ECF963}"/>
              </a:ext>
            </a:extLst>
          </p:cNvPr>
          <p:cNvSpPr txBox="1"/>
          <p:nvPr/>
        </p:nvSpPr>
        <p:spPr>
          <a:xfrm>
            <a:off x="-5254" y="6016801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nanoHUB.org - Resources: ECE 595ML Lecture 24.2: Probability Approximate Correct - PAC Framework: Watch Presentation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7A913-F0BA-319D-F40A-FC04B5CD5D3A}"/>
              </a:ext>
            </a:extLst>
          </p:cNvPr>
          <p:cNvSpPr txBox="1"/>
          <p:nvPr/>
        </p:nvSpPr>
        <p:spPr>
          <a:xfrm>
            <a:off x="5828098" y="1150609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chemeClr val="bg2"/>
                </a:solidFill>
              </a:rPr>
              <a:t>Hipoteza h prawdopodobnie w przybliżeniu poprawna</a:t>
            </a:r>
          </a:p>
        </p:txBody>
      </p:sp>
    </p:spTree>
    <p:extLst>
      <p:ext uri="{BB962C8B-B14F-4D97-AF65-F5344CB8AC3E}">
        <p14:creationId xmlns:p14="http://schemas.microsoft.com/office/powerpoint/2010/main" val="146735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748CA057-7EF1-495D-AB5E-650A80351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9" y="349427"/>
            <a:ext cx="8928992" cy="61591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EAE78B9-1D41-4850-9C20-E1A435E603F4}"/>
                  </a:ext>
                </a:extLst>
              </p14:cNvPr>
              <p14:cNvContentPartPr/>
              <p14:nvPr/>
            </p14:nvContentPartPr>
            <p14:xfrm>
              <a:off x="1555678" y="3501008"/>
              <a:ext cx="6055920" cy="1392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EAE78B9-1D41-4850-9C20-E1A435E603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1681" y="3393036"/>
                <a:ext cx="6163554" cy="1608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5F0880-4AD3-ECC3-497E-E97DCF9587FB}"/>
                  </a:ext>
                </a:extLst>
              </p14:cNvPr>
              <p14:cNvContentPartPr/>
              <p14:nvPr/>
            </p14:nvContentPartPr>
            <p14:xfrm>
              <a:off x="1869840" y="1986480"/>
              <a:ext cx="7818480" cy="75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5F0880-4AD3-ECC3-497E-E97DCF9587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0480" y="1977120"/>
                <a:ext cx="7837200" cy="76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9">
            <a:extLst>
              <a:ext uri="{FF2B5EF4-FFF2-40B4-BE49-F238E27FC236}">
                <a16:creationId xmlns:a16="http://schemas.microsoft.com/office/drawing/2014/main" id="{F17AB866-66ED-4DAC-810C-A88E200A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985962"/>
            <a:ext cx="10544175" cy="2886075"/>
          </a:xfrm>
          <a:prstGeom prst="rect">
            <a:avLst/>
          </a:prstGeom>
        </p:spPr>
      </p:pic>
      <p:pic>
        <p:nvPicPr>
          <p:cNvPr id="7" name="Obraz 11">
            <a:extLst>
              <a:ext uri="{FF2B5EF4-FFF2-40B4-BE49-F238E27FC236}">
                <a16:creationId xmlns:a16="http://schemas.microsoft.com/office/drawing/2014/main" id="{F7257B29-B8D3-4633-83A1-41868678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8" y="633411"/>
            <a:ext cx="106108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3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pl-PL" dirty="0"/>
              <a:t>Zadanie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7A149-6610-7CE5-F23B-9238734CE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800" b="1" dirty="0"/>
              <a:t>Problem</a:t>
            </a:r>
            <a:r>
              <a:rPr lang="pl-PL" dirty="0"/>
              <a:t>:</a:t>
            </a:r>
          </a:p>
          <a:p>
            <a:r>
              <a:rPr lang="pl-PL" dirty="0"/>
              <a:t>  Kiedy i dlaczego pomimo niespełnienia warunków teoretycznych otrzymujemy prawidłowy model danych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ECC7-FBF9-B4DC-6DB8-FDA5875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Zbiór danych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F5A3-1BB1-F78F-8E5F-827BEB0D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341438"/>
            <a:ext cx="11090274" cy="3979625"/>
          </a:xfrm>
        </p:spPr>
        <p:txBody>
          <a:bodyPr/>
          <a:lstStyle/>
          <a:p>
            <a:pPr marL="0" indent="0">
              <a:buNone/>
            </a:pPr>
            <a:r>
              <a:rPr lang="pl-P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Wybierz zbiór danych: </a:t>
            </a:r>
            <a:r>
              <a:rPr lang="pl-PL" sz="36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Bone</a:t>
            </a:r>
            <a:r>
              <a:rPr lang="pl-PL" sz="3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36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marrow</a:t>
            </a:r>
            <a:r>
              <a:rPr lang="pl-PL" sz="3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36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mononuclear</a:t>
            </a:r>
            <a:r>
              <a:rPr lang="pl-PL" sz="3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cells with AML</a:t>
            </a:r>
            <a:r>
              <a:rPr lang="pl-P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(M=1000, N= 1004) z UCI dataset, (cechy to wartości liczbowe oraz etykiety kategoryczne 1,2 jako numery klas), lub inny podobny, który </a:t>
            </a:r>
            <a:r>
              <a:rPr lang="pl-PL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zawiera dużą liczbę przykładów M&gt;=1000 oraz cech N&gt;=1000 tak, że M~N (M równe - z małym błędem - N)</a:t>
            </a:r>
            <a:r>
              <a:rPr lang="pl-P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l-PL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Zaznajom się ze zbiorem, co reprezentuje, co chcemy uzyskać i na jakie pytania możemy próbować odpowiedzieć. 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l-P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4EE4-DD84-AF9A-F939-89A49542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8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0DBC-681C-B54E-2B6F-8209DEA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88825"/>
            <a:ext cx="11091600" cy="1332000"/>
          </a:xfrm>
        </p:spPr>
        <p:txBody>
          <a:bodyPr/>
          <a:lstStyle/>
          <a:p>
            <a:r>
              <a:rPr lang="pl-PL" dirty="0"/>
              <a:t>Działanie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FE9F-11E2-9A2E-D2C8-46DBA975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714763"/>
            <a:ext cx="11090274" cy="6061422"/>
          </a:xfrm>
        </p:spPr>
        <p:txBody>
          <a:bodyPr/>
          <a:lstStyle/>
          <a:p>
            <a:r>
              <a:rPr lang="pl-PL" sz="2800" dirty="0"/>
              <a:t>1. Dokonaj wizualizacji zbioru danych metodami MDS, PCA i t-SNE (w tym przypadku zobacz drobno i gruboziarnistą strukturę zbioru). Sformułuj wnioski.</a:t>
            </a:r>
          </a:p>
          <a:p>
            <a:r>
              <a:rPr lang="pl-PL" sz="2800" dirty="0"/>
              <a:t>2. Zwizualizuj macierz odległości (uwaga może się długo liczyć). Dla jakiej odległości najlepiej widać strukturę zbioru danych.</a:t>
            </a:r>
          </a:p>
          <a:p>
            <a:r>
              <a:rPr lang="pl-PL" sz="2800" dirty="0"/>
              <a:t>3. Dokonaj rankingu cech i zwizualizuj (t-SNE) zbiór dla 10 najlepszych cech. </a:t>
            </a:r>
          </a:p>
          <a:p>
            <a:r>
              <a:rPr lang="pl-PL" sz="2800" dirty="0"/>
              <a:t>4. Zwizualizuj histogramy tych cech</a:t>
            </a:r>
          </a:p>
          <a:p>
            <a:r>
              <a:rPr lang="pl-PL" sz="2800" dirty="0"/>
              <a:t>4. Przeprowadź transformację PCA na wszystkich cechach. Dla ilu najlepszych cech PC otrzymujemy tą sama informację o strukturze zbioru jak dla (3)</a:t>
            </a: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060EA-2B57-7DCF-86D0-B7C0F65A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3F64-51DA-9812-A461-1E4864E5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C92C-0145-610A-F7D3-85D8B506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ECC7-FBF9-B4DC-6DB8-FDA5875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F5A3-1BB1-F78F-8E5F-827BEB0D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187463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pl-PL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Dlaczego według teorii taki zbiór nie “kwalifikuje” się do użycia modeli ML (w bezpośredni sposób bez żadnej manipulacji cechami!)? Podaj argumenty „dlaczego”?</a:t>
            </a:r>
          </a:p>
          <a:p>
            <a:pPr marL="0" lv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r>
              <a:rPr lang="pl-PL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 kontekście tego co pokazują wykonane wcześniej działania?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4EE4-DD84-AF9A-F939-89A49542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3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ECC7-FBF9-B4DC-6DB8-FDA5875C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F5A3-1BB1-F78F-8E5F-827BEB0D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813" y="1341438"/>
            <a:ext cx="11090274" cy="5319662"/>
          </a:xfrm>
        </p:spPr>
        <p:txBody>
          <a:bodyPr/>
          <a:lstStyle/>
          <a:p>
            <a:pPr marL="742950" lvl="0" indent="-74295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AutoNum type="arabicPeriod"/>
            </a:pPr>
            <a:r>
              <a:rPr lang="pl-PL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Narysuj histogram odległości (dla kilku metryk) w analizowanym zbiorze i mapę odległości (w </a:t>
            </a:r>
            <a:r>
              <a:rPr lang="pl-PL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Pythonie</a:t>
            </a:r>
            <a:r>
              <a:rPr lang="pl-PL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nie da się tego zrobić w Orange).</a:t>
            </a:r>
          </a:p>
          <a:p>
            <a:pPr marL="742950" indent="-74295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Font typeface="Arial" panose="020B0604020202020204" pitchFamily="34" charset="0"/>
              <a:buAutoNum type="arabicPeriod"/>
            </a:pPr>
            <a:r>
              <a:rPr lang="pl-PL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Odnieś się do wcześniejszych wizualizacji zbioru</a:t>
            </a:r>
            <a:r>
              <a:rPr lang="pl-PL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Czy widzisz bardzo pomieszane klasy? Czy te klasy są dobrze </a:t>
            </a:r>
            <a:r>
              <a:rPr lang="pl-PL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rozseparowane</a:t>
            </a:r>
            <a:r>
              <a:rPr lang="pl-PL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742950" indent="-74295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Font typeface="Arial" panose="020B0604020202020204" pitchFamily="34" charset="0"/>
              <a:buAutoNum type="arabicPeriod"/>
            </a:pPr>
            <a:r>
              <a:rPr lang="pl-PL" sz="3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Skomentuj wyniki</a:t>
            </a:r>
            <a:endParaRPr lang="pl-PL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endParaRPr lang="pl-PL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4EE4-DD84-AF9A-F939-89A49542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ECC7-FBF9-B4DC-6DB8-FDA5875C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12" y="141334"/>
            <a:ext cx="11091600" cy="1332000"/>
          </a:xfrm>
        </p:spPr>
        <p:txBody>
          <a:bodyPr/>
          <a:lstStyle/>
          <a:p>
            <a:r>
              <a:rPr lang="pl-PL" dirty="0"/>
              <a:t>Zadanie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F5A3-1BB1-F78F-8E5F-827BEB0D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073427"/>
            <a:ext cx="11090274" cy="5784573"/>
          </a:xfrm>
        </p:spPr>
        <p:txBody>
          <a:bodyPr/>
          <a:lstStyle/>
          <a:p>
            <a:pPr marL="742950" indent="-74295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Font typeface="Arial" panose="020B0604020202020204" pitchFamily="34" charset="0"/>
              <a:buAutoNum type="arabicPeriod"/>
            </a:pP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Podaj najlepszy wynik klasyfikacji przy pomocy wybranego, łatwo skalowalnego klasyfikatora - jeżeli chodzi o złożoność modelu - (proponowany MLP z jedną warstwą ukrytą). Zoptymalizuj złożoność modelu dla danych. </a:t>
            </a:r>
            <a:r>
              <a:rPr lang="pl-PL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Uważąj</a:t>
            </a:r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 Wstawienie warstwy wejściowej o dużej wymiarowości może skutkować wzrostem czasu obliczeń!</a:t>
            </a:r>
            <a:endParaRPr lang="pl-PL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indent="-74295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Font typeface="Arial" panose="020B0604020202020204" pitchFamily="34" charset="0"/>
              <a:buAutoNum type="arabicPeriod"/>
            </a:pPr>
            <a:r>
              <a:rPr lang="en-US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 </a:t>
            </a:r>
            <a:r>
              <a:rPr lang="en-US" sz="32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się</a:t>
            </a:r>
            <a:r>
              <a:rPr lang="en-US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stanie</a:t>
            </a:r>
            <a:r>
              <a:rPr lang="en-US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gdy</a:t>
            </a:r>
            <a:r>
              <a:rPr lang="en-US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złożoność</a:t>
            </a:r>
            <a:r>
              <a:rPr lang="en-US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modelu</a:t>
            </a:r>
            <a:r>
              <a:rPr lang="en-US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wzrośnie </a:t>
            </a:r>
            <a:r>
              <a:rPr lang="en-US" sz="32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zwiększając</a:t>
            </a:r>
            <a:r>
              <a:rPr lang="en-US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liczbę</a:t>
            </a:r>
            <a:r>
              <a:rPr lang="en-US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wars</a:t>
            </a:r>
            <a:r>
              <a:rPr lang="en-US" sz="3200" i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</a:t>
            </a:r>
            <a:r>
              <a:rPr lang="pl-PL" sz="32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klasyfikatora jednocześnie pilnując by ilość wag była taka sama/podobna.</a:t>
            </a:r>
            <a:endParaRPr lang="en-US" sz="32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  <a:buNone/>
            </a:pPr>
            <a:endParaRPr lang="pl-PL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4EE4-DD84-AF9A-F939-89A49542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ECC7-FBF9-B4DC-6DB8-FDA5875C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50" y="236036"/>
            <a:ext cx="11091600" cy="1332000"/>
          </a:xfrm>
        </p:spPr>
        <p:txBody>
          <a:bodyPr/>
          <a:lstStyle/>
          <a:p>
            <a:r>
              <a:rPr lang="pl-PL" dirty="0"/>
              <a:t>Zadanie 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4EE4-DD84-AF9A-F939-89A49542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3FC94A-DB1C-6BEE-FF5F-C333CA5D8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29291"/>
            <a:ext cx="11090274" cy="3979625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</a:pPr>
            <a:r>
              <a:rPr lang="pl-PL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Podaj jakość klasyfikacji (F1) jako funkcję złożoności modelu dla zwiększającej się ilości cech K. </a:t>
            </a:r>
          </a:p>
          <a:p>
            <a:pPr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</a:pPr>
            <a:r>
              <a:rPr lang="pl-PL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pl-PL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tartujemy z 5 najlepszych cech i dodajemy te najmniej istotne do pewnego progu IG.</a:t>
            </a:r>
            <a:r>
              <a:rPr lang="pl-PL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Dodawaj cechy tylko te poniżej pewnego (małego progu). Czyli cechy rzeczywiście bardzo mało istotne. </a:t>
            </a:r>
          </a:p>
          <a:p>
            <a:pPr>
              <a:lnSpc>
                <a:spcPct val="107000"/>
              </a:lnSpc>
              <a:spcBef>
                <a:spcPts val="2400"/>
              </a:spcBef>
              <a:spcAft>
                <a:spcPts val="1800"/>
              </a:spcAft>
            </a:pPr>
            <a:r>
              <a:rPr lang="pl-PL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 się zmienia jakość klasyfikacji (twojego najlepszego klasyfikatora) w funkcji a) zmniejszającej się ilości przykładów b) wzrostu ilości nieistotnych cech? </a:t>
            </a:r>
          </a:p>
        </p:txBody>
      </p:sp>
    </p:spTree>
    <p:extLst>
      <p:ext uri="{BB962C8B-B14F-4D97-AF65-F5344CB8AC3E}">
        <p14:creationId xmlns:p14="http://schemas.microsoft.com/office/powerpoint/2010/main" val="191605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81CC195D-E9CC-436A-B997-84191D90C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8" y="228600"/>
            <a:ext cx="1152128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kumimoji="0" lang="pl-PL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Principal </a:t>
            </a:r>
            <a:r>
              <a:rPr kumimoji="0" lang="pl-PL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steps</a:t>
            </a:r>
            <a:r>
              <a:rPr kumimoji="0" lang="pl-PL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in </a:t>
            </a:r>
            <a:r>
              <a:rPr kumimoji="0" lang="pl-PL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machine</a:t>
            </a:r>
            <a:r>
              <a:rPr kumimoji="0" lang="pl-PL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learning</a:t>
            </a: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A26E12D8-5DC5-4D29-A8C5-B3E681471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3" y="1484784"/>
            <a:ext cx="1214467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19088" indent="-319088"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319088" marR="0" lvl="0" indent="-319088" algn="l" defTabSz="449263" rtl="0" eaLnBrk="1" fontAlgn="base" latinLnBrk="0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Feature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definition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and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representation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 </a:t>
            </a:r>
            <a:r>
              <a:rPr kumimoji="0" lang="pl-P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(</a:t>
            </a:r>
            <a:r>
              <a:rPr kumimoji="0" lang="pl-PL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finding</a:t>
            </a:r>
            <a:r>
              <a:rPr kumimoji="0" lang="pl-P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ROI, </a:t>
            </a:r>
            <a:r>
              <a:rPr kumimoji="0" lang="pl-PL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preliminary</a:t>
            </a:r>
            <a:r>
              <a:rPr kumimoji="0" lang="pl-P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pl-PL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extraction</a:t>
            </a:r>
            <a:r>
              <a:rPr kumimoji="0" lang="pl-P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and </a:t>
            </a:r>
            <a:r>
              <a:rPr kumimoji="0" lang="pl-PL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detection</a:t>
            </a:r>
            <a:r>
              <a:rPr kumimoji="0" lang="pl-P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pl-PL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features</a:t>
            </a:r>
            <a:r>
              <a:rPr kumimoji="0" lang="pl-PL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)</a:t>
            </a:r>
          </a:p>
          <a:p>
            <a:pPr marL="319088" marR="0" lvl="0" indent="-319088" algn="l" defTabSz="449263" rtl="0" eaLnBrk="1" fontAlgn="base" latinLnBrk="0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Embedding to 2/3D 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Wingdings" panose="05000000000000000000" pitchFamily="2" charset="2"/>
              </a:rPr>
              <a:t>interactive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Wingdings" panose="05000000000000000000" pitchFamily="2" charset="2"/>
              </a:rPr>
              <a:t>unsupervised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  <a:sym typeface="Wingdings" panose="05000000000000000000" pitchFamily="2" charset="2"/>
              </a:rPr>
              <a:t> v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isualization</a:t>
            </a:r>
          </a:p>
          <a:p>
            <a:pPr marL="319088" marR="0" lvl="0" indent="-319088" algn="l" defTabSz="449263" rtl="0" eaLnBrk="1" fontAlgn="base" latinLnBrk="0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Feature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engineering (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selection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,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extraction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)</a:t>
            </a:r>
          </a:p>
          <a:p>
            <a:pPr marL="319088" marR="0" lvl="0" indent="-319088" algn="l" defTabSz="449263" rtl="0" eaLnBrk="1" fontAlgn="base" latinLnBrk="0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2/3D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interactive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unsupervised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visualization</a:t>
            </a:r>
          </a:p>
          <a:p>
            <a:pPr marL="319088" marR="0" lvl="0" indent="-319088" algn="l" defTabSz="449263" rtl="0" eaLnBrk="1" fontAlgn="base" latinLnBrk="0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Clustering</a:t>
            </a:r>
          </a:p>
          <a:p>
            <a:pPr marL="319088" marR="0" lvl="0" indent="-319088" algn="l" defTabSz="449263" rtl="0" eaLnBrk="1" fontAlgn="base" latinLnBrk="0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2/3D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interactive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unsupervised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visualization</a:t>
            </a:r>
          </a:p>
          <a:p>
            <a:pPr marL="319088" marR="0" lvl="0" indent="-319088" algn="l" defTabSz="449263" rtl="0" eaLnBrk="1" fontAlgn="base" latinLnBrk="0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kumimoji="0" lang="pl-PL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Classification</a:t>
            </a:r>
            <a:r>
              <a:rPr kumimoji="0" lang="pl-PL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/</a:t>
            </a:r>
            <a:r>
              <a:rPr kumimoji="0" lang="pl-PL" alt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regression</a:t>
            </a:r>
            <a:endParaRPr kumimoji="0" lang="pl-PL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319088" marR="0" lvl="0" indent="-319088" algn="l" defTabSz="449263" rtl="0" eaLnBrk="1" fontAlgn="base" latinLnBrk="0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2/3D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interactive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unsupervised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and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supervised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B8C29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visualization</a:t>
            </a:r>
            <a:endParaRPr kumimoji="0" lang="pl-PL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B8C29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  <a:p>
            <a:pPr marL="319088" marR="0" lvl="0" indent="-319088" algn="l" defTabSz="449263" rtl="0" eaLnBrk="1" fontAlgn="base" latinLnBrk="0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Validation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 and </a:t>
            </a:r>
            <a:r>
              <a:rPr kumimoji="0" lang="pl-PL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tests</a:t>
            </a:r>
            <a:r>
              <a:rPr kumimoji="0" lang="pl-PL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.</a:t>
            </a:r>
          </a:p>
          <a:p>
            <a:pPr marL="327025" marR="0" lvl="0" indent="-319088" algn="l" defTabSz="449263" rtl="0" eaLnBrk="1" fontAlgn="base" latinLnBrk="0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Tx/>
              <a:buSzPct val="80000"/>
              <a:buFontTx/>
              <a:buNone/>
              <a:tabLst>
                <a:tab pos="319088" algn="l"/>
                <a:tab pos="766763" algn="l"/>
                <a:tab pos="1216025" algn="l"/>
                <a:tab pos="1665288" algn="l"/>
                <a:tab pos="2114550" algn="l"/>
                <a:tab pos="2563813" algn="l"/>
                <a:tab pos="3013075" algn="l"/>
                <a:tab pos="3462338" algn="l"/>
                <a:tab pos="3911600" algn="l"/>
                <a:tab pos="4360863" algn="l"/>
                <a:tab pos="4810125" algn="l"/>
                <a:tab pos="5259388" algn="l"/>
                <a:tab pos="5708650" algn="l"/>
                <a:tab pos="6157913" algn="l"/>
                <a:tab pos="6607175" algn="l"/>
                <a:tab pos="7056438" algn="l"/>
                <a:tab pos="7505700" algn="l"/>
                <a:tab pos="7954963" algn="l"/>
                <a:tab pos="8404225" algn="l"/>
                <a:tab pos="8853488" algn="l"/>
                <a:tab pos="9302750" algn="l"/>
              </a:tabLst>
              <a:defRPr/>
            </a:pPr>
            <a:endParaRPr kumimoji="0" lang="pl-PL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3348C51-4F44-4F0D-AEE4-844711621E16}"/>
              </a:ext>
            </a:extLst>
          </p:cNvPr>
          <p:cNvSpPr/>
          <p:nvPr/>
        </p:nvSpPr>
        <p:spPr>
          <a:xfrm>
            <a:off x="131471" y="1473277"/>
            <a:ext cx="12000656" cy="3198427"/>
          </a:xfrm>
          <a:prstGeom prst="rect">
            <a:avLst/>
          </a:prstGeom>
          <a:solidFill>
            <a:srgbClr val="C0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0389120-F0C9-44CC-9754-FB24B9E7AF2D}"/>
              </a:ext>
            </a:extLst>
          </p:cNvPr>
          <p:cNvSpPr/>
          <p:nvPr/>
        </p:nvSpPr>
        <p:spPr>
          <a:xfrm>
            <a:off x="191344" y="5279504"/>
            <a:ext cx="12000656" cy="1349896"/>
          </a:xfrm>
          <a:prstGeom prst="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ECC7-FBF9-B4DC-6DB8-FDA5875C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50" y="236036"/>
            <a:ext cx="11091600" cy="1332000"/>
          </a:xfrm>
        </p:spPr>
        <p:txBody>
          <a:bodyPr/>
          <a:lstStyle/>
          <a:p>
            <a:r>
              <a:rPr lang="pl-PL" dirty="0"/>
              <a:t>Narzędzia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4EE4-DD84-AF9A-F939-89A49542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459D1C-2492-7374-0E3B-234E9A91DAEA}"/>
              </a:ext>
            </a:extLst>
          </p:cNvPr>
          <p:cNvSpPr txBox="1"/>
          <p:nvPr/>
        </p:nvSpPr>
        <p:spPr>
          <a:xfrm>
            <a:off x="0" y="1116643"/>
            <a:ext cx="12192000" cy="56938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14350" lvl="0" indent="-252000">
              <a:buFont typeface="+mj-lt"/>
              <a:buAutoNum type="arabicPeriod"/>
            </a:pPr>
            <a:r>
              <a:rPr lang="pl-PL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realizacji zadania wykorzystaj oprogramowanie </a:t>
            </a:r>
            <a:r>
              <a:rPr lang="pl-PL" sz="2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Orange</a:t>
            </a:r>
            <a:r>
              <a:rPr lang="pl-PL" sz="2800" i="1" kern="1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pl-PL" sz="2800" i="1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chyba, że chcesz je wykonać bezpośrednio w notatniku wykorzystując </a:t>
            </a:r>
            <a:r>
              <a:rPr lang="pl-PL" sz="2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bilioteki</a:t>
            </a:r>
            <a:r>
              <a:rPr lang="pl-PL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Pythona</a:t>
            </a:r>
            <a:r>
              <a:rPr lang="pl-PL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514350" lvl="0" indent="-252000">
              <a:buFont typeface="+mj-lt"/>
              <a:buAutoNum type="arabicPeriod"/>
            </a:pPr>
            <a:endParaRPr lang="pl-PL" sz="2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252000">
              <a:buFont typeface="+mj-lt"/>
              <a:buAutoNum type="arabicPeriod"/>
            </a:pPr>
            <a:r>
              <a:rPr lang="pl-PL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wyboru cech (Zadania!!!) użyj rankingu cech uzyskanego przy pomocy miary Information </a:t>
            </a:r>
            <a:r>
              <a:rPr lang="pl-PL" sz="2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</a:t>
            </a:r>
            <a:r>
              <a:rPr lang="pl-PL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(IG).</a:t>
            </a:r>
          </a:p>
          <a:p>
            <a:pPr marL="514350" lvl="0" indent="-252000">
              <a:buFont typeface="+mj-lt"/>
              <a:buAutoNum type="arabicPeriod"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252000">
              <a:buFont typeface="+mj-lt"/>
              <a:buAutoNum type="arabicPeriod"/>
            </a:pPr>
            <a:r>
              <a:rPr lang="pl-PL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Jako modelu użyj wielowarstwowej sieci neuronowej MLP. Na podstawie małego zbioru walidacyjnego </a:t>
            </a:r>
            <a:r>
              <a:rPr lang="pl-PL" sz="28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USTAL</a:t>
            </a:r>
            <a:r>
              <a:rPr lang="pl-PL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meta-parametry modelu. Złożoność modelu będzie monotoniczną funkcja ilości wag, ale także ilości warstw. Wybierz 3-4 modele od najprostszego np. (1), do najbardziej złożonego np. (100,50,20). W nawiasach ilość neuronów w warstwach ukrytych.</a:t>
            </a:r>
          </a:p>
          <a:p>
            <a:pPr marL="514350" lvl="0" indent="-252000">
              <a:buFont typeface="+mj-lt"/>
              <a:buAutoNum type="arabicPeriod"/>
            </a:pPr>
            <a:endParaRPr lang="pl-PL" sz="2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lvl="0" indent="-252000">
              <a:buFont typeface="+mj-lt"/>
              <a:buAutoNum type="arabicPeriod"/>
            </a:pPr>
            <a:r>
              <a:rPr lang="pl-PL" sz="2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Użyj odpowiedniego schematu cross-walidacji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675B36-F6A5-ECF5-9676-292769648D0D}"/>
                  </a:ext>
                </a:extLst>
              </p14:cNvPr>
              <p14:cNvContentPartPr/>
              <p14:nvPr/>
            </p14:nvContentPartPr>
            <p14:xfrm>
              <a:off x="306360" y="4015080"/>
              <a:ext cx="11716920" cy="63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675B36-F6A5-ECF5-9676-292769648D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000" y="4005720"/>
                <a:ext cx="11735640" cy="6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73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5D0F2-FC7A-007C-F294-7C470CEC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0E813-468B-7D30-47F2-C6AFC9FA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18166-8E64-6FA0-0A37-166D913F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D4652-175F-CA16-ECBF-49E38C26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0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pl-PL" dirty="0"/>
              <a:t>Teoria 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E170DC2-B4F1-4F70-BC01-8E0B08C9D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16" y="119062"/>
            <a:ext cx="9696450" cy="661987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423C17C-EAF5-4F9B-9DF0-3D8D9B3A5961}"/>
              </a:ext>
            </a:extLst>
          </p:cNvPr>
          <p:cNvSpPr txBox="1"/>
          <p:nvPr/>
        </p:nvSpPr>
        <p:spPr>
          <a:xfrm>
            <a:off x="2783632" y="6309320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http://disi.unitn.it/moschitti/Teaching-slides/VC-dim.pdf</a:t>
            </a:r>
          </a:p>
        </p:txBody>
      </p:sp>
    </p:spTree>
    <p:extLst>
      <p:ext uri="{BB962C8B-B14F-4D97-AF65-F5344CB8AC3E}">
        <p14:creationId xmlns:p14="http://schemas.microsoft.com/office/powerpoint/2010/main" val="128774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9423C17C-EAF5-4F9B-9DF0-3D8D9B3A5961}"/>
              </a:ext>
            </a:extLst>
          </p:cNvPr>
          <p:cNvSpPr txBox="1"/>
          <p:nvPr/>
        </p:nvSpPr>
        <p:spPr>
          <a:xfrm>
            <a:off x="2783632" y="6309320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http://disi.unitn.it/moschitti/Teaching-slides/VC-dim.pdf</a:t>
            </a:r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FD3A8013-AE41-4113-8853-F804EB9B7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0" y="476672"/>
            <a:ext cx="11828040" cy="5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0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2">
            <a:extLst>
              <a:ext uri="{FF2B5EF4-FFF2-40B4-BE49-F238E27FC236}">
                <a16:creationId xmlns:a16="http://schemas.microsoft.com/office/drawing/2014/main" id="{CE3AB6C5-D76D-452C-8BD9-57DF6BF48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93200"/>
            <a:ext cx="8856984" cy="6466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8850" name="Rectangle 1">
            <a:extLst>
              <a:ext uri="{FF2B5EF4-FFF2-40B4-BE49-F238E27FC236}">
                <a16:creationId xmlns:a16="http://schemas.microsoft.com/office/drawing/2014/main" id="{6522BD86-9D89-4DA1-BE74-75FBAFE2F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520" y="257563"/>
            <a:ext cx="7772400" cy="955675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600" b="1" dirty="0"/>
              <a:t>Number of linear dichotomies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A9067A25-E3F9-4A6D-B4AA-44D4EFAC9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850" y="2636912"/>
            <a:ext cx="8258246" cy="14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41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>
            <a:extLst>
              <a:ext uri="{FF2B5EF4-FFF2-40B4-BE49-F238E27FC236}">
                <a16:creationId xmlns:a16="http://schemas.microsoft.com/office/drawing/2014/main" id="{3230A790-BCB3-40DD-852B-252129B23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16632"/>
            <a:ext cx="965447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1" name="Rectangle 2">
            <a:extLst>
              <a:ext uri="{FF2B5EF4-FFF2-40B4-BE49-F238E27FC236}">
                <a16:creationId xmlns:a16="http://schemas.microsoft.com/office/drawing/2014/main" id="{0F579125-19ED-456C-AE20-992B306A5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9883" y="116632"/>
            <a:ext cx="8229600" cy="1008063"/>
          </a:xfrm>
          <a:solidFill>
            <a:srgbClr val="000000"/>
          </a:solidFill>
        </p:spPr>
        <p:txBody>
          <a:bodyPr>
            <a:normAutofit/>
          </a:bodyPr>
          <a:lstStyle/>
          <a:p>
            <a:pPr>
              <a:buClr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altLang="en-US" sz="4800" b="1" dirty="0" err="1"/>
              <a:t>Capacity</a:t>
            </a:r>
            <a:endParaRPr lang="pl-PL" altLang="en-US" sz="4800" b="1" dirty="0"/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51BEC4B-EFB2-4140-B59C-5BBE380E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5953125"/>
            <a:ext cx="1223962" cy="4318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C4D270-4C6E-9A75-92AE-C58915A2C0F4}"/>
              </a:ext>
            </a:extLst>
          </p:cNvPr>
          <p:cNvSpPr/>
          <p:nvPr/>
        </p:nvSpPr>
        <p:spPr>
          <a:xfrm>
            <a:off x="1127448" y="2996952"/>
            <a:ext cx="9654470" cy="36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AD12B-0DAA-D10F-A170-947A9D064D9B}"/>
              </a:ext>
            </a:extLst>
          </p:cNvPr>
          <p:cNvSpPr/>
          <p:nvPr/>
        </p:nvSpPr>
        <p:spPr>
          <a:xfrm>
            <a:off x="1127448" y="1340768"/>
            <a:ext cx="9654470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729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5" descr="Obraz zawierający obiekt, zegar&#10;&#10;Opis wygenerowany przy bardzo wysokim poziomie pewności">
            <a:extLst>
              <a:ext uri="{FF2B5EF4-FFF2-40B4-BE49-F238E27FC236}">
                <a16:creationId xmlns:a16="http://schemas.microsoft.com/office/drawing/2014/main" id="{95D0BD32-E582-DFC6-2662-91E6B47B9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620688"/>
            <a:ext cx="6408712" cy="572967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C4054D35-2659-F48F-7B0F-213877654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91" y="171408"/>
            <a:ext cx="6515183" cy="651518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1719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40D711-1A6E-44CC-A660-6616CE76D8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300" y="1163700"/>
            <a:ext cx="12163400" cy="4530600"/>
          </a:xfrm>
          <a:noFill/>
          <a:ln>
            <a:noFill/>
          </a:ln>
        </p:spPr>
        <p:txBody>
          <a:bodyPr vert="horz" wrap="square" lIns="90000" tIns="46800" rIns="90000" bIns="46800" rtlCol="0" anchor="t" anchorCtr="0" compatLnSpc="1">
            <a:noAutofit/>
          </a:bodyPr>
          <a:lstStyle/>
          <a:p>
            <a:pPr>
              <a:lnSpc>
                <a:spcPct val="100000"/>
              </a:lnSpc>
              <a:spcBef>
                <a:spcPts val="624"/>
              </a:spcBef>
              <a:buClr>
                <a:srgbClr val="EEC85E"/>
              </a:buClr>
              <a:buSzPct val="70000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3600" b="1" dirty="0" err="1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Vapnik-Chervonenkis</a:t>
            </a:r>
            <a:r>
              <a:rPr lang="en-US" sz="3600" b="1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dimension (VC)</a:t>
            </a:r>
          </a:p>
          <a:p>
            <a:pPr lvl="1">
              <a:lnSpc>
                <a:spcPct val="100000"/>
              </a:lnSpc>
              <a:spcBef>
                <a:spcPts val="624"/>
              </a:spcBef>
              <a:buClr>
                <a:srgbClr val="EEC85E"/>
              </a:buClr>
              <a:buSzPct val="70000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3000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measure of the classifier complexity </a:t>
            </a:r>
            <a:r>
              <a:rPr lang="pl-PL" sz="3000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3000" dirty="0" err="1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l-PL" sz="3000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pl-PL" sz="3000" dirty="0" err="1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pl-PL" sz="3000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pl-PL" sz="3000" dirty="0" err="1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l-PL" sz="3000" baseline="-25000" dirty="0" err="1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l-PL" sz="3000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000" dirty="0">
              <a:solidFill>
                <a:srgbClr val="EAEAEA"/>
              </a:solidFill>
              <a:effectLst>
                <a:outerShdw dist="17961" dir="2700000">
                  <a:scrgbClr r="0" g="0" b="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24"/>
              </a:spcBef>
              <a:buClr>
                <a:srgbClr val="EEC85E"/>
              </a:buClr>
              <a:buSzPct val="70000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3200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VC = maximum </a:t>
            </a:r>
            <a:r>
              <a:rPr lang="en-US" sz="3200" i="1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3200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samples m that can be classified  on 2</a:t>
            </a:r>
            <a:r>
              <a:rPr lang="en-US" sz="3200" baseline="30000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3200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ways by the classifiers from the same „family”</a:t>
            </a:r>
          </a:p>
          <a:p>
            <a:pPr lvl="1">
              <a:lnSpc>
                <a:spcPct val="100000"/>
              </a:lnSpc>
              <a:spcBef>
                <a:spcPts val="624"/>
              </a:spcBef>
              <a:buClr>
                <a:srgbClr val="EEC85E"/>
              </a:buClr>
              <a:buSzPct val="70000"/>
              <a:tabLst>
                <a:tab pos="114120" algn="l"/>
                <a:tab pos="571320" algn="l"/>
                <a:tab pos="1028519" algn="l"/>
                <a:tab pos="1485719" algn="l"/>
                <a:tab pos="1942919" algn="l"/>
                <a:tab pos="2400119" algn="l"/>
                <a:tab pos="2857320" algn="l"/>
                <a:tab pos="3314519" algn="l"/>
                <a:tab pos="3771720" algn="l"/>
                <a:tab pos="4228919" algn="l"/>
                <a:tab pos="4686120" algn="l"/>
                <a:tab pos="5143320" algn="l"/>
                <a:tab pos="5600520" algn="l"/>
                <a:tab pos="6057720" algn="l"/>
                <a:tab pos="6514920" algn="l"/>
                <a:tab pos="6972120" algn="l"/>
                <a:tab pos="7429320" algn="l"/>
                <a:tab pos="7886520" algn="l"/>
                <a:tab pos="8343720" algn="l"/>
                <a:tab pos="8800920" algn="l"/>
              </a:tabLst>
            </a:pPr>
            <a:r>
              <a:rPr lang="en-US" sz="3200" dirty="0">
                <a:solidFill>
                  <a:srgbClr val="EAEAEA"/>
                </a:solidFill>
                <a:effectLst>
                  <a:outerShdw dist="17961" dir="2700000">
                    <a:scrgbClr r="0" g="0" b="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e.g. for m=2 it is possible (+- | -+), while for m=3 not (+-+), so VC-dim=2</a:t>
            </a:r>
          </a:p>
          <a:p>
            <a:pPr marL="330120" indent="-330120">
              <a:lnSpc>
                <a:spcPct val="100000"/>
              </a:lnSpc>
              <a:spcBef>
                <a:spcPts val="624"/>
              </a:spcBef>
              <a:buNone/>
              <a:tabLst>
                <a:tab pos="444240" algn="l"/>
                <a:tab pos="901440" algn="l"/>
                <a:tab pos="1358639" algn="l"/>
                <a:tab pos="1815839" algn="l"/>
                <a:tab pos="2273039" algn="l"/>
                <a:tab pos="2730239" algn="l"/>
                <a:tab pos="3187440" algn="l"/>
                <a:tab pos="3644639" algn="l"/>
                <a:tab pos="4101840" algn="l"/>
                <a:tab pos="4559039" algn="l"/>
                <a:tab pos="5016240" algn="l"/>
                <a:tab pos="5473440" algn="l"/>
                <a:tab pos="5930640" algn="l"/>
                <a:tab pos="6387840" algn="l"/>
                <a:tab pos="6845040" algn="l"/>
                <a:tab pos="7302240" algn="l"/>
                <a:tab pos="7759440" algn="l"/>
                <a:tab pos="8216640" algn="l"/>
                <a:tab pos="8673840" algn="l"/>
                <a:tab pos="9131040" algn="l"/>
              </a:tabLst>
            </a:pPr>
            <a:endParaRPr lang="pl-PL" sz="3600" dirty="0">
              <a:solidFill>
                <a:srgbClr val="EAEAEA"/>
              </a:solidFill>
              <a:effectLst>
                <a:outerShdw dist="17961" dir="2700000">
                  <a:scrgbClr r="0" g="0" b="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0120" indent="-330120">
              <a:lnSpc>
                <a:spcPct val="100000"/>
              </a:lnSpc>
              <a:spcBef>
                <a:spcPts val="624"/>
              </a:spcBef>
              <a:buNone/>
              <a:tabLst>
                <a:tab pos="444240" algn="l"/>
                <a:tab pos="901440" algn="l"/>
                <a:tab pos="1358639" algn="l"/>
                <a:tab pos="1815839" algn="l"/>
                <a:tab pos="2273039" algn="l"/>
                <a:tab pos="2730239" algn="l"/>
                <a:tab pos="3187440" algn="l"/>
                <a:tab pos="3644639" algn="l"/>
                <a:tab pos="4101840" algn="l"/>
                <a:tab pos="4559039" algn="l"/>
                <a:tab pos="5016240" algn="l"/>
                <a:tab pos="5473440" algn="l"/>
                <a:tab pos="5930640" algn="l"/>
                <a:tab pos="6387840" algn="l"/>
                <a:tab pos="6845040" algn="l"/>
                <a:tab pos="7302240" algn="l"/>
                <a:tab pos="7759440" algn="l"/>
                <a:tab pos="8216640" algn="l"/>
                <a:tab pos="8673840" algn="l"/>
                <a:tab pos="9131040" algn="l"/>
              </a:tabLst>
            </a:pPr>
            <a:endParaRPr lang="pl-PL" sz="2500" dirty="0">
              <a:solidFill>
                <a:srgbClr val="EAEAEA"/>
              </a:solidFill>
              <a:effectLst>
                <a:outerShdw dist="17961" dir="2700000">
                  <a:scrgbClr r="0" g="0" b="0"/>
                </a:outerShdw>
              </a:effectLst>
              <a:latin typeface="Verdana" pitchFamily="34"/>
              <a:cs typeface="Arial" pitchFamily="2"/>
            </a:endParaRPr>
          </a:p>
          <a:p>
            <a:pPr marL="330120" indent="-330120">
              <a:lnSpc>
                <a:spcPct val="100000"/>
              </a:lnSpc>
              <a:spcBef>
                <a:spcPts val="624"/>
              </a:spcBef>
              <a:buNone/>
              <a:tabLst>
                <a:tab pos="444240" algn="l"/>
                <a:tab pos="901440" algn="l"/>
                <a:tab pos="1358639" algn="l"/>
                <a:tab pos="1815839" algn="l"/>
                <a:tab pos="2273039" algn="l"/>
                <a:tab pos="2730239" algn="l"/>
                <a:tab pos="3187440" algn="l"/>
                <a:tab pos="3644639" algn="l"/>
                <a:tab pos="4101840" algn="l"/>
                <a:tab pos="4559039" algn="l"/>
                <a:tab pos="5016240" algn="l"/>
                <a:tab pos="5473440" algn="l"/>
                <a:tab pos="5930640" algn="l"/>
                <a:tab pos="6387840" algn="l"/>
                <a:tab pos="6845040" algn="l"/>
                <a:tab pos="7302240" algn="l"/>
                <a:tab pos="7759440" algn="l"/>
                <a:tab pos="8216640" algn="l"/>
                <a:tab pos="8673840" algn="l"/>
                <a:tab pos="9131040" algn="l"/>
              </a:tabLst>
            </a:pPr>
            <a:endParaRPr lang="pl-PL" sz="2500" dirty="0">
              <a:solidFill>
                <a:srgbClr val="EAEAEA"/>
              </a:solidFill>
              <a:effectLst>
                <a:outerShdw dist="17961" dir="2700000">
                  <a:scrgbClr r="0" g="0" b="0"/>
                </a:outerShdw>
              </a:effectLst>
              <a:latin typeface="Verdana" pitchFamily="34"/>
              <a:cs typeface="Arial" pitchFamily="2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A70D17-44FE-4EF8-9B3A-F59F9F2AF7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28600" y="0"/>
            <a:ext cx="12192000" cy="1139760"/>
          </a:xfrm>
          <a:noFill/>
          <a:ln>
            <a:noFill/>
          </a:ln>
        </p:spPr>
        <p:txBody>
          <a:bodyPr vert="horz" wrap="square" lIns="90000" tIns="46800" rIns="90000" bIns="46800" rtlCol="0" anchor="ctr" anchorCtr="1" compatLnSpc="1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pl-PL" sz="4800" b="1" dirty="0" err="1">
                <a:effectLst>
                  <a:outerShdw dist="17961" dir="2700000">
                    <a:scrgbClr r="0" g="0" b="0"/>
                  </a:outerShdw>
                </a:effectLst>
                <a:cs typeface="Arial" pitchFamily="2"/>
              </a:rPr>
              <a:t>Vapnik</a:t>
            </a:r>
            <a:r>
              <a:rPr lang="pl-PL" sz="4800" b="1" dirty="0">
                <a:effectLst>
                  <a:outerShdw dist="17961" dir="2700000">
                    <a:scrgbClr r="0" g="0" b="0"/>
                  </a:outerShdw>
                </a:effectLst>
                <a:cs typeface="Arial" pitchFamily="2"/>
              </a:rPr>
              <a:t> </a:t>
            </a:r>
            <a:r>
              <a:rPr lang="pl-PL" sz="4800" b="1" dirty="0" err="1">
                <a:effectLst>
                  <a:outerShdw dist="17961" dir="2700000">
                    <a:scrgbClr r="0" g="0" b="0"/>
                  </a:outerShdw>
                </a:effectLst>
                <a:cs typeface="Arial" pitchFamily="2"/>
              </a:rPr>
              <a:t>theory</a:t>
            </a:r>
            <a:r>
              <a:rPr lang="pl-PL" sz="4800" b="1" dirty="0">
                <a:effectLst>
                  <a:outerShdw dist="17961" dir="2700000">
                    <a:scrgbClr r="0" g="0" b="0"/>
                  </a:outerShdw>
                </a:effectLst>
                <a:cs typeface="Arial" pitchFamily="2"/>
              </a:rPr>
              <a:t> (</a:t>
            </a:r>
            <a:r>
              <a:rPr lang="pl-PL" sz="4000" b="1" i="1" dirty="0">
                <a:effectLst>
                  <a:outerShdw dist="17961" dir="2700000">
                    <a:scrgbClr r="0" g="0" b="0"/>
                  </a:outerShdw>
                </a:effectLst>
                <a:cs typeface="Arial" pitchFamily="2"/>
              </a:rPr>
              <a:t>#</a:t>
            </a:r>
            <a:r>
              <a:rPr lang="pl-PL" sz="4000" b="1" dirty="0">
                <a:effectLst>
                  <a:outerShdw dist="17961" dir="2700000">
                    <a:scrgbClr r="0" g="0" b="0"/>
                  </a:outerShdw>
                </a:effectLst>
                <a:cs typeface="Arial" pitchFamily="2"/>
              </a:rPr>
              <a:t>F</a:t>
            </a:r>
            <a:r>
              <a:rPr lang="pl-PL" sz="4000" b="1" baseline="-25000" dirty="0">
                <a:effectLst>
                  <a:outerShdw dist="17961" dir="2700000">
                    <a:scrgbClr r="0" g="0" b="0"/>
                  </a:outerShdw>
                </a:effectLst>
                <a:cs typeface="Arial" pitchFamily="2"/>
              </a:rPr>
              <a:t>n</a:t>
            </a:r>
            <a:r>
              <a:rPr lang="pl-PL" sz="4800" b="1" dirty="0">
                <a:effectLst>
                  <a:outerShdw dist="17961" dir="2700000">
                    <a:scrgbClr r="0" g="0" b="0"/>
                  </a:outerShdw>
                </a:effectLst>
                <a:cs typeface="Arial" pitchFamily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11625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{9D47C3E3-60E6-471C-9A63-EF2C27E6D66A}tf33713516_win32</Template>
  <TotalTime>977</TotalTime>
  <Words>797</Words>
  <Application>Microsoft Office PowerPoint</Application>
  <PresentationFormat>Widescreen</PresentationFormat>
  <Paragraphs>87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Gill Sans MT</vt:lpstr>
      <vt:lpstr>Rockwell</vt:lpstr>
      <vt:lpstr>Times New Roman</vt:lpstr>
      <vt:lpstr>Verdana</vt:lpstr>
      <vt:lpstr>Walbaum Display</vt:lpstr>
      <vt:lpstr>Wingdings</vt:lpstr>
      <vt:lpstr>3DFloatVTI</vt:lpstr>
      <vt:lpstr>Galeria</vt:lpstr>
      <vt:lpstr>LAB. 1  Wymiarowość vs. ilość danych vs. złożoność klasyfikatora  </vt:lpstr>
      <vt:lpstr>PowerPoint Presentation</vt:lpstr>
      <vt:lpstr>Teoria </vt:lpstr>
      <vt:lpstr>PowerPoint Presentation</vt:lpstr>
      <vt:lpstr>PowerPoint Presentation</vt:lpstr>
      <vt:lpstr>Number of linear dichotomies</vt:lpstr>
      <vt:lpstr>Capacity</vt:lpstr>
      <vt:lpstr>PowerPoint Presentation</vt:lpstr>
      <vt:lpstr>Vapnik theory (#Fn)</vt:lpstr>
      <vt:lpstr>PowerPoint Presentation</vt:lpstr>
      <vt:lpstr>PowerPoint Presentation</vt:lpstr>
      <vt:lpstr>PowerPoint Presentation</vt:lpstr>
      <vt:lpstr>Zadanie</vt:lpstr>
      <vt:lpstr>Zbiór danych</vt:lpstr>
      <vt:lpstr>Działanie 1</vt:lpstr>
      <vt:lpstr>Pytanie 1</vt:lpstr>
      <vt:lpstr>Zadanie 1</vt:lpstr>
      <vt:lpstr>Zadanie 2</vt:lpstr>
      <vt:lpstr>Zadanie 3</vt:lpstr>
      <vt:lpstr>Narzędzia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LAB. 2   Wymiarowość vs. ilość danych vs. złożoność klasyfikatora  </dc:title>
  <dc:creator>Witold Dzwinel</dc:creator>
  <cp:lastModifiedBy>Witold Dzwinel</cp:lastModifiedBy>
  <cp:revision>15</cp:revision>
  <dcterms:created xsi:type="dcterms:W3CDTF">2023-03-20T13:22:29Z</dcterms:created>
  <dcterms:modified xsi:type="dcterms:W3CDTF">2024-02-29T19:18:57Z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