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64" r:id="rId4"/>
    <p:sldId id="263" r:id="rId5"/>
    <p:sldId id="265" r:id="rId6"/>
    <p:sldId id="266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YNCH-MP" initials="L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6729" autoAdjust="0"/>
  </p:normalViewPr>
  <p:slideViewPr>
    <p:cSldViewPr>
      <p:cViewPr varScale="1">
        <p:scale>
          <a:sx n="90" d="100"/>
          <a:sy n="90" d="100"/>
        </p:scale>
        <p:origin x="-80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Documents%20and%20Settings\Hannah\My%20Documents\Graduate%20School\tunnelk\doc\metric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Documents%20and%20Settings\Hannah\My%20Documents\Graduate%20School\tunnelk\doc\metrics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Documents%20and%20Settings\Hannah\My%20Documents\Graduate%20School\tunnelk\doc\metrics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Documents%20and%20Settings\Hannah\My%20Documents\Graduate%20School\tunnelk\doc\metric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Developer Documents</c:v>
                </c:pt>
              </c:strCache>
            </c:strRef>
          </c:tx>
          <c:marker>
            <c:symbol val="none"/>
          </c:marker>
          <c:cat>
            <c:numRef>
              <c:f>Sheet1!$B$1:$J$1</c:f>
              <c:numCache>
                <c:formatCode>m/d/yyyy</c:formatCode>
                <c:ptCount val="9"/>
                <c:pt idx="0">
                  <c:v>40927</c:v>
                </c:pt>
                <c:pt idx="1">
                  <c:v>40934</c:v>
                </c:pt>
                <c:pt idx="2">
                  <c:v>40941</c:v>
                </c:pt>
                <c:pt idx="3">
                  <c:v>40948</c:v>
                </c:pt>
                <c:pt idx="4">
                  <c:v>40955</c:v>
                </c:pt>
                <c:pt idx="5">
                  <c:v>40962</c:v>
                </c:pt>
                <c:pt idx="6">
                  <c:v>40969</c:v>
                </c:pt>
                <c:pt idx="7">
                  <c:v>40976</c:v>
                </c:pt>
                <c:pt idx="8">
                  <c:v>40983</c:v>
                </c:pt>
              </c:numCache>
            </c:numRef>
          </c:cat>
          <c:val>
            <c:numRef>
              <c:f>Sheet1!$B$2:$J$2</c:f>
              <c:numCache>
                <c:formatCode>General</c:formatCode>
                <c:ptCount val="9"/>
                <c:pt idx="0">
                  <c:v>5</c:v>
                </c:pt>
                <c:pt idx="1">
                  <c:v>5</c:v>
                </c:pt>
                <c:pt idx="2">
                  <c:v>5</c:v>
                </c:pt>
                <c:pt idx="3">
                  <c:v>5</c:v>
                </c:pt>
                <c:pt idx="4">
                  <c:v>5</c:v>
                </c:pt>
                <c:pt idx="5">
                  <c:v>116</c:v>
                </c:pt>
                <c:pt idx="6">
                  <c:v>116</c:v>
                </c:pt>
                <c:pt idx="7">
                  <c:v>116</c:v>
                </c:pt>
                <c:pt idx="8">
                  <c:v>116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Admin Documents</c:v>
                </c:pt>
              </c:strCache>
            </c:strRef>
          </c:tx>
          <c:marker>
            <c:symbol val="none"/>
          </c:marker>
          <c:cat>
            <c:numRef>
              <c:f>Sheet1!$B$1:$J$1</c:f>
              <c:numCache>
                <c:formatCode>m/d/yyyy</c:formatCode>
                <c:ptCount val="9"/>
                <c:pt idx="0">
                  <c:v>40927</c:v>
                </c:pt>
                <c:pt idx="1">
                  <c:v>40934</c:v>
                </c:pt>
                <c:pt idx="2">
                  <c:v>40941</c:v>
                </c:pt>
                <c:pt idx="3">
                  <c:v>40948</c:v>
                </c:pt>
                <c:pt idx="4">
                  <c:v>40955</c:v>
                </c:pt>
                <c:pt idx="5">
                  <c:v>40962</c:v>
                </c:pt>
                <c:pt idx="6">
                  <c:v>40969</c:v>
                </c:pt>
                <c:pt idx="7">
                  <c:v>40976</c:v>
                </c:pt>
                <c:pt idx="8">
                  <c:v>40983</c:v>
                </c:pt>
              </c:numCache>
            </c:numRef>
          </c:cat>
          <c:val>
            <c:numRef>
              <c:f>Sheet1!$B$3:$J$3</c:f>
              <c:numCache>
                <c:formatCode>General</c:formatCode>
                <c:ptCount val="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Pages</c:v>
                </c:pt>
              </c:strCache>
            </c:strRef>
          </c:tx>
          <c:marker>
            <c:symbol val="none"/>
          </c:marker>
          <c:cat>
            <c:numRef>
              <c:f>Sheet1!$B$1:$J$1</c:f>
              <c:numCache>
                <c:formatCode>m/d/yyyy</c:formatCode>
                <c:ptCount val="9"/>
                <c:pt idx="0">
                  <c:v>40927</c:v>
                </c:pt>
                <c:pt idx="1">
                  <c:v>40934</c:v>
                </c:pt>
                <c:pt idx="2">
                  <c:v>40941</c:v>
                </c:pt>
                <c:pt idx="3">
                  <c:v>40948</c:v>
                </c:pt>
                <c:pt idx="4">
                  <c:v>40955</c:v>
                </c:pt>
                <c:pt idx="5">
                  <c:v>40962</c:v>
                </c:pt>
                <c:pt idx="6">
                  <c:v>40969</c:v>
                </c:pt>
                <c:pt idx="7">
                  <c:v>40976</c:v>
                </c:pt>
                <c:pt idx="8">
                  <c:v>40983</c:v>
                </c:pt>
              </c:numCache>
            </c:numRef>
          </c:cat>
          <c:val>
            <c:numRef>
              <c:f>Sheet1!$B$4:$J$4</c:f>
              <c:numCache>
                <c:formatCode>General</c:formatCode>
                <c:ptCount val="9"/>
                <c:pt idx="0">
                  <c:v>47</c:v>
                </c:pt>
                <c:pt idx="1">
                  <c:v>47</c:v>
                </c:pt>
                <c:pt idx="2">
                  <c:v>47</c:v>
                </c:pt>
                <c:pt idx="3">
                  <c:v>47</c:v>
                </c:pt>
                <c:pt idx="4">
                  <c:v>47</c:v>
                </c:pt>
                <c:pt idx="5">
                  <c:v>158</c:v>
                </c:pt>
                <c:pt idx="6">
                  <c:v>158</c:v>
                </c:pt>
                <c:pt idx="7">
                  <c:v>158</c:v>
                </c:pt>
                <c:pt idx="8">
                  <c:v>158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Status Presentation Slides</c:v>
                </c:pt>
              </c:strCache>
            </c:strRef>
          </c:tx>
          <c:marker>
            <c:symbol val="none"/>
          </c:marker>
          <c:cat>
            <c:numRef>
              <c:f>Sheet1!$B$1:$J$1</c:f>
              <c:numCache>
                <c:formatCode>m/d/yyyy</c:formatCode>
                <c:ptCount val="9"/>
                <c:pt idx="0">
                  <c:v>40927</c:v>
                </c:pt>
                <c:pt idx="1">
                  <c:v>40934</c:v>
                </c:pt>
                <c:pt idx="2">
                  <c:v>40941</c:v>
                </c:pt>
                <c:pt idx="3">
                  <c:v>40948</c:v>
                </c:pt>
                <c:pt idx="4">
                  <c:v>40955</c:v>
                </c:pt>
                <c:pt idx="5">
                  <c:v>40962</c:v>
                </c:pt>
                <c:pt idx="6">
                  <c:v>40969</c:v>
                </c:pt>
                <c:pt idx="7">
                  <c:v>40976</c:v>
                </c:pt>
                <c:pt idx="8">
                  <c:v>40983</c:v>
                </c:pt>
              </c:numCache>
            </c:numRef>
          </c:cat>
          <c:val>
            <c:numRef>
              <c:f>Sheet1!$B$5:$J$5</c:f>
              <c:numCache>
                <c:formatCode>General</c:formatCode>
                <c:ptCount val="9"/>
                <c:pt idx="0">
                  <c:v>70</c:v>
                </c:pt>
                <c:pt idx="1">
                  <c:v>76</c:v>
                </c:pt>
                <c:pt idx="2">
                  <c:v>84</c:v>
                </c:pt>
                <c:pt idx="3">
                  <c:v>93</c:v>
                </c:pt>
                <c:pt idx="4">
                  <c:v>101</c:v>
                </c:pt>
                <c:pt idx="5">
                  <c:v>107</c:v>
                </c:pt>
                <c:pt idx="6">
                  <c:v>114</c:v>
                </c:pt>
                <c:pt idx="7">
                  <c:v>114</c:v>
                </c:pt>
                <c:pt idx="8">
                  <c:v>120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2155904"/>
        <c:axId val="92158208"/>
      </c:lineChart>
      <c:dateAx>
        <c:axId val="9215590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crossAx val="92158208"/>
        <c:crosses val="autoZero"/>
        <c:auto val="1"/>
        <c:lblOffset val="100"/>
        <c:baseTimeUnit val="days"/>
        <c:majorUnit val="7"/>
        <c:majorTimeUnit val="days"/>
      </c:dateAx>
      <c:valAx>
        <c:axId val="9215820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92155904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66823091247672339"/>
          <c:y val="4.3679125262180603E-2"/>
          <c:w val="0.30569832402234609"/>
          <c:h val="0.90681933317287322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Sheet1!$A$8</c:f>
              <c:strCache>
                <c:ptCount val="1"/>
                <c:pt idx="0">
                  <c:v>SLOC (Physical)</c:v>
                </c:pt>
              </c:strCache>
            </c:strRef>
          </c:tx>
          <c:marker>
            <c:symbol val="none"/>
          </c:marker>
          <c:cat>
            <c:numRef>
              <c:f>Sheet1!$B$7:$J$7</c:f>
              <c:numCache>
                <c:formatCode>m/d/yyyy</c:formatCode>
                <c:ptCount val="9"/>
                <c:pt idx="0">
                  <c:v>40927</c:v>
                </c:pt>
                <c:pt idx="1">
                  <c:v>40934</c:v>
                </c:pt>
                <c:pt idx="2">
                  <c:v>40941</c:v>
                </c:pt>
                <c:pt idx="3">
                  <c:v>40948</c:v>
                </c:pt>
                <c:pt idx="4">
                  <c:v>40955</c:v>
                </c:pt>
                <c:pt idx="5">
                  <c:v>40962</c:v>
                </c:pt>
                <c:pt idx="6">
                  <c:v>40969</c:v>
                </c:pt>
                <c:pt idx="7">
                  <c:v>40976</c:v>
                </c:pt>
                <c:pt idx="8">
                  <c:v>40983</c:v>
                </c:pt>
              </c:numCache>
            </c:numRef>
          </c:cat>
          <c:val>
            <c:numRef>
              <c:f>Sheet1!$B$8:$J$8</c:f>
              <c:numCache>
                <c:formatCode>General</c:formatCode>
                <c:ptCount val="9"/>
                <c:pt idx="2">
                  <c:v>8825</c:v>
                </c:pt>
                <c:pt idx="3">
                  <c:v>9092</c:v>
                </c:pt>
                <c:pt idx="4">
                  <c:v>9574</c:v>
                </c:pt>
                <c:pt idx="5">
                  <c:v>9574</c:v>
                </c:pt>
                <c:pt idx="6">
                  <c:v>9574</c:v>
                </c:pt>
                <c:pt idx="7">
                  <c:v>9574</c:v>
                </c:pt>
                <c:pt idx="8">
                  <c:v>9284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Sheet1!$A$9</c:f>
              <c:strCache>
                <c:ptCount val="1"/>
                <c:pt idx="0">
                  <c:v>SLOC (Logical)</c:v>
                </c:pt>
              </c:strCache>
            </c:strRef>
          </c:tx>
          <c:marker>
            <c:symbol val="none"/>
          </c:marker>
          <c:cat>
            <c:numRef>
              <c:f>Sheet1!$B$7:$J$7</c:f>
              <c:numCache>
                <c:formatCode>m/d/yyyy</c:formatCode>
                <c:ptCount val="9"/>
                <c:pt idx="0">
                  <c:v>40927</c:v>
                </c:pt>
                <c:pt idx="1">
                  <c:v>40934</c:v>
                </c:pt>
                <c:pt idx="2">
                  <c:v>40941</c:v>
                </c:pt>
                <c:pt idx="3">
                  <c:v>40948</c:v>
                </c:pt>
                <c:pt idx="4">
                  <c:v>40955</c:v>
                </c:pt>
                <c:pt idx="5">
                  <c:v>40962</c:v>
                </c:pt>
                <c:pt idx="6">
                  <c:v>40969</c:v>
                </c:pt>
                <c:pt idx="7">
                  <c:v>40976</c:v>
                </c:pt>
                <c:pt idx="8">
                  <c:v>40983</c:v>
                </c:pt>
              </c:numCache>
            </c:numRef>
          </c:cat>
          <c:val>
            <c:numRef>
              <c:f>Sheet1!$B$9:$J$9</c:f>
              <c:numCache>
                <c:formatCode>General</c:formatCode>
                <c:ptCount val="9"/>
                <c:pt idx="2">
                  <c:v>6499</c:v>
                </c:pt>
                <c:pt idx="3">
                  <c:v>6693</c:v>
                </c:pt>
                <c:pt idx="4">
                  <c:v>7025</c:v>
                </c:pt>
                <c:pt idx="5">
                  <c:v>7025</c:v>
                </c:pt>
                <c:pt idx="6">
                  <c:v>7025</c:v>
                </c:pt>
                <c:pt idx="7">
                  <c:v>7025</c:v>
                </c:pt>
                <c:pt idx="8">
                  <c:v>7143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9244032"/>
        <c:axId val="89245952"/>
      </c:lineChart>
      <c:dateAx>
        <c:axId val="89244032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txPr>
          <a:bodyPr rot="-2700000"/>
          <a:lstStyle/>
          <a:p>
            <a:pPr>
              <a:defRPr/>
            </a:pPr>
            <a:endParaRPr lang="en-US"/>
          </a:p>
        </c:txPr>
        <c:crossAx val="89245952"/>
        <c:crosses val="autoZero"/>
        <c:auto val="1"/>
        <c:lblOffset val="100"/>
        <c:baseTimeUnit val="days"/>
        <c:majorUnit val="7"/>
        <c:majorTimeUnit val="days"/>
      </c:dateAx>
      <c:valAx>
        <c:axId val="8924595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8924403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Sheet1!$A$11</c:f>
              <c:strCache>
                <c:ptCount val="1"/>
                <c:pt idx="0">
                  <c:v># of Source Files</c:v>
                </c:pt>
              </c:strCache>
            </c:strRef>
          </c:tx>
          <c:marker>
            <c:symbol val="none"/>
          </c:marker>
          <c:cat>
            <c:numRef>
              <c:f>Sheet1!$B$7:$J$7</c:f>
              <c:numCache>
                <c:formatCode>m/d/yyyy</c:formatCode>
                <c:ptCount val="9"/>
                <c:pt idx="0">
                  <c:v>40927</c:v>
                </c:pt>
                <c:pt idx="1">
                  <c:v>40934</c:v>
                </c:pt>
                <c:pt idx="2">
                  <c:v>40941</c:v>
                </c:pt>
                <c:pt idx="3">
                  <c:v>40948</c:v>
                </c:pt>
                <c:pt idx="4">
                  <c:v>40955</c:v>
                </c:pt>
                <c:pt idx="5">
                  <c:v>40962</c:v>
                </c:pt>
                <c:pt idx="6">
                  <c:v>40969</c:v>
                </c:pt>
                <c:pt idx="7">
                  <c:v>40976</c:v>
                </c:pt>
                <c:pt idx="8">
                  <c:v>40983</c:v>
                </c:pt>
              </c:numCache>
            </c:numRef>
          </c:cat>
          <c:val>
            <c:numRef>
              <c:f>Sheet1!$B$11:$J$11</c:f>
              <c:numCache>
                <c:formatCode>General</c:formatCode>
                <c:ptCount val="9"/>
                <c:pt idx="0">
                  <c:v>85</c:v>
                </c:pt>
                <c:pt idx="1">
                  <c:v>85</c:v>
                </c:pt>
                <c:pt idx="2">
                  <c:v>96</c:v>
                </c:pt>
                <c:pt idx="3">
                  <c:v>97</c:v>
                </c:pt>
                <c:pt idx="4">
                  <c:v>107</c:v>
                </c:pt>
                <c:pt idx="5">
                  <c:v>112</c:v>
                </c:pt>
                <c:pt idx="6">
                  <c:v>112</c:v>
                </c:pt>
                <c:pt idx="7">
                  <c:v>112</c:v>
                </c:pt>
                <c:pt idx="8">
                  <c:v>112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1306624"/>
        <c:axId val="91378432"/>
      </c:lineChart>
      <c:dateAx>
        <c:axId val="9130662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crossAx val="91378432"/>
        <c:crosses val="autoZero"/>
        <c:auto val="1"/>
        <c:lblOffset val="100"/>
        <c:baseTimeUnit val="days"/>
        <c:majorUnit val="7"/>
        <c:majorTimeUnit val="days"/>
      </c:dateAx>
      <c:valAx>
        <c:axId val="91378432"/>
        <c:scaling>
          <c:orientation val="minMax"/>
          <c:min val="8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9130662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Sheet1!$A$14</c:f>
              <c:strCache>
                <c:ptCount val="1"/>
                <c:pt idx="0">
                  <c:v>Sensors Prototyped</c:v>
                </c:pt>
              </c:strCache>
            </c:strRef>
          </c:tx>
          <c:marker>
            <c:symbol val="none"/>
          </c:marker>
          <c:cat>
            <c:numRef>
              <c:f>Sheet1!$B$13:$J$13</c:f>
              <c:numCache>
                <c:formatCode>m/d/yyyy</c:formatCode>
                <c:ptCount val="9"/>
                <c:pt idx="0">
                  <c:v>40927</c:v>
                </c:pt>
                <c:pt idx="1">
                  <c:v>40934</c:v>
                </c:pt>
                <c:pt idx="2">
                  <c:v>40941</c:v>
                </c:pt>
                <c:pt idx="3">
                  <c:v>40948</c:v>
                </c:pt>
                <c:pt idx="4">
                  <c:v>40955</c:v>
                </c:pt>
                <c:pt idx="5">
                  <c:v>40962</c:v>
                </c:pt>
                <c:pt idx="6">
                  <c:v>40969</c:v>
                </c:pt>
                <c:pt idx="7">
                  <c:v>40976</c:v>
                </c:pt>
                <c:pt idx="8">
                  <c:v>40983</c:v>
                </c:pt>
              </c:numCache>
            </c:numRef>
          </c:cat>
          <c:val>
            <c:numRef>
              <c:f>Sheet1!$B$14:$J$14</c:f>
              <c:numCache>
                <c:formatCode>General</c:formatCode>
                <c:ptCount val="9"/>
                <c:pt idx="0">
                  <c:v>3</c:v>
                </c:pt>
                <c:pt idx="1">
                  <c:v>3</c:v>
                </c:pt>
                <c:pt idx="2">
                  <c:v>3</c:v>
                </c:pt>
                <c:pt idx="3">
                  <c:v>3</c:v>
                </c:pt>
                <c:pt idx="4">
                  <c:v>3</c:v>
                </c:pt>
                <c:pt idx="5">
                  <c:v>3</c:v>
                </c:pt>
                <c:pt idx="6">
                  <c:v>3</c:v>
                </c:pt>
                <c:pt idx="7">
                  <c:v>3</c:v>
                </c:pt>
                <c:pt idx="8">
                  <c:v>3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Sheet1!$A$15</c:f>
              <c:strCache>
                <c:ptCount val="1"/>
                <c:pt idx="0">
                  <c:v>Control Elements Prototyped</c:v>
                </c:pt>
              </c:strCache>
            </c:strRef>
          </c:tx>
          <c:marker>
            <c:symbol val="none"/>
          </c:marker>
          <c:cat>
            <c:numRef>
              <c:f>Sheet1!$B$13:$J$13</c:f>
              <c:numCache>
                <c:formatCode>m/d/yyyy</c:formatCode>
                <c:ptCount val="9"/>
                <c:pt idx="0">
                  <c:v>40927</c:v>
                </c:pt>
                <c:pt idx="1">
                  <c:v>40934</c:v>
                </c:pt>
                <c:pt idx="2">
                  <c:v>40941</c:v>
                </c:pt>
                <c:pt idx="3">
                  <c:v>40948</c:v>
                </c:pt>
                <c:pt idx="4">
                  <c:v>40955</c:v>
                </c:pt>
                <c:pt idx="5">
                  <c:v>40962</c:v>
                </c:pt>
                <c:pt idx="6">
                  <c:v>40969</c:v>
                </c:pt>
                <c:pt idx="7">
                  <c:v>40976</c:v>
                </c:pt>
                <c:pt idx="8">
                  <c:v>40983</c:v>
                </c:pt>
              </c:numCache>
            </c:numRef>
          </c:cat>
          <c:val>
            <c:numRef>
              <c:f>Sheet1!$B$15:$J$15</c:f>
              <c:numCache>
                <c:formatCode>General</c:formatCode>
                <c:ptCount val="9"/>
                <c:pt idx="0">
                  <c:v>0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2</c:v>
                </c:pt>
                <c:pt idx="6">
                  <c:v>2</c:v>
                </c:pt>
                <c:pt idx="7">
                  <c:v>2</c:v>
                </c:pt>
                <c:pt idx="8">
                  <c:v>2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Sheet1!$A$16</c:f>
              <c:strCache>
                <c:ptCount val="1"/>
                <c:pt idx="0">
                  <c:v>Sensors Integrated</c:v>
                </c:pt>
              </c:strCache>
            </c:strRef>
          </c:tx>
          <c:marker>
            <c:symbol val="none"/>
          </c:marker>
          <c:cat>
            <c:numRef>
              <c:f>Sheet1!$B$13:$J$13</c:f>
              <c:numCache>
                <c:formatCode>m/d/yyyy</c:formatCode>
                <c:ptCount val="9"/>
                <c:pt idx="0">
                  <c:v>40927</c:v>
                </c:pt>
                <c:pt idx="1">
                  <c:v>40934</c:v>
                </c:pt>
                <c:pt idx="2">
                  <c:v>40941</c:v>
                </c:pt>
                <c:pt idx="3">
                  <c:v>40948</c:v>
                </c:pt>
                <c:pt idx="4">
                  <c:v>40955</c:v>
                </c:pt>
                <c:pt idx="5">
                  <c:v>40962</c:v>
                </c:pt>
                <c:pt idx="6">
                  <c:v>40969</c:v>
                </c:pt>
                <c:pt idx="7">
                  <c:v>40976</c:v>
                </c:pt>
                <c:pt idx="8">
                  <c:v>40983</c:v>
                </c:pt>
              </c:numCache>
            </c:numRef>
          </c:cat>
          <c:val>
            <c:numRef>
              <c:f>Sheet1!$B$16:$J$16</c:f>
              <c:numCache>
                <c:formatCode>General</c:formatCode>
                <c:ptCount val="9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Sheet1!$A$17</c:f>
              <c:strCache>
                <c:ptCount val="1"/>
                <c:pt idx="0">
                  <c:v>Control Elements Integrated</c:v>
                </c:pt>
              </c:strCache>
            </c:strRef>
          </c:tx>
          <c:marker>
            <c:symbol val="none"/>
          </c:marker>
          <c:cat>
            <c:numRef>
              <c:f>Sheet1!$B$13:$J$13</c:f>
              <c:numCache>
                <c:formatCode>m/d/yyyy</c:formatCode>
                <c:ptCount val="9"/>
                <c:pt idx="0">
                  <c:v>40927</c:v>
                </c:pt>
                <c:pt idx="1">
                  <c:v>40934</c:v>
                </c:pt>
                <c:pt idx="2">
                  <c:v>40941</c:v>
                </c:pt>
                <c:pt idx="3">
                  <c:v>40948</c:v>
                </c:pt>
                <c:pt idx="4">
                  <c:v>40955</c:v>
                </c:pt>
                <c:pt idx="5">
                  <c:v>40962</c:v>
                </c:pt>
                <c:pt idx="6">
                  <c:v>40969</c:v>
                </c:pt>
                <c:pt idx="7">
                  <c:v>40976</c:v>
                </c:pt>
                <c:pt idx="8">
                  <c:v>40983</c:v>
                </c:pt>
              </c:numCache>
            </c:numRef>
          </c:cat>
          <c:val>
            <c:numRef>
              <c:f>Sheet1!$B$17:$J$17</c:f>
              <c:numCache>
                <c:formatCode>General</c:formatCode>
                <c:ptCount val="9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1421312"/>
        <c:axId val="91488640"/>
      </c:lineChart>
      <c:dateAx>
        <c:axId val="91421312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crossAx val="91488640"/>
        <c:crosses val="autoZero"/>
        <c:auto val="1"/>
        <c:lblOffset val="100"/>
        <c:baseTimeUnit val="days"/>
        <c:majorUnit val="7"/>
        <c:majorTimeUnit val="days"/>
      </c:dateAx>
      <c:valAx>
        <c:axId val="9148864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91421312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69662962962963026"/>
          <c:y val="6.1146374170477601E-2"/>
          <c:w val="0.28114814814814792"/>
          <c:h val="0.86898463019633521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12A329-A621-46CF-9879-55386638107A}" type="datetimeFigureOut">
              <a:rPr lang="en-US" smtClean="0"/>
              <a:pPr/>
              <a:t>3/14/2012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18407B-BD7D-4669-AABF-C1774106D3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051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60C36C-12F0-7C4E-92CA-6378FCE84C25}" type="datetimeFigureOut">
              <a:rPr lang="en-US" smtClean="0"/>
              <a:pPr/>
              <a:t>3/14/2012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1D59A8-134A-704F-A93D-2B943B1F38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469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D59A8-134A-704F-A93D-2B943B1F389E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D59A8-134A-704F-A93D-2B943B1F389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2783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Initial social network</a:t>
            </a:r>
            <a:r>
              <a:rPr lang="en-US" baseline="0" dirty="0" smtClean="0"/>
              <a:t> of choice…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D59A8-134A-704F-A93D-2B943B1F389E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83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B3C01-E862-4DB4-BCEC-DF1E3BE1BC60}" type="datetime1">
              <a:rPr lang="en-US" smtClean="0"/>
              <a:pPr/>
              <a:t>3/14/2012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0D6A-11AB-4DFD-AEC9-4019EB0863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F92B4-6920-47BB-99E2-8578B712FA0E}" type="datetime1">
              <a:rPr lang="en-US" smtClean="0"/>
              <a:pPr/>
              <a:t>3/14/2012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0D6A-11AB-4DFD-AEC9-4019EB0863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FDD96-6602-48F6-B49B-95CBB161E9FF}" type="datetime1">
              <a:rPr lang="en-US" smtClean="0"/>
              <a:pPr/>
              <a:t>3/14/2012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0D6A-11AB-4DFD-AEC9-4019EB0863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C77AB-5BB1-4513-B9EC-D724674E8083}" type="datetime1">
              <a:rPr lang="en-US" smtClean="0"/>
              <a:pPr/>
              <a:t>3/14/2012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0D6A-11AB-4DFD-AEC9-4019EB0863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22839-A52D-4035-9073-66B9206EBAEE}" type="datetime1">
              <a:rPr lang="en-US" smtClean="0"/>
              <a:pPr/>
              <a:t>3/14/2012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0D6A-11AB-4DFD-AEC9-4019EB0863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ECEE5-E6EF-402F-9B28-2AFF8B459D04}" type="datetime1">
              <a:rPr lang="en-US" smtClean="0"/>
              <a:pPr/>
              <a:t>3/14/2012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0D6A-11AB-4DFD-AEC9-4019EB0863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265E6-4252-48E7-A7BE-337D91BBA0AF}" type="datetime1">
              <a:rPr lang="en-US" smtClean="0"/>
              <a:pPr/>
              <a:t>3/14/2012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0D6A-11AB-4DFD-AEC9-4019EB0863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570BA-06C8-4A33-99F8-722C15CBE3B1}" type="datetime1">
              <a:rPr lang="en-US" smtClean="0"/>
              <a:pPr/>
              <a:t>3/14/2012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0D6A-11AB-4DFD-AEC9-4019EB0863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5B55A-6D97-4412-98D3-AB1F983BF2AD}" type="datetime1">
              <a:rPr lang="en-US" smtClean="0"/>
              <a:pPr/>
              <a:t>3/14/2012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0D6A-11AB-4DFD-AEC9-4019EB0863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1D403-EA04-4E1D-A2D0-418AC0CCAC24}" type="datetime1">
              <a:rPr lang="en-US" smtClean="0"/>
              <a:pPr/>
              <a:t>3/14/2012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0D6A-11AB-4DFD-AEC9-4019EB0863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F591B-FF43-4CF6-828F-71951A785747}" type="datetime1">
              <a:rPr lang="en-US" smtClean="0"/>
              <a:pPr/>
              <a:t>3/14/2012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0D6A-11AB-4DFD-AEC9-4019EB0863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9CDA22-D52D-4407-B715-1A661539B3B4}" type="datetime1">
              <a:rPr lang="en-US" smtClean="0"/>
              <a:pPr/>
              <a:t>3/14/2012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F0D6A-11AB-4DFD-AEC9-4019EB08637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DAVIS-CS\Desktop\Agile Suit Alex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0" y="2895600"/>
            <a:ext cx="457200" cy="1202765"/>
          </a:xfrm>
          <a:prstGeom prst="rect">
            <a:avLst/>
          </a:prstGeom>
          <a:noFill/>
        </p:spPr>
      </p:pic>
      <p:pic>
        <p:nvPicPr>
          <p:cNvPr id="2" name="Picture 1" descr="TunnelK-new-Medium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447800"/>
            <a:ext cx="7239000" cy="2309091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r>
              <a:rPr lang="en-US" dirty="0" smtClean="0"/>
              <a:t>A wind tunnel for kids…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33400" y="49530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/>
              <a:t>Status Update</a:t>
            </a:r>
          </a:p>
          <a:p>
            <a:r>
              <a:rPr lang="en-US" sz="3200" dirty="0" smtClean="0"/>
              <a:t>March 15, 2012</a:t>
            </a:r>
            <a:endParaRPr lang="en-US" sz="3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592529" y="2096946"/>
            <a:ext cx="124042" cy="16220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Activities this week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3 of 5 team members on travel this week</a:t>
            </a:r>
          </a:p>
          <a:p>
            <a:r>
              <a:rPr lang="en-US" dirty="0" smtClean="0"/>
              <a:t>Android development</a:t>
            </a:r>
          </a:p>
          <a:p>
            <a:pPr lvl="1"/>
            <a:r>
              <a:rPr lang="en-US" dirty="0" smtClean="0"/>
              <a:t>Continuing to add functionality to </a:t>
            </a:r>
            <a:r>
              <a:rPr lang="en-US" dirty="0" err="1" smtClean="0"/>
              <a:t>Arduino</a:t>
            </a:r>
            <a:r>
              <a:rPr lang="en-US" dirty="0" smtClean="0"/>
              <a:t> communication classes</a:t>
            </a:r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0D6A-11AB-4DFD-AEC9-4019EB08637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256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Baseline Documentation Metrics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0D6A-11AB-4DFD-AEC9-4019EB08637C}" type="slidenum">
              <a:rPr lang="en-US" smtClean="0"/>
              <a:pPr/>
              <a:t>3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9177942"/>
              </p:ext>
            </p:extLst>
          </p:nvPr>
        </p:nvGraphicFramePr>
        <p:xfrm>
          <a:off x="868680" y="1447800"/>
          <a:ext cx="7406640" cy="266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8880"/>
                <a:gridCol w="2468880"/>
                <a:gridCol w="246888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Metric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Notes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# Developer Documents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116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SoW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SDP, SRS, SDD, Fall FQT,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Javadocs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# Administrator Documents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#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Pages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# Status Presentation Slides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120</a:t>
                      </a:r>
                    </a:p>
                    <a:p>
                      <a:endParaRPr lang="en-US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2" name="Picture 2" descr="C:\Users\DAVIS-CS\Desktop\Agile Suit Alex.jpg"/>
          <p:cNvPicPr>
            <a:picLocks noChangeAspect="1" noChangeArrowheads="1"/>
          </p:cNvPicPr>
          <p:nvPr/>
        </p:nvPicPr>
        <p:blipFill>
          <a:blip r:embed="rId2" cstate="print"/>
          <a:srcRect r="43922" b="76323"/>
          <a:stretch>
            <a:fillRect/>
          </a:stretch>
        </p:blipFill>
        <p:spPr bwMode="auto">
          <a:xfrm>
            <a:off x="4876800" y="4495800"/>
            <a:ext cx="205836" cy="228600"/>
          </a:xfrm>
          <a:prstGeom prst="rect">
            <a:avLst/>
          </a:prstGeom>
          <a:noFill/>
        </p:spPr>
      </p:pic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53786943"/>
              </p:ext>
            </p:extLst>
          </p:nvPr>
        </p:nvGraphicFramePr>
        <p:xfrm>
          <a:off x="2867025" y="4343400"/>
          <a:ext cx="3409950" cy="21812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C:\Users\DAVIS-CS\Desktop\Agile Suit Alex.jpg"/>
          <p:cNvPicPr>
            <a:picLocks noChangeAspect="1" noChangeArrowheads="1"/>
          </p:cNvPicPr>
          <p:nvPr/>
        </p:nvPicPr>
        <p:blipFill>
          <a:blip r:embed="rId2" cstate="print"/>
          <a:srcRect r="43922" b="76323"/>
          <a:stretch>
            <a:fillRect/>
          </a:stretch>
        </p:blipFill>
        <p:spPr bwMode="auto">
          <a:xfrm flipH="1">
            <a:off x="4724400" y="838200"/>
            <a:ext cx="152400" cy="16925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Baseline Code Metrics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0D6A-11AB-4DFD-AEC9-4019EB08637C}" type="slidenum">
              <a:rPr lang="en-US" smtClean="0"/>
              <a:pPr/>
              <a:t>4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4166093"/>
              </p:ext>
            </p:extLst>
          </p:nvPr>
        </p:nvGraphicFramePr>
        <p:xfrm>
          <a:off x="868680" y="1447800"/>
          <a:ext cx="7406640" cy="202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8880"/>
                <a:gridCol w="2468880"/>
                <a:gridCol w="246888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Metric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Notes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SLOC (Physical)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9284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SLOC (Logical)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7143</a:t>
                      </a:r>
                      <a:endParaRPr lang="en-US" sz="1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# Source Files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112</a:t>
                      </a: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File types included: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.h, .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cpp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, .java, .xml, .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pde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, .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ino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48762233"/>
              </p:ext>
            </p:extLst>
          </p:nvPr>
        </p:nvGraphicFramePr>
        <p:xfrm>
          <a:off x="914400" y="4038600"/>
          <a:ext cx="3295650" cy="21812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64767040"/>
              </p:ext>
            </p:extLst>
          </p:nvPr>
        </p:nvGraphicFramePr>
        <p:xfrm>
          <a:off x="4953000" y="3886200"/>
          <a:ext cx="3295650" cy="21812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C:\Users\DAVIS-CS\Desktop\Agile Suit Alex.jpg"/>
          <p:cNvPicPr>
            <a:picLocks noChangeAspect="1" noChangeArrowheads="1"/>
          </p:cNvPicPr>
          <p:nvPr/>
        </p:nvPicPr>
        <p:blipFill>
          <a:blip r:embed="rId2" cstate="print"/>
          <a:srcRect r="43922" b="76323"/>
          <a:stretch>
            <a:fillRect/>
          </a:stretch>
        </p:blipFill>
        <p:spPr bwMode="auto">
          <a:xfrm rot="19789637">
            <a:off x="8011809" y="1139283"/>
            <a:ext cx="411672" cy="4572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Baseline Hardware Metrics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0D6A-11AB-4DFD-AEC9-4019EB08637C}" type="slidenum">
              <a:rPr lang="en-US" smtClean="0"/>
              <a:pPr/>
              <a:t>5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68680" y="1447800"/>
          <a:ext cx="7406640" cy="266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8880"/>
                <a:gridCol w="2468880"/>
                <a:gridCol w="246888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Metric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Notes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# Sensors Prototyped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Temperature, Humidity,</a:t>
                      </a:r>
                      <a:r>
                        <a:rPr lang="en-US" baseline="0" dirty="0" smtClean="0"/>
                        <a:t> Hall Effect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# Control Elements Prototyped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Motor Control, LED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# Sensors Integrated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Hall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Effect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# Control Elements Integrated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Motor Control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8" name="Picture 2" descr="C:\Users\DAVIS-CS\Desktop\Agile Suit Alex.jpg"/>
          <p:cNvPicPr>
            <a:picLocks noChangeAspect="1" noChangeArrowheads="1"/>
          </p:cNvPicPr>
          <p:nvPr/>
        </p:nvPicPr>
        <p:blipFill>
          <a:blip r:embed="rId2" cstate="print"/>
          <a:srcRect r="43922" b="76323"/>
          <a:stretch>
            <a:fillRect/>
          </a:stretch>
        </p:blipFill>
        <p:spPr bwMode="auto">
          <a:xfrm rot="5400000">
            <a:off x="31002" y="5893316"/>
            <a:ext cx="909698" cy="1010306"/>
          </a:xfrm>
          <a:prstGeom prst="rect">
            <a:avLst/>
          </a:prstGeom>
          <a:noFill/>
        </p:spPr>
      </p:pic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02508271"/>
              </p:ext>
            </p:extLst>
          </p:nvPr>
        </p:nvGraphicFramePr>
        <p:xfrm>
          <a:off x="2857500" y="4267200"/>
          <a:ext cx="3429000" cy="21812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DAVIS-CS\Desktop\Scrum Dude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1143000" y="0"/>
            <a:ext cx="7037294" cy="6858000"/>
          </a:xfrm>
          <a:prstGeom prst="rect">
            <a:avLst/>
          </a:prstGeom>
          <a:noFill/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5300" dirty="0" smtClean="0"/>
              <a:t>Follow us on Twitter…</a:t>
            </a:r>
            <a:br>
              <a:rPr lang="en-US" sz="5300" dirty="0" smtClean="0"/>
            </a:br>
            <a:r>
              <a:rPr lang="en-US" sz="4000" dirty="0" smtClean="0"/>
              <a:t>7 followers – 47 tweets</a:t>
            </a:r>
            <a:endParaRPr lang="en-US" dirty="0"/>
          </a:p>
        </p:txBody>
      </p:sp>
      <p:pic>
        <p:nvPicPr>
          <p:cNvPr id="4" name="Content Placeholder 3" descr="twitter.jpeg"/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915" r="-40915"/>
          <a:stretch>
            <a:fillRect/>
          </a:stretch>
        </p:blipFill>
        <p:spPr>
          <a:xfrm>
            <a:off x="1752600" y="4800600"/>
            <a:ext cx="2493993" cy="1371600"/>
          </a:xfrm>
        </p:spPr>
      </p:pic>
      <p:sp>
        <p:nvSpPr>
          <p:cNvPr id="5" name="TextBox 4"/>
          <p:cNvSpPr txBox="1"/>
          <p:nvPr/>
        </p:nvSpPr>
        <p:spPr>
          <a:xfrm>
            <a:off x="3810000" y="5029200"/>
            <a:ext cx="27725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@</a:t>
            </a:r>
            <a:r>
              <a:rPr lang="en-US" sz="4800" dirty="0" err="1"/>
              <a:t>T</a:t>
            </a:r>
            <a:r>
              <a:rPr lang="en-US" sz="4800" dirty="0" err="1" smtClean="0"/>
              <a:t>unnelK</a:t>
            </a:r>
            <a:endParaRPr lang="en-US" sz="4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0D6A-11AB-4DFD-AEC9-4019EB08637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8730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1424</TotalTime>
  <Words>172</Words>
  <Application>Microsoft Office PowerPoint</Application>
  <PresentationFormat>On-screen Show (4:3)</PresentationFormat>
  <Paragraphs>59</Paragraphs>
  <Slides>6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Activities this week</vt:lpstr>
      <vt:lpstr>Baseline Documentation Metrics</vt:lpstr>
      <vt:lpstr>Baseline Code Metrics</vt:lpstr>
      <vt:lpstr>Baseline Hardware Metrics</vt:lpstr>
      <vt:lpstr>Follow us on Twitter… 7 followers – 47 tweets</vt:lpstr>
    </vt:vector>
  </TitlesOfParts>
  <Company>U.S. Air Force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tunnelk</dc:title>
  <dc:creator>LYNCH-MP</dc:creator>
  <cp:lastModifiedBy>Hannah Lynch</cp:lastModifiedBy>
  <cp:revision>292</cp:revision>
  <dcterms:created xsi:type="dcterms:W3CDTF">2011-08-30T16:29:22Z</dcterms:created>
  <dcterms:modified xsi:type="dcterms:W3CDTF">2012-03-15T02:38:42Z</dcterms:modified>
</cp:coreProperties>
</file>