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7" r:id="rId4"/>
    <p:sldId id="283" r:id="rId5"/>
    <p:sldId id="280" r:id="rId6"/>
    <p:sldId id="281" r:id="rId7"/>
    <p:sldId id="288" r:id="rId8"/>
    <p:sldId id="286" r:id="rId9"/>
    <p:sldId id="287" r:id="rId10"/>
    <p:sldId id="284" r:id="rId11"/>
    <p:sldId id="285" r:id="rId12"/>
    <p:sldId id="274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7" autoAdjust="0"/>
  </p:normalViewPr>
  <p:slideViewPr>
    <p:cSldViewPr>
      <p:cViewPr varScale="1">
        <p:scale>
          <a:sx n="82" d="100"/>
          <a:sy n="82" d="100"/>
        </p:scale>
        <p:origin x="-8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10/27/2011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10/27/2011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8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Somewhat of a repeat of last week.  May continue to brief this slide</a:t>
            </a:r>
            <a:r>
              <a:rPr lang="en-US" baseline="0" dirty="0" smtClean="0"/>
              <a:t> to track prototyping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10/27/2011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October </a:t>
            </a:r>
            <a:r>
              <a:rPr lang="en-US" sz="3200" dirty="0" smtClean="0"/>
              <a:t>27, </a:t>
            </a:r>
            <a:r>
              <a:rPr lang="en-US" sz="3200" dirty="0" smtClean="0"/>
              <a:t>2011</a:t>
            </a:r>
            <a:endParaRPr lang="en-US" sz="3200" dirty="0"/>
          </a:p>
        </p:txBody>
      </p:sp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Virtual Wind Tunnel Prototypes</a:t>
            </a:r>
          </a:p>
          <a:p>
            <a:pPr lvl="1"/>
            <a:r>
              <a:rPr lang="en-US" dirty="0" smtClean="0"/>
              <a:t>2dFlowSolver execution, Whiteboard, Flow field</a:t>
            </a:r>
          </a:p>
          <a:p>
            <a:r>
              <a:rPr lang="en-US" dirty="0" smtClean="0"/>
              <a:t>Requirements Coverage</a:t>
            </a:r>
          </a:p>
          <a:p>
            <a:pPr lvl="1"/>
            <a:r>
              <a:rPr lang="en-US" dirty="0" smtClean="0"/>
              <a:t>3.2.2: The </a:t>
            </a:r>
            <a:r>
              <a:rPr lang="en-US" dirty="0" smtClean="0"/>
              <a:t>system shall implement a virtual wind tunnel, also known as a two-dimensional computational fluid dynamics flow solver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3.2.4: The </a:t>
            </a:r>
            <a:r>
              <a:rPr lang="en-US" dirty="0" smtClean="0"/>
              <a:t>system shall include method of applying input virtual wind tunnel conditions. For example: air speed, angle of attack, temperature, et 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3.2.9: The </a:t>
            </a:r>
            <a:r>
              <a:rPr lang="en-US" dirty="0" smtClean="0"/>
              <a:t>system should include a computational geometry input method similar to a whiteboard app to the virtual tunnel via modern hand held devices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3.2.12: The </a:t>
            </a:r>
            <a:r>
              <a:rPr lang="en-US" dirty="0" smtClean="0"/>
              <a:t>virtual wind tunnel should provide outputs such as lift, drag, mach number, pressure,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3.13.1: The </a:t>
            </a:r>
            <a:r>
              <a:rPr lang="en-US" dirty="0" smtClean="0"/>
              <a:t>virtual wind tunnel should run a complete visualization and display the outputs in less than 1 minute on a modern hand held device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3.15.2.1: The </a:t>
            </a:r>
            <a:r>
              <a:rPr lang="en-US" dirty="0" smtClean="0"/>
              <a:t>software components of the system shall be open source or freely available to a third party attempting to recreate the tunnel software components.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Projected Requirements Coverage: 10/24</a:t>
            </a:r>
          </a:p>
          <a:p>
            <a:r>
              <a:rPr lang="en-US" dirty="0" smtClean="0"/>
              <a:t>Most high-risk technical requirements projected to be covered</a:t>
            </a:r>
          </a:p>
          <a:p>
            <a:r>
              <a:rPr lang="en-US" dirty="0" smtClean="0"/>
              <a:t>Uncovered:</a:t>
            </a:r>
          </a:p>
          <a:p>
            <a:pPr lvl="1"/>
            <a:r>
              <a:rPr lang="en-US" dirty="0" smtClean="0"/>
              <a:t>Most non-functional requirements</a:t>
            </a:r>
          </a:p>
          <a:p>
            <a:pPr lvl="1"/>
            <a:r>
              <a:rPr lang="en-US" dirty="0" smtClean="0"/>
              <a:t>Integration between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199" y="2057403"/>
          <a:ext cx="8229603" cy="2706444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41535"/>
                <a:gridCol w="1023919"/>
                <a:gridCol w="564921"/>
                <a:gridCol w="564921"/>
                <a:gridCol w="564921"/>
                <a:gridCol w="564921"/>
                <a:gridCol w="804063"/>
                <a:gridCol w="419932"/>
                <a:gridCol w="803247"/>
                <a:gridCol w="847381"/>
                <a:gridCol w="564921"/>
                <a:gridCol w="564921"/>
              </a:tblGrid>
              <a:tr h="225537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u="none" strike="noStrike" dirty="0" smtClean="0"/>
                        <a:t>Requirements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u="none" strike="noStrike" dirty="0" smtClean="0"/>
                        <a:t>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u="none" strike="noStrike" dirty="0" smtClean="0"/>
                        <a:t>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u="none" strike="noStrike" dirty="0" smtClean="0"/>
                        <a:t>Doc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u="none" strike="noStrike"/>
                        <a:t>ROM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u="none" strike="noStrike" dirty="0" smtClean="0"/>
                        <a:t>Prototyping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/>
                        <a:t>Totals</a:t>
                      </a:r>
                      <a:endParaRPr lang="en-US" sz="1100" b="1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/>
                        <a:t>Totals </a:t>
                      </a:r>
                      <a:r>
                        <a:rPr lang="en-US" sz="1100" b="1" u="none" strike="noStrike" dirty="0"/>
                        <a:t>to </a:t>
                      </a:r>
                      <a:r>
                        <a:rPr lang="en-US" sz="1100" b="1" u="none" strike="noStrike" dirty="0" smtClean="0"/>
                        <a:t>Date</a:t>
                      </a:r>
                      <a:endParaRPr lang="en-US" sz="1100" b="1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/>
                        <a:t>Expected</a:t>
                      </a:r>
                      <a:endParaRPr lang="en-US" sz="1100" b="1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/>
                        <a:t>Delta</a:t>
                      </a:r>
                      <a:endParaRPr lang="en-US" sz="1100" b="1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/>
                        <a:t>Josh Calahan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11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11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-10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/>
                        <a:t>Wes Cothran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8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61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-9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/>
                        <a:t>Chris Davis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60.5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-9.5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/>
                        <a:t>Michael Lynch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-15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/>
                        <a:t>Brian Pittman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11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62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-8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/>
                        <a:t>Totals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8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16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28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/>
                        <a:t>Totals </a:t>
                      </a:r>
                      <a:r>
                        <a:rPr lang="en-US" sz="1100" u="none" strike="noStrike" dirty="0"/>
                        <a:t>to </a:t>
                      </a:r>
                      <a:r>
                        <a:rPr lang="en-US" sz="1100" u="none" strike="noStrike" dirty="0" smtClean="0"/>
                        <a:t>Date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129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14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45.5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13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44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/>
                        <a:t>Expected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150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atin typeface="+mn-lt"/>
                        </a:rPr>
                        <a:t>75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atin typeface="+mn-lt"/>
                        </a:rPr>
                        <a:t>65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50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  <a:tr h="2255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/>
                        <a:t>Delta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-21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latin typeface="+mn-lt"/>
                        </a:rPr>
                        <a:t>-10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14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-19.5</a:t>
                      </a:r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-6</a:t>
                      </a:r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Arial"/>
                      </a:endParaRPr>
                    </a:p>
                  </a:txBody>
                  <a:tcPr marL="8830" marR="8830" marT="88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Arial"/>
                      </a:endParaRPr>
                    </a:p>
                  </a:txBody>
                  <a:tcPr marL="8830" marR="8830" marT="883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4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29718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32004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8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</a:t>
            </a:r>
            <a:r>
              <a:rPr lang="en-US" dirty="0" smtClean="0"/>
              <a:t>Risk Reduction</a:t>
            </a:r>
          </a:p>
          <a:p>
            <a:pPr lvl="1"/>
            <a:r>
              <a:rPr lang="en-US" dirty="0" smtClean="0"/>
              <a:t>Android </a:t>
            </a:r>
            <a:r>
              <a:rPr lang="en-US" dirty="0" smtClean="0"/>
              <a:t>NDK </a:t>
            </a:r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Mapping requirements to prototypes</a:t>
            </a:r>
            <a:endParaRPr lang="en-US" dirty="0" smtClean="0"/>
          </a:p>
          <a:p>
            <a:r>
              <a:rPr lang="en-US" dirty="0" smtClean="0"/>
              <a:t>Emailed Sean</a:t>
            </a:r>
          </a:p>
          <a:p>
            <a:pPr lvl="1"/>
            <a:r>
              <a:rPr lang="en-US" dirty="0" smtClean="0"/>
              <a:t>Draft SRS and Virtual Wind Tunnel Mockup</a:t>
            </a:r>
          </a:p>
          <a:p>
            <a:pPr lvl="1"/>
            <a:r>
              <a:rPr lang="en-US" dirty="0" smtClean="0"/>
              <a:t>Waiting for feedback on demo meeting at HOSC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Technical Risk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Tunnel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 Existing Fan</a:t>
            </a:r>
            <a:endParaRPr lang="en-US" dirty="0"/>
          </a:p>
          <a:p>
            <a:pPr marL="400050" lvl="1" indent="0"/>
            <a:r>
              <a:rPr lang="en-US" dirty="0" smtClean="0"/>
              <a:t> RPM </a:t>
            </a:r>
            <a:r>
              <a:rPr lang="en-US" dirty="0"/>
              <a:t>measurement</a:t>
            </a:r>
          </a:p>
          <a:p>
            <a:pPr marL="400050" lvl="1" indent="0"/>
            <a:r>
              <a:rPr lang="en-US" dirty="0" smtClean="0"/>
              <a:t> Control</a:t>
            </a:r>
          </a:p>
          <a:p>
            <a:pPr marL="400050" lvl="1" indent="0"/>
            <a:r>
              <a:rPr lang="en-US" dirty="0" err="1" smtClean="0"/>
              <a:t>Arduino-Arduino</a:t>
            </a:r>
            <a:r>
              <a:rPr lang="en-US" dirty="0" smtClean="0"/>
              <a:t> communication</a:t>
            </a:r>
          </a:p>
          <a:p>
            <a:pPr marL="0" indent="0"/>
            <a:r>
              <a:rPr lang="en-US" dirty="0" smtClean="0"/>
              <a:t>Ethernet Communication</a:t>
            </a:r>
          </a:p>
          <a:p>
            <a:pPr marL="400050" lvl="1" indent="0"/>
            <a:r>
              <a:rPr lang="en-US" dirty="0" smtClean="0"/>
              <a:t>Android-</a:t>
            </a:r>
            <a:r>
              <a:rPr lang="en-US" dirty="0" err="1" smtClean="0"/>
              <a:t>Arduino</a:t>
            </a:r>
            <a:r>
              <a:rPr lang="en-US" dirty="0" smtClean="0"/>
              <a:t> communication</a:t>
            </a:r>
          </a:p>
          <a:p>
            <a:pPr marL="0" indent="0"/>
            <a:r>
              <a:rPr lang="en-US" dirty="0" smtClean="0"/>
              <a:t> Model Positioning System?</a:t>
            </a:r>
          </a:p>
          <a:p>
            <a:pPr marL="400050" lvl="1" indent="0"/>
            <a:r>
              <a:rPr lang="en-US" dirty="0" smtClean="0"/>
              <a:t> “Nice to have,” but may be difficult to </a:t>
            </a:r>
            <a:r>
              <a:rPr lang="en-US" dirty="0" smtClean="0"/>
              <a:t>fabricate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Virtual Tunnel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 “Whiteboard”</a:t>
            </a:r>
          </a:p>
          <a:p>
            <a:pPr marL="400050" lvl="1" indent="0"/>
            <a:r>
              <a:rPr lang="en-US" dirty="0" smtClean="0"/>
              <a:t>Translating user-drawn shape into computational grid</a:t>
            </a:r>
          </a:p>
          <a:p>
            <a:pPr marL="0" indent="0"/>
            <a:r>
              <a:rPr lang="en-US" dirty="0" smtClean="0"/>
              <a:t> Existing Flow Solver Code</a:t>
            </a:r>
          </a:p>
          <a:p>
            <a:pPr marL="400050" lvl="1" indent="0"/>
            <a:r>
              <a:rPr lang="en-US" dirty="0" smtClean="0"/>
              <a:t>Porting to Android using the Native Development Kit (NDK)</a:t>
            </a:r>
            <a:endParaRPr lang="en-US" dirty="0"/>
          </a:p>
          <a:p>
            <a:pPr marL="400050" lvl="1" indent="0"/>
            <a:r>
              <a:rPr lang="en-US" dirty="0" smtClean="0"/>
              <a:t>Speed and stability issues?</a:t>
            </a:r>
            <a:endParaRPr lang="en-US" dirty="0"/>
          </a:p>
          <a:p>
            <a:pPr marL="400050" lvl="1" indent="0"/>
            <a:r>
              <a:rPr lang="en-US" dirty="0" smtClean="0"/>
              <a:t>Translating </a:t>
            </a:r>
            <a:r>
              <a:rPr lang="en-US" dirty="0"/>
              <a:t>solver output to </a:t>
            </a:r>
            <a:r>
              <a:rPr lang="en-US" dirty="0" smtClean="0"/>
              <a:t>lift and </a:t>
            </a:r>
            <a:r>
              <a:rPr lang="en-US" dirty="0"/>
              <a:t>drag info</a:t>
            </a:r>
          </a:p>
          <a:p>
            <a:pPr marL="0" indent="0"/>
            <a:r>
              <a:rPr lang="en-US" dirty="0" smtClean="0"/>
              <a:t> Translating Solver Output To </a:t>
            </a:r>
            <a:r>
              <a:rPr lang="en-US" dirty="0" smtClean="0"/>
              <a:t>Flow Field</a:t>
            </a:r>
            <a:r>
              <a:rPr lang="en-US" dirty="0" smtClean="0"/>
              <a:t> </a:t>
            </a: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90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Effect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Preparing to test on an actual fan</a:t>
            </a:r>
          </a:p>
          <a:p>
            <a:r>
              <a:rPr lang="en-US" sz="2800" dirty="0" smtClean="0"/>
              <a:t>Waiting on some parts from </a:t>
            </a:r>
            <a:r>
              <a:rPr lang="en-US" sz="2800" dirty="0" err="1" smtClean="0"/>
              <a:t>SparkFun</a:t>
            </a:r>
            <a:endParaRPr lang="en-US" sz="2800" dirty="0" smtClean="0"/>
          </a:p>
          <a:p>
            <a:r>
              <a:rPr lang="en-US" sz="2800" dirty="0" smtClean="0"/>
              <a:t>Should have necessary hardware to make 2 hall effect modules for final tunnel</a:t>
            </a:r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11" descr="093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1600200"/>
            <a:ext cx="2423319" cy="24233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NDK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4525963"/>
          </a:xfrm>
        </p:spPr>
        <p:txBody>
          <a:bodyPr/>
          <a:lstStyle/>
          <a:p>
            <a:r>
              <a:rPr lang="en-US" dirty="0" smtClean="0"/>
              <a:t>Compiled 2dFlowSolver using NDK (not running yet)</a:t>
            </a:r>
            <a:endParaRPr lang="en-US" dirty="0" smtClean="0"/>
          </a:p>
          <a:p>
            <a:r>
              <a:rPr lang="en-US" dirty="0" err="1" smtClean="0"/>
              <a:t>STLPort</a:t>
            </a:r>
            <a:r>
              <a:rPr lang="en-US" dirty="0" smtClean="0"/>
              <a:t> seems to solve flow solver STL dependency issue</a:t>
            </a:r>
          </a:p>
          <a:p>
            <a:r>
              <a:rPr lang="en-US" dirty="0" smtClean="0"/>
              <a:t>Working on file i/o prototypes</a:t>
            </a:r>
          </a:p>
          <a:p>
            <a:pPr lvl="1"/>
            <a:r>
              <a:rPr lang="en-US" dirty="0" smtClean="0"/>
              <a:t>Existing 2dFlowSolver code does a lot of file i/o</a:t>
            </a:r>
          </a:p>
          <a:p>
            <a:pPr lvl="1"/>
            <a:r>
              <a:rPr lang="en-US" dirty="0" smtClean="0"/>
              <a:t>Packaging for Android and JNI issues complicate matters</a:t>
            </a:r>
          </a:p>
          <a:p>
            <a:pPr lvl="1"/>
            <a:r>
              <a:rPr lang="en-US" dirty="0" smtClean="0"/>
              <a:t>Current prototype can package an input file, read it in NDK, pass results back up to JNI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Content Placeholder 6" descr="android_logo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398808" y="152400"/>
            <a:ext cx="1745192" cy="13088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NDK</a:t>
            </a:r>
            <a:endParaRPr lang="en-US" dirty="0"/>
          </a:p>
        </p:txBody>
      </p:sp>
      <p:pic>
        <p:nvPicPr>
          <p:cNvPr id="7" name="Content Placeholder 6" descr="android_logo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398808" y="152400"/>
            <a:ext cx="1745192" cy="13088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 descr="ndk_file_prototype.jpe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838200" y="1447800"/>
            <a:ext cx="7467600" cy="51613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NDK</a:t>
            </a:r>
            <a:endParaRPr lang="en-US" dirty="0"/>
          </a:p>
        </p:txBody>
      </p:sp>
      <p:pic>
        <p:nvPicPr>
          <p:cNvPr id="7" name="Content Placeholder 6" descr="android_logo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398808" y="152400"/>
            <a:ext cx="1745192" cy="13088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Content Placeholder 8" descr="ndk_prototype_phone.jp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3048000" y="1219200"/>
            <a:ext cx="3066401" cy="5439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smtClean="0"/>
              <a:t>NDK: Next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Convert 2dFlowSolver input files to Android Assets</a:t>
            </a:r>
          </a:p>
          <a:p>
            <a:r>
              <a:rPr lang="en-US" dirty="0" smtClean="0"/>
              <a:t>Modify 2dFlowSolver to use Android Logging system for debug output</a:t>
            </a:r>
          </a:p>
          <a:p>
            <a:r>
              <a:rPr lang="en-US" dirty="0" smtClean="0"/>
              <a:t>Handle 2dFlowSolver output files somehow</a:t>
            </a:r>
          </a:p>
          <a:p>
            <a:r>
              <a:rPr lang="en-US" dirty="0" smtClean="0"/>
              <a:t>Prototype OpenGL flow field visualization</a:t>
            </a:r>
          </a:p>
          <a:p>
            <a:r>
              <a:rPr lang="en-US" dirty="0" smtClean="0"/>
              <a:t>Prototype “whiteboard” mesh-drawing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Content Placeholder 6" descr="android_logo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398808" y="152400"/>
            <a:ext cx="1745192" cy="13088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Physical Wind Tunnel Prototypes</a:t>
            </a:r>
          </a:p>
          <a:p>
            <a:pPr lvl="1"/>
            <a:r>
              <a:rPr lang="en-US" dirty="0" smtClean="0"/>
              <a:t>Hall Effect Sensor, Temperature Sensor, Pressure Sensor, Fan Control</a:t>
            </a:r>
            <a:endParaRPr lang="en-US" dirty="0" smtClean="0"/>
          </a:p>
          <a:p>
            <a:r>
              <a:rPr lang="en-US" dirty="0" smtClean="0"/>
              <a:t>Requirements Coverage</a:t>
            </a:r>
          </a:p>
          <a:p>
            <a:pPr lvl="1"/>
            <a:r>
              <a:rPr lang="en-US" dirty="0" smtClean="0"/>
              <a:t>3.2.1: The </a:t>
            </a:r>
            <a:r>
              <a:rPr lang="en-US" dirty="0" smtClean="0"/>
              <a:t>system shall implement a small-scale physical wind tunnel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3.2.5: The </a:t>
            </a:r>
            <a:r>
              <a:rPr lang="en-US" dirty="0" smtClean="0"/>
              <a:t>system shall include methods for physical wind tunnel operation feedback. For example: live display or tunnel sensor parameters, time history plots of tunnel sensor parameters, et 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3.2.6: The </a:t>
            </a:r>
            <a:r>
              <a:rPr lang="en-US" dirty="0" smtClean="0"/>
              <a:t>physical wind tunnel system shall include reporting capabilities to select social networks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3.14.1: The </a:t>
            </a:r>
            <a:r>
              <a:rPr lang="en-US" dirty="0" smtClean="0"/>
              <a:t>hardware sensors and instruments used by the tunnel shall be off-the-shelf and easily obtainable a third party attempting to recreate the tunnel design.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709</Words>
  <Application>Microsoft Office PowerPoint</Application>
  <PresentationFormat>On-screen Show (4:3)</PresentationFormat>
  <Paragraphs>185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Activities this week</vt:lpstr>
      <vt:lpstr>Sources of Technical Risk</vt:lpstr>
      <vt:lpstr>Hall Effect Sensor</vt:lpstr>
      <vt:lpstr>Android NDK</vt:lpstr>
      <vt:lpstr>Android NDK</vt:lpstr>
      <vt:lpstr>Android NDK</vt:lpstr>
      <vt:lpstr>Android NDK: Next Steps</vt:lpstr>
      <vt:lpstr>Requirements Coverage</vt:lpstr>
      <vt:lpstr>Requirements Coverage</vt:lpstr>
      <vt:lpstr>Requirements Coverage</vt:lpstr>
      <vt:lpstr>Workload</vt:lpstr>
      <vt:lpstr>Follow us on Twitter… 4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PITTMAN-BE</cp:lastModifiedBy>
  <cp:revision>186</cp:revision>
  <dcterms:created xsi:type="dcterms:W3CDTF">2011-08-30T16:29:22Z</dcterms:created>
  <dcterms:modified xsi:type="dcterms:W3CDTF">2011-10-27T15:05:44Z</dcterms:modified>
</cp:coreProperties>
</file>