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7" r:id="rId4"/>
    <p:sldId id="268" r:id="rId5"/>
    <p:sldId id="271" r:id="rId6"/>
    <p:sldId id="270" r:id="rId7"/>
    <p:sldId id="272" r:id="rId8"/>
    <p:sldId id="273" r:id="rId9"/>
    <p:sldId id="276" r:id="rId10"/>
    <p:sldId id="274" r:id="rId11"/>
    <p:sldId id="264" r:id="rId12"/>
    <p:sldId id="263" r:id="rId13"/>
    <p:sldId id="265" r:id="rId14"/>
    <p:sldId id="27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81" autoAdjust="0"/>
    <p:restoredTop sz="96793" autoAdjust="0"/>
  </p:normalViewPr>
  <p:slideViewPr>
    <p:cSldViewPr>
      <p:cViewPr>
        <p:scale>
          <a:sx n="100" d="100"/>
          <a:sy n="100" d="100"/>
        </p:scale>
        <p:origin x="-1128" y="-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calahan:src:tunnelk:doc: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calahan:src:tunnelk:doc: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calahan:src:tunnelk:doc: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calahan:src:tunnelk:doc: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Developer Documents</c:v>
                </c:pt>
              </c:strCache>
            </c:strRef>
          </c:tx>
          <c:marker>
            <c:symbol val="none"/>
          </c:marker>
          <c:cat>
            <c:numRef>
              <c:f>Sheet1!$B$1:$M$1</c:f>
              <c:numCache>
                <c:formatCode>m/d/yy</c:formatCode>
                <c:ptCount val="12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  <c:pt idx="11">
                  <c:v>41011.0</c:v>
                </c:pt>
              </c:numCache>
            </c:numRef>
          </c:cat>
          <c:val>
            <c:numRef>
              <c:f>Sheet1!$B$2:$M$2</c:f>
              <c:numCache>
                <c:formatCode>General</c:formatCode>
                <c:ptCount val="12"/>
                <c:pt idx="0">
                  <c:v>5.0</c:v>
                </c:pt>
                <c:pt idx="1">
                  <c:v>5.0</c:v>
                </c:pt>
                <c:pt idx="2">
                  <c:v>5.0</c:v>
                </c:pt>
                <c:pt idx="3">
                  <c:v>5.0</c:v>
                </c:pt>
                <c:pt idx="4">
                  <c:v>5.0</c:v>
                </c:pt>
                <c:pt idx="5">
                  <c:v>116.0</c:v>
                </c:pt>
                <c:pt idx="6">
                  <c:v>116.0</c:v>
                </c:pt>
                <c:pt idx="7">
                  <c:v>116.0</c:v>
                </c:pt>
                <c:pt idx="8">
                  <c:v>116.0</c:v>
                </c:pt>
                <c:pt idx="9">
                  <c:v>116.0</c:v>
                </c:pt>
                <c:pt idx="10">
                  <c:v>116.0</c:v>
                </c:pt>
                <c:pt idx="11">
                  <c:v>116.0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Admin Documents</c:v>
                </c:pt>
              </c:strCache>
            </c:strRef>
          </c:tx>
          <c:marker>
            <c:symbol val="none"/>
          </c:marker>
          <c:cat>
            <c:numRef>
              <c:f>Sheet1!$B$1:$M$1</c:f>
              <c:numCache>
                <c:formatCode>m/d/yy</c:formatCode>
                <c:ptCount val="12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  <c:pt idx="11">
                  <c:v>41011.0</c:v>
                </c:pt>
              </c:numCache>
            </c:numRef>
          </c:cat>
          <c:val>
            <c:numRef>
              <c:f>Sheet1!$B$3:$M$3</c:f>
              <c:numCache>
                <c:formatCode>General</c:formatCode>
                <c:ptCount val="12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Pages</c:v>
                </c:pt>
              </c:strCache>
            </c:strRef>
          </c:tx>
          <c:marker>
            <c:symbol val="none"/>
          </c:marker>
          <c:cat>
            <c:numRef>
              <c:f>Sheet1!$B$1:$M$1</c:f>
              <c:numCache>
                <c:formatCode>m/d/yy</c:formatCode>
                <c:ptCount val="12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  <c:pt idx="11">
                  <c:v>41011.0</c:v>
                </c:pt>
              </c:numCache>
            </c:numRef>
          </c:cat>
          <c:val>
            <c:numRef>
              <c:f>Sheet1!$B$4:$M$4</c:f>
              <c:numCache>
                <c:formatCode>General</c:formatCode>
                <c:ptCount val="12"/>
                <c:pt idx="0">
                  <c:v>47.0</c:v>
                </c:pt>
                <c:pt idx="1">
                  <c:v>47.0</c:v>
                </c:pt>
                <c:pt idx="2">
                  <c:v>47.0</c:v>
                </c:pt>
                <c:pt idx="3">
                  <c:v>47.0</c:v>
                </c:pt>
                <c:pt idx="4">
                  <c:v>47.0</c:v>
                </c:pt>
                <c:pt idx="5">
                  <c:v>158.0</c:v>
                </c:pt>
                <c:pt idx="6">
                  <c:v>158.0</c:v>
                </c:pt>
                <c:pt idx="7">
                  <c:v>158.0</c:v>
                </c:pt>
                <c:pt idx="8">
                  <c:v>158.0</c:v>
                </c:pt>
                <c:pt idx="9">
                  <c:v>158.0</c:v>
                </c:pt>
                <c:pt idx="10">
                  <c:v>158.0</c:v>
                </c:pt>
                <c:pt idx="11">
                  <c:v>158.0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Status Presentation Slides</c:v>
                </c:pt>
              </c:strCache>
            </c:strRef>
          </c:tx>
          <c:marker>
            <c:symbol val="none"/>
          </c:marker>
          <c:cat>
            <c:numRef>
              <c:f>Sheet1!$B$1:$M$1</c:f>
              <c:numCache>
                <c:formatCode>m/d/yy</c:formatCode>
                <c:ptCount val="12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  <c:pt idx="11">
                  <c:v>41011.0</c:v>
                </c:pt>
              </c:numCache>
            </c:numRef>
          </c:cat>
          <c:val>
            <c:numRef>
              <c:f>Sheet1!$B$5:$M$5</c:f>
              <c:numCache>
                <c:formatCode>General</c:formatCode>
                <c:ptCount val="12"/>
                <c:pt idx="0">
                  <c:v>70.0</c:v>
                </c:pt>
                <c:pt idx="1">
                  <c:v>76.0</c:v>
                </c:pt>
                <c:pt idx="2">
                  <c:v>84.0</c:v>
                </c:pt>
                <c:pt idx="3">
                  <c:v>93.0</c:v>
                </c:pt>
                <c:pt idx="4">
                  <c:v>101.0</c:v>
                </c:pt>
                <c:pt idx="5">
                  <c:v>107.0</c:v>
                </c:pt>
                <c:pt idx="6">
                  <c:v>114.0</c:v>
                </c:pt>
                <c:pt idx="7">
                  <c:v>114.0</c:v>
                </c:pt>
                <c:pt idx="8">
                  <c:v>120.0</c:v>
                </c:pt>
                <c:pt idx="9">
                  <c:v>127.0</c:v>
                </c:pt>
                <c:pt idx="10">
                  <c:v>134.0</c:v>
                </c:pt>
                <c:pt idx="11">
                  <c:v>149.0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7307496"/>
        <c:axId val="667668088"/>
      </c:lineChart>
      <c:dateAx>
        <c:axId val="66730749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667668088"/>
        <c:crosses val="autoZero"/>
        <c:auto val="1"/>
        <c:lblOffset val="100"/>
        <c:baseTimeUnit val="days"/>
        <c:majorUnit val="7.0"/>
        <c:majorTimeUnit val="days"/>
      </c:dateAx>
      <c:valAx>
        <c:axId val="667668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73074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8230912476724"/>
          <c:y val="0.0436791252621805"/>
          <c:w val="0.305698324022346"/>
          <c:h val="0.90681933317287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Sheet1!$A$11</c:f>
              <c:strCache>
                <c:ptCount val="1"/>
                <c:pt idx="0">
                  <c:v># of Source Files</c:v>
                </c:pt>
              </c:strCache>
            </c:strRef>
          </c:tx>
          <c:marker>
            <c:symbol val="none"/>
          </c:marker>
          <c:cat>
            <c:numRef>
              <c:f>Sheet1!$B$7:$M$7</c:f>
              <c:numCache>
                <c:formatCode>m/d/yy</c:formatCode>
                <c:ptCount val="12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  <c:pt idx="11">
                  <c:v>41011.0</c:v>
                </c:pt>
              </c:numCache>
            </c:num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85.0</c:v>
                </c:pt>
                <c:pt idx="1">
                  <c:v>85.0</c:v>
                </c:pt>
                <c:pt idx="2">
                  <c:v>96.0</c:v>
                </c:pt>
                <c:pt idx="3">
                  <c:v>97.0</c:v>
                </c:pt>
                <c:pt idx="4">
                  <c:v>107.0</c:v>
                </c:pt>
                <c:pt idx="5">
                  <c:v>112.0</c:v>
                </c:pt>
                <c:pt idx="6">
                  <c:v>112.0</c:v>
                </c:pt>
                <c:pt idx="7">
                  <c:v>112.0</c:v>
                </c:pt>
                <c:pt idx="8">
                  <c:v>116.0</c:v>
                </c:pt>
                <c:pt idx="9">
                  <c:v>114.0</c:v>
                </c:pt>
                <c:pt idx="10">
                  <c:v>114.0</c:v>
                </c:pt>
                <c:pt idx="11">
                  <c:v>131.0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8755512"/>
        <c:axId val="678758584"/>
      </c:lineChart>
      <c:dateAx>
        <c:axId val="67875551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678758584"/>
        <c:crosses val="autoZero"/>
        <c:auto val="1"/>
        <c:lblOffset val="100"/>
        <c:baseTimeUnit val="days"/>
        <c:majorUnit val="7.0"/>
        <c:majorTimeUnit val="days"/>
      </c:dateAx>
      <c:valAx>
        <c:axId val="678758584"/>
        <c:scaling>
          <c:orientation val="minMax"/>
          <c:min val="8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8755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SLOC (Physical)</c:v>
                </c:pt>
              </c:strCache>
            </c:strRef>
          </c:tx>
          <c:marker>
            <c:symbol val="none"/>
          </c:marker>
          <c:cat>
            <c:numRef>
              <c:f>Sheet1!$B$7:$M$7</c:f>
              <c:numCache>
                <c:formatCode>m/d/yy</c:formatCode>
                <c:ptCount val="12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  <c:pt idx="11">
                  <c:v>41011.0</c:v>
                </c:pt>
              </c:numCache>
            </c:numRef>
          </c:cat>
          <c:val>
            <c:numRef>
              <c:f>Sheet1!$B$8:$M$8</c:f>
              <c:numCache>
                <c:formatCode>General</c:formatCode>
                <c:ptCount val="12"/>
                <c:pt idx="2">
                  <c:v>8825.0</c:v>
                </c:pt>
                <c:pt idx="3">
                  <c:v>9092.0</c:v>
                </c:pt>
                <c:pt idx="4">
                  <c:v>9574.0</c:v>
                </c:pt>
                <c:pt idx="5">
                  <c:v>9574.0</c:v>
                </c:pt>
                <c:pt idx="6">
                  <c:v>9574.0</c:v>
                </c:pt>
                <c:pt idx="7">
                  <c:v>9574.0</c:v>
                </c:pt>
                <c:pt idx="8">
                  <c:v>9284.0</c:v>
                </c:pt>
                <c:pt idx="9">
                  <c:v>9203.0</c:v>
                </c:pt>
                <c:pt idx="10">
                  <c:v>9325.0</c:v>
                </c:pt>
                <c:pt idx="11">
                  <c:v>9325.0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SLOC (Logical)</c:v>
                </c:pt>
              </c:strCache>
            </c:strRef>
          </c:tx>
          <c:marker>
            <c:symbol val="none"/>
          </c:marker>
          <c:cat>
            <c:numRef>
              <c:f>Sheet1!$B$7:$M$7</c:f>
              <c:numCache>
                <c:formatCode>m/d/yy</c:formatCode>
                <c:ptCount val="12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  <c:pt idx="11">
                  <c:v>41011.0</c:v>
                </c:pt>
              </c:numCache>
            </c:numRef>
          </c:cat>
          <c:val>
            <c:numRef>
              <c:f>Sheet1!$B$9:$M$9</c:f>
              <c:numCache>
                <c:formatCode>General</c:formatCode>
                <c:ptCount val="12"/>
                <c:pt idx="2">
                  <c:v>6499.0</c:v>
                </c:pt>
                <c:pt idx="3">
                  <c:v>6693.0</c:v>
                </c:pt>
                <c:pt idx="4">
                  <c:v>7025.0</c:v>
                </c:pt>
                <c:pt idx="5">
                  <c:v>7025.0</c:v>
                </c:pt>
                <c:pt idx="6">
                  <c:v>7025.0</c:v>
                </c:pt>
                <c:pt idx="7">
                  <c:v>7025.0</c:v>
                </c:pt>
                <c:pt idx="8">
                  <c:v>7143.0</c:v>
                </c:pt>
                <c:pt idx="9">
                  <c:v>8073.0</c:v>
                </c:pt>
                <c:pt idx="10">
                  <c:v>8158.0</c:v>
                </c:pt>
                <c:pt idx="11">
                  <c:v>8158.0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7704824"/>
        <c:axId val="106086472"/>
      </c:lineChart>
      <c:dateAx>
        <c:axId val="667704824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106086472"/>
        <c:crosses val="autoZero"/>
        <c:auto val="1"/>
        <c:lblOffset val="100"/>
        <c:baseTimeUnit val="days"/>
        <c:majorUnit val="7.0"/>
        <c:majorTimeUnit val="days"/>
      </c:dateAx>
      <c:valAx>
        <c:axId val="106086472"/>
        <c:scaling>
          <c:orientation val="minMax"/>
          <c:min val="6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7704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Sensors Prototyped</c:v>
                </c:pt>
              </c:strCache>
            </c:strRef>
          </c:tx>
          <c:marker>
            <c:symbol val="none"/>
          </c:marker>
          <c:cat>
            <c:numRef>
              <c:f>Sheet1!$B$13:$M$13</c:f>
              <c:numCache>
                <c:formatCode>m/d/yy</c:formatCode>
                <c:ptCount val="12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  <c:pt idx="11">
                  <c:v>41011.0</c:v>
                </c:pt>
              </c:numCache>
            </c:num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Control Elements Prototyped</c:v>
                </c:pt>
              </c:strCache>
            </c:strRef>
          </c:tx>
          <c:marker>
            <c:symbol val="none"/>
          </c:marker>
          <c:cat>
            <c:numRef>
              <c:f>Sheet1!$B$13:$M$13</c:f>
              <c:numCache>
                <c:formatCode>m/d/yy</c:formatCode>
                <c:ptCount val="12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  <c:pt idx="11">
                  <c:v>41011.0</c:v>
                </c:pt>
              </c:numCache>
            </c:numRef>
          </c:cat>
          <c:val>
            <c:numRef>
              <c:f>Sheet1!$B$15:$M$15</c:f>
              <c:numCache>
                <c:formatCode>General</c:formatCode>
                <c:ptCount val="12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2.0</c:v>
                </c:pt>
                <c:pt idx="6">
                  <c:v>2.0</c:v>
                </c:pt>
                <c:pt idx="7">
                  <c:v>2.0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Sensors Integrated</c:v>
                </c:pt>
              </c:strCache>
            </c:strRef>
          </c:tx>
          <c:marker>
            <c:symbol val="none"/>
          </c:marker>
          <c:cat>
            <c:numRef>
              <c:f>Sheet1!$B$13:$M$13</c:f>
              <c:numCache>
                <c:formatCode>m/d/yy</c:formatCode>
                <c:ptCount val="12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  <c:pt idx="11">
                  <c:v>41011.0</c:v>
                </c:pt>
              </c:numCache>
            </c:numRef>
          </c:cat>
          <c:val>
            <c:numRef>
              <c:f>Sheet1!$B$16:$M$16</c:f>
              <c:numCache>
                <c:formatCode>General</c:formatCode>
                <c:ptCount val="12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Control Elements Integrated</c:v>
                </c:pt>
              </c:strCache>
            </c:strRef>
          </c:tx>
          <c:marker>
            <c:symbol val="none"/>
          </c:marker>
          <c:cat>
            <c:numRef>
              <c:f>Sheet1!$B$13:$M$13</c:f>
              <c:numCache>
                <c:formatCode>m/d/yy</c:formatCode>
                <c:ptCount val="12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  <c:pt idx="11">
                  <c:v>41011.0</c:v>
                </c:pt>
              </c:numCache>
            </c:numRef>
          </c:cat>
          <c:val>
            <c:numRef>
              <c:f>Sheet1!$B$17:$M$17</c:f>
              <c:numCache>
                <c:formatCode>General</c:formatCode>
                <c:ptCount val="12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144408"/>
        <c:axId val="641702600"/>
      </c:lineChart>
      <c:dateAx>
        <c:axId val="10314440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641702600"/>
        <c:crosses val="autoZero"/>
        <c:auto val="1"/>
        <c:lblOffset val="100"/>
        <c:baseTimeUnit val="days"/>
        <c:majorUnit val="7.0"/>
        <c:majorTimeUnit val="days"/>
      </c:dateAx>
      <c:valAx>
        <c:axId val="641702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1444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629629629631"/>
          <c:y val="0.0611463741704776"/>
          <c:w val="0.281148148148148"/>
          <c:h val="0.86898463019633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4/12/12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4/12/12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4/12/12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4/12/12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4/12/12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4/12/12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4/12/12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4/12/12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://goo.gl/ipJj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800" y="2657191"/>
            <a:ext cx="124042" cy="162209"/>
          </a:xfrm>
          <a:prstGeom prst="rect">
            <a:avLst/>
          </a:prstGeom>
        </p:spPr>
      </p:pic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April 12, 2012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2529" y="2096946"/>
            <a:ext cx="124042" cy="162209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514600" y="4267200"/>
            <a:ext cx="5486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…where pigs can fly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4-11 at 2.2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1" y="3352800"/>
            <a:ext cx="4513549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19 of 24 </a:t>
            </a:r>
            <a:r>
              <a:rPr lang="en-US" dirty="0"/>
              <a:t>requirements </a:t>
            </a:r>
            <a:r>
              <a:rPr lang="en-US" dirty="0" smtClean="0"/>
              <a:t>completed</a:t>
            </a:r>
          </a:p>
          <a:p>
            <a:r>
              <a:rPr lang="en-US" dirty="0" smtClean="0"/>
              <a:t>4 of last 6 </a:t>
            </a:r>
            <a:r>
              <a:rPr lang="en-US" dirty="0"/>
              <a:t>requirements </a:t>
            </a:r>
            <a:r>
              <a:rPr lang="en-US" dirty="0" smtClean="0"/>
              <a:t>have started</a:t>
            </a:r>
          </a:p>
          <a:p>
            <a:r>
              <a:rPr lang="en-US" dirty="0" smtClean="0"/>
              <a:t>2 requirements not yet started</a:t>
            </a:r>
          </a:p>
          <a:p>
            <a:r>
              <a:rPr lang="nl-NL" dirty="0" smtClean="0"/>
              <a:t>Details </a:t>
            </a:r>
            <a:r>
              <a:rPr lang="nl-NL" dirty="0"/>
              <a:t>@ </a:t>
            </a:r>
            <a:r>
              <a:rPr lang="nl-NL" dirty="0">
                <a:hlinkClick r:id="rId3"/>
              </a:rPr>
              <a:t>http://goo.gl/</a:t>
            </a:r>
            <a:r>
              <a:rPr lang="nl-NL" dirty="0" smtClean="0">
                <a:hlinkClick r:id="rId3"/>
              </a:rPr>
              <a:t>ipJjU</a:t>
            </a:r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>
            <a:off x="4876800" y="4648200"/>
            <a:ext cx="205836" cy="228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8047"/>
              </p:ext>
            </p:extLst>
          </p:nvPr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Developer Documents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SoW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SDP, SRS, SDD, Fall FQT,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Javadocs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149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446532"/>
              </p:ext>
            </p:extLst>
          </p:nvPr>
        </p:nvGraphicFramePr>
        <p:xfrm>
          <a:off x="2514600" y="4191000"/>
          <a:ext cx="3849158" cy="204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flipH="1">
            <a:off x="4724400" y="838200"/>
            <a:ext cx="152400" cy="16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94553"/>
              </p:ext>
            </p:extLst>
          </p:nvPr>
        </p:nvGraphicFramePr>
        <p:xfrm>
          <a:off x="868680" y="1447800"/>
          <a:ext cx="7406640" cy="202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(Physical)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9325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(Logical)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131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types included: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.h,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cpp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.java, .xml,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pde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ino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956526"/>
              </p:ext>
            </p:extLst>
          </p:nvPr>
        </p:nvGraphicFramePr>
        <p:xfrm>
          <a:off x="4572000" y="3886200"/>
          <a:ext cx="3875617" cy="204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319539"/>
              </p:ext>
            </p:extLst>
          </p:nvPr>
        </p:nvGraphicFramePr>
        <p:xfrm>
          <a:off x="152400" y="3581400"/>
          <a:ext cx="44196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19789637">
            <a:off x="8011809" y="1139283"/>
            <a:ext cx="411672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51823"/>
              </p:ext>
            </p:extLst>
          </p:nvPr>
        </p:nvGraphicFramePr>
        <p:xfrm>
          <a:off x="914400" y="1219200"/>
          <a:ext cx="740664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Control, 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Sensors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Humidity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Control, LED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5400000">
            <a:off x="31002" y="5893316"/>
            <a:ext cx="909698" cy="1010306"/>
          </a:xfrm>
          <a:prstGeom prst="rect">
            <a:avLst/>
          </a:prstGeom>
          <a:noFill/>
        </p:spPr>
      </p:pic>
      <p:pic>
        <p:nvPicPr>
          <p:cNvPr id="15" name="Picture 14" descr="alex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492240"/>
            <a:ext cx="108014" cy="120015"/>
          </a:xfrm>
          <a:prstGeom prst="rect">
            <a:avLst/>
          </a:prstGeom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629899"/>
              </p:ext>
            </p:extLst>
          </p:nvPr>
        </p:nvGraphicFramePr>
        <p:xfrm>
          <a:off x="2514600" y="4343400"/>
          <a:ext cx="3868208" cy="202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You’re Invited!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b="1" i="1" u="sng" dirty="0" smtClean="0"/>
              <a:t>Who:</a:t>
            </a:r>
            <a:r>
              <a:rPr lang="en-US" dirty="0" smtClean="0"/>
              <a:t> Dr. </a:t>
            </a:r>
            <a:r>
              <a:rPr lang="en-US" dirty="0" err="1" smtClean="0"/>
              <a:t>Kulick</a:t>
            </a:r>
            <a:r>
              <a:rPr lang="en-US" dirty="0" smtClean="0"/>
              <a:t>, Tullahoma Hands on Science Center customers, Tunnel-K Development Team, and all CPE 658 participants</a:t>
            </a:r>
          </a:p>
          <a:p>
            <a:pPr>
              <a:buFont typeface="Wingdings" charset="2"/>
              <a:buChar char="ü"/>
            </a:pPr>
            <a:r>
              <a:rPr lang="en-US" b="1" i="1" u="sng" dirty="0" smtClean="0"/>
              <a:t>What:</a:t>
            </a:r>
            <a:r>
              <a:rPr lang="en-US" b="1" dirty="0" smtClean="0"/>
              <a:t> </a:t>
            </a:r>
            <a:r>
              <a:rPr lang="en-US" dirty="0" smtClean="0"/>
              <a:t>Tunnel-K Final Qualification Test</a:t>
            </a:r>
          </a:p>
          <a:p>
            <a:pPr>
              <a:buFont typeface="Wingdings" charset="2"/>
              <a:buChar char="ü"/>
            </a:pPr>
            <a:r>
              <a:rPr lang="en-US" b="1" i="1" u="sng" dirty="0" smtClean="0"/>
              <a:t>When:</a:t>
            </a:r>
            <a:r>
              <a:rPr lang="en-US" b="1" dirty="0" smtClean="0"/>
              <a:t> </a:t>
            </a:r>
            <a:r>
              <a:rPr lang="en-US" dirty="0" smtClean="0"/>
              <a:t>2pm CDT, Friday, April 27, 2012</a:t>
            </a:r>
          </a:p>
          <a:p>
            <a:pPr>
              <a:buFont typeface="Wingdings" charset="2"/>
              <a:buChar char="ü"/>
            </a:pPr>
            <a:r>
              <a:rPr lang="en-US" b="1" i="1" u="sng" dirty="0" smtClean="0"/>
              <a:t>Where:</a:t>
            </a:r>
            <a:r>
              <a:rPr lang="en-US" b="1" dirty="0" smtClean="0"/>
              <a:t> </a:t>
            </a:r>
            <a:r>
              <a:rPr lang="en-US" dirty="0" smtClean="0"/>
              <a:t>Tullahoma Hands on Science Center, </a:t>
            </a:r>
            <a:r>
              <a:rPr lang="de-DE" dirty="0"/>
              <a:t>101 Mitchell </a:t>
            </a:r>
            <a:r>
              <a:rPr lang="de-DE" dirty="0" err="1" smtClean="0"/>
              <a:t>Blvd</a:t>
            </a:r>
            <a:r>
              <a:rPr lang="de-DE" dirty="0" smtClean="0"/>
              <a:t>, </a:t>
            </a:r>
            <a:r>
              <a:rPr lang="de-DE" dirty="0" err="1" smtClean="0"/>
              <a:t>Tullahoma</a:t>
            </a:r>
            <a:r>
              <a:rPr lang="de-DE" dirty="0"/>
              <a:t>, TN 37388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2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/>
              <a:t>9</a:t>
            </a:r>
            <a:r>
              <a:rPr lang="en-US" sz="4000" dirty="0" smtClean="0"/>
              <a:t> </a:t>
            </a:r>
            <a:r>
              <a:rPr lang="en-US" sz="4000" dirty="0" smtClean="0"/>
              <a:t>followers – 49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alex.gif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00400" y="3191934"/>
            <a:ext cx="184214" cy="204681"/>
          </a:xfrm>
          <a:prstGeom prst="rect">
            <a:avLst/>
          </a:prstGeom>
        </p:spPr>
      </p:pic>
      <p:pic>
        <p:nvPicPr>
          <p:cNvPr id="8" name="Picture 7" descr="alex.gif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57800" y="2887134"/>
            <a:ext cx="184214" cy="2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73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Virtual tunnel development</a:t>
            </a:r>
          </a:p>
          <a:p>
            <a:pPr lvl="1"/>
            <a:r>
              <a:rPr lang="en-US" dirty="0"/>
              <a:t>Tablet analysis of alternatives</a:t>
            </a:r>
            <a:endParaRPr lang="en-US" dirty="0" smtClean="0"/>
          </a:p>
          <a:p>
            <a:pPr lvl="1"/>
            <a:r>
              <a:rPr lang="en-US" dirty="0" smtClean="0"/>
              <a:t>Added </a:t>
            </a:r>
            <a:r>
              <a:rPr lang="en-US" dirty="0"/>
              <a:t>two-way communication via </a:t>
            </a:r>
            <a:r>
              <a:rPr lang="en-US" dirty="0" smtClean="0"/>
              <a:t>JSON</a:t>
            </a:r>
            <a:endParaRPr lang="en-US" dirty="0"/>
          </a:p>
          <a:p>
            <a:pPr lvl="1"/>
            <a:r>
              <a:rPr lang="en-US" dirty="0" smtClean="0"/>
              <a:t>Added integration test code to emulate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Removed </a:t>
            </a:r>
            <a:r>
              <a:rPr lang="en-US" dirty="0" err="1" smtClean="0"/>
              <a:t>DrawShape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Obtained five new computation </a:t>
            </a:r>
            <a:r>
              <a:rPr lang="en-US" dirty="0" err="1" smtClean="0"/>
              <a:t>meshs</a:t>
            </a:r>
            <a:endParaRPr lang="en-US" dirty="0" smtClean="0"/>
          </a:p>
          <a:p>
            <a:pPr lvl="1"/>
            <a:r>
              <a:rPr lang="en-US" dirty="0" smtClean="0"/>
              <a:t>UI tweaks</a:t>
            </a:r>
          </a:p>
          <a:p>
            <a:r>
              <a:rPr lang="en-US" dirty="0" smtClean="0"/>
              <a:t>Physical tunnel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New parts arrived</a:t>
            </a:r>
            <a:endParaRPr lang="en-US" dirty="0" smtClean="0"/>
          </a:p>
          <a:p>
            <a:r>
              <a:rPr lang="en-US" dirty="0" smtClean="0"/>
              <a:t>Requirements </a:t>
            </a:r>
            <a:r>
              <a:rPr lang="en-US" dirty="0" smtClean="0"/>
              <a:t>Evaluation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</a:t>
            </a:r>
            <a:r>
              <a:rPr lang="en-US" dirty="0" err="1" smtClean="0"/>
              <a:t>AoA</a:t>
            </a:r>
            <a:r>
              <a:rPr lang="en-US" dirty="0" smtClean="0"/>
              <a:t>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192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41910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Option # 1</a:t>
            </a:r>
          </a:p>
          <a:p>
            <a:r>
              <a:rPr lang="de-DE" dirty="0" smtClean="0"/>
              <a:t>Samsung </a:t>
            </a:r>
            <a:r>
              <a:rPr lang="de-DE" dirty="0" err="1"/>
              <a:t>Galaxy</a:t>
            </a:r>
            <a:r>
              <a:rPr lang="de-DE" dirty="0"/>
              <a:t> Tab 7.0 Plus 16GB (Dual Core, Universal Remote, </a:t>
            </a:r>
            <a:r>
              <a:rPr lang="de-DE" dirty="0" err="1"/>
              <a:t>WiFi</a:t>
            </a:r>
            <a:r>
              <a:rPr lang="de-DE" dirty="0" smtClean="0"/>
              <a:t>)</a:t>
            </a:r>
          </a:p>
          <a:p>
            <a:r>
              <a:rPr lang="de-DE" dirty="0" smtClean="0"/>
              <a:t>$419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219200"/>
            <a:ext cx="2971800" cy="297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0" y="4191000"/>
            <a:ext cx="28956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 # 2</a:t>
            </a:r>
          </a:p>
          <a:p>
            <a:r>
              <a:rPr lang="en-US" dirty="0" smtClean="0"/>
              <a:t>Samsung </a:t>
            </a:r>
            <a:r>
              <a:rPr lang="en-US" dirty="0"/>
              <a:t>GT-P7510-MA16ARB Galaxy Tab 10.1" </a:t>
            </a:r>
            <a:r>
              <a:rPr lang="en-US" dirty="0" err="1"/>
              <a:t>WiFi</a:t>
            </a:r>
            <a:r>
              <a:rPr lang="en-US" dirty="0"/>
              <a:t> Android Tablet - Android 3.1 Honeycomb, NVIDIA Dual-Core </a:t>
            </a:r>
            <a:r>
              <a:rPr lang="en-US" dirty="0" err="1"/>
              <a:t>Tegra</a:t>
            </a:r>
            <a:r>
              <a:rPr lang="en-US" dirty="0"/>
              <a:t> 2, 10.1" WXGA, 1GB Memory, 16GB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$339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1447800"/>
            <a:ext cx="2781300" cy="2781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29400" y="4267201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 # 3</a:t>
            </a:r>
          </a:p>
          <a:p>
            <a:r>
              <a:rPr lang="en-US" dirty="0"/>
              <a:t>ASUS Transformer TF101-A1 10.1-Inch </a:t>
            </a:r>
            <a:r>
              <a:rPr lang="en-US" dirty="0" smtClean="0"/>
              <a:t>Tablet</a:t>
            </a:r>
          </a:p>
          <a:p>
            <a:r>
              <a:rPr lang="en-US" dirty="0" smtClean="0"/>
              <a:t>$359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2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Computational Mesh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Screen shot 2012-04-11 at 1.3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52600"/>
            <a:ext cx="5046279" cy="438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0" y="6096000"/>
            <a:ext cx="206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Realistic wing shape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57912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Mesh courtesy of Tunnel-K consultant, Dr. James S. Masters, </a:t>
            </a:r>
            <a:r>
              <a:rPr lang="it-IT" sz="1400" i="1" dirty="0" err="1"/>
              <a:t>Aerodynamicist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9014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Computational Mesh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6096000"/>
            <a:ext cx="103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Diamond</a:t>
            </a:r>
            <a:endParaRPr lang="en-US" dirty="0"/>
          </a:p>
        </p:txBody>
      </p:sp>
      <p:pic>
        <p:nvPicPr>
          <p:cNvPr id="5" name="Picture 4" descr="Screen shot 2012-04-11 at 1.39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8729"/>
            <a:ext cx="5257800" cy="47234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57912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Mesh courtesy of Tunnel-K consultant, Dr. James S. Masters, </a:t>
            </a:r>
            <a:r>
              <a:rPr lang="it-IT" sz="1400" i="1" dirty="0" err="1"/>
              <a:t>Aerodynamicist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795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Computational Mesh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6096000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pic>
        <p:nvPicPr>
          <p:cNvPr id="3" name="Picture 2" descr="Screen shot 2012-04-11 at 1.3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76400"/>
            <a:ext cx="5104528" cy="4533900"/>
          </a:xfrm>
          <a:prstGeom prst="rect">
            <a:avLst/>
          </a:prstGeom>
        </p:spPr>
      </p:pic>
      <p:pic>
        <p:nvPicPr>
          <p:cNvPr id="7" name="Picture 6" descr="Screen shot 2012-04-11 at 1.44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971800"/>
            <a:ext cx="2565721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57912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Mesh courtesy of Tunnel-K consultant, Dr. James S. Masters, </a:t>
            </a:r>
            <a:r>
              <a:rPr lang="it-IT" sz="1400" i="1" dirty="0" err="1"/>
              <a:t>Aerodynamicist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88608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Computational Mesh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3472" y="6096000"/>
            <a:ext cx="107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Flying car</a:t>
            </a:r>
            <a:endParaRPr lang="en-US" dirty="0"/>
          </a:p>
        </p:txBody>
      </p:sp>
      <p:pic>
        <p:nvPicPr>
          <p:cNvPr id="3" name="Picture 2" descr="Screen shot 2012-04-11 at 1.39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5388652" cy="4584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57912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Mesh courtesy of Tunnel-K consultant, Dr. James S. Masters, </a:t>
            </a:r>
            <a:r>
              <a:rPr lang="it-IT" sz="1400" i="1" dirty="0" err="1"/>
              <a:t>Aerodynamicist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9533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Computational Mesh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6096000"/>
            <a:ext cx="135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Flying bacon</a:t>
            </a:r>
            <a:endParaRPr lang="en-US" dirty="0"/>
          </a:p>
        </p:txBody>
      </p:sp>
      <p:pic>
        <p:nvPicPr>
          <p:cNvPr id="5" name="Picture 4" descr="Screen shot 2012-04-11 at 1.39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85" y="1476395"/>
            <a:ext cx="5303115" cy="46958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57912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Mesh courtesy of Tunnel-K consultant, Dr. James S. Masters, </a:t>
            </a:r>
            <a:r>
              <a:rPr lang="it-IT" sz="1400" i="1" dirty="0" err="1"/>
              <a:t>Aerodynamicist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9775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hoto (1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038600"/>
            <a:ext cx="3276600" cy="2457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Parts for Physical Tunnel</a:t>
            </a:r>
            <a:endParaRPr lang="en-US" dirty="0"/>
          </a:p>
        </p:txBody>
      </p:sp>
      <p:pic>
        <p:nvPicPr>
          <p:cNvPr id="5" name="Content Placeholder 4" descr="phot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457200" y="1600201"/>
            <a:ext cx="5542206" cy="304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5029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 where </a:t>
            </a:r>
            <a:r>
              <a:rPr lang="en-US" dirty="0" err="1" smtClean="0"/>
              <a:t>Arduino</a:t>
            </a:r>
            <a:r>
              <a:rPr lang="en-US" dirty="0" smtClean="0"/>
              <a:t> micro-controller will go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324100" y="3200400"/>
            <a:ext cx="7239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28194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Connectors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7010400" y="3200400"/>
            <a:ext cx="9144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7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497</Words>
  <Application>Microsoft Macintosh PowerPoint</Application>
  <PresentationFormat>On-screen Show (4:3)</PresentationFormat>
  <Paragraphs>114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Activities this week</vt:lpstr>
      <vt:lpstr>Tablet AoA Evaluation</vt:lpstr>
      <vt:lpstr>New Computational Mesh</vt:lpstr>
      <vt:lpstr>New Computational Mesh</vt:lpstr>
      <vt:lpstr>New Computational Mesh</vt:lpstr>
      <vt:lpstr>New Computational Mesh</vt:lpstr>
      <vt:lpstr>New Computational Mesh</vt:lpstr>
      <vt:lpstr>New Parts for Physical Tunnel</vt:lpstr>
      <vt:lpstr>Status of Requirements</vt:lpstr>
      <vt:lpstr>Baseline Documentation Metrics</vt:lpstr>
      <vt:lpstr>Baseline Code Metrics</vt:lpstr>
      <vt:lpstr>Baseline Hardware Metrics</vt:lpstr>
      <vt:lpstr>You’re Invited!</vt:lpstr>
      <vt:lpstr>Follow us on Twitter… 9 followers – 49 tweets</vt:lpstr>
    </vt:vector>
  </TitlesOfParts>
  <Company>U.S.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Josh Calahan</cp:lastModifiedBy>
  <cp:revision>333</cp:revision>
  <dcterms:created xsi:type="dcterms:W3CDTF">2011-08-30T16:29:22Z</dcterms:created>
  <dcterms:modified xsi:type="dcterms:W3CDTF">2012-04-12T14:54:35Z</dcterms:modified>
</cp:coreProperties>
</file>