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57" r:id="rId3"/>
    <p:sldId id="266" r:id="rId4"/>
    <p:sldId id="267" r:id="rId5"/>
    <p:sldId id="268" r:id="rId6"/>
    <p:sldId id="269" r:id="rId7"/>
    <p:sldId id="270" r:id="rId8"/>
    <p:sldId id="271" r:id="rId9"/>
    <p:sldId id="272" r:id="rId10"/>
    <p:sldId id="273" r:id="rId11"/>
    <p:sldId id="274" r:id="rId12"/>
    <p:sldId id="26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YNCH-MP"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27" autoAdjust="0"/>
  </p:normalViewPr>
  <p:slideViewPr>
    <p:cSldViewPr>
      <p:cViewPr varScale="1">
        <p:scale>
          <a:sx n="91" d="100"/>
          <a:sy n="91" d="100"/>
        </p:scale>
        <p:origin x="-221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60C36C-12F0-7C4E-92CA-6378FCE84C25}" type="datetimeFigureOut">
              <a:rPr lang="en-US" smtClean="0"/>
              <a:pPr/>
              <a:t>9/22/2011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1D59A8-134A-704F-A93D-2B943B1F389E}" type="slidenum">
              <a:rPr lang="en-US" smtClean="0"/>
              <a:pPr/>
              <a:t>‹#›</a:t>
            </a:fld>
            <a:endParaRPr lang="en-US"/>
          </a:p>
        </p:txBody>
      </p:sp>
    </p:spTree>
    <p:extLst>
      <p:ext uri="{BB962C8B-B14F-4D97-AF65-F5344CB8AC3E}">
        <p14:creationId xmlns="" xmlns:p14="http://schemas.microsoft.com/office/powerpoint/2010/main" val="4019469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71D59A8-134A-704F-A93D-2B943B1F389E}" type="slidenum">
              <a:rPr lang="en-US" smtClean="0"/>
              <a:pPr/>
              <a:t>2</a:t>
            </a:fld>
            <a:endParaRPr lang="en-US"/>
          </a:p>
        </p:txBody>
      </p:sp>
    </p:spTree>
    <p:extLst>
      <p:ext uri="{BB962C8B-B14F-4D97-AF65-F5344CB8AC3E}">
        <p14:creationId xmlns="" xmlns:p14="http://schemas.microsoft.com/office/powerpoint/2010/main" val="3459278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Initial social network</a:t>
            </a:r>
            <a:r>
              <a:rPr lang="en-US" baseline="0" dirty="0" smtClean="0"/>
              <a:t> of choice…</a:t>
            </a:r>
            <a:endParaRPr lang="en-US" dirty="0"/>
          </a:p>
        </p:txBody>
      </p:sp>
      <p:sp>
        <p:nvSpPr>
          <p:cNvPr id="4" name="Slide Number Placeholder 3"/>
          <p:cNvSpPr>
            <a:spLocks noGrp="1"/>
          </p:cNvSpPr>
          <p:nvPr>
            <p:ph type="sldNum" sz="quarter" idx="10"/>
          </p:nvPr>
        </p:nvSpPr>
        <p:spPr/>
        <p:txBody>
          <a:bodyPr/>
          <a:lstStyle/>
          <a:p>
            <a:fld id="{771D59A8-134A-704F-A93D-2B943B1F389E}" type="slidenum">
              <a:rPr lang="en-US" smtClean="0"/>
              <a:pPr/>
              <a:t>12</a:t>
            </a:fld>
            <a:endParaRPr lang="en-US"/>
          </a:p>
        </p:txBody>
      </p:sp>
    </p:spTree>
    <p:extLst>
      <p:ext uri="{BB962C8B-B14F-4D97-AF65-F5344CB8AC3E}">
        <p14:creationId xmlns="" xmlns:p14="http://schemas.microsoft.com/office/powerpoint/2010/main" val="118783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9B3C01-E862-4DB4-BCEC-DF1E3BE1BC60}" type="datetime1">
              <a:rPr lang="en-US" smtClean="0"/>
              <a:pPr/>
              <a:t>9/22/2011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F0D6A-11AB-4DFD-AEC9-4019EB0863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7F92B4-6920-47BB-99E2-8578B712FA0E}" type="datetime1">
              <a:rPr lang="en-US" smtClean="0"/>
              <a:pPr/>
              <a:t>9/22/2011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F0D6A-11AB-4DFD-AEC9-4019EB0863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FDD96-6602-48F6-B49B-95CBB161E9FF}" type="datetime1">
              <a:rPr lang="en-US" smtClean="0"/>
              <a:pPr/>
              <a:t>9/22/2011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F0D6A-11AB-4DFD-AEC9-4019EB0863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C77AB-5BB1-4513-B9EC-D724674E8083}" type="datetime1">
              <a:rPr lang="en-US" smtClean="0"/>
              <a:pPr/>
              <a:t>9/22/2011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F0D6A-11AB-4DFD-AEC9-4019EB0863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622839-A52D-4035-9073-66B9206EBAEE}" type="datetime1">
              <a:rPr lang="en-US" smtClean="0"/>
              <a:pPr/>
              <a:t>9/22/2011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F0D6A-11AB-4DFD-AEC9-4019EB08637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6ECEE5-E6EF-402F-9B28-2AFF8B459D04}" type="datetime1">
              <a:rPr lang="en-US" smtClean="0"/>
              <a:pPr/>
              <a:t>9/22/2011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F0D6A-11AB-4DFD-AEC9-4019EB0863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C265E6-4252-48E7-A7BE-337D91BBA0AF}" type="datetime1">
              <a:rPr lang="en-US" smtClean="0"/>
              <a:pPr/>
              <a:t>9/22/2011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F0D6A-11AB-4DFD-AEC9-4019EB0863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D570BA-06C8-4A33-99F8-722C15CBE3B1}" type="datetime1">
              <a:rPr lang="en-US" smtClean="0"/>
              <a:pPr/>
              <a:t>9/22/2011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F0D6A-11AB-4DFD-AEC9-4019EB0863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55B55A-6D97-4412-98D3-AB1F983BF2AD}" type="datetime1">
              <a:rPr lang="en-US" smtClean="0"/>
              <a:pPr/>
              <a:t>9/22/2011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F0D6A-11AB-4DFD-AEC9-4019EB0863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01D403-EA04-4E1D-A2D0-418AC0CCAC24}" type="datetime1">
              <a:rPr lang="en-US" smtClean="0"/>
              <a:pPr/>
              <a:t>9/22/2011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F0D6A-11AB-4DFD-AEC9-4019EB0863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CF591B-FF43-4CF6-828F-71951A785747}" type="datetime1">
              <a:rPr lang="en-US" smtClean="0"/>
              <a:pPr/>
              <a:t>9/22/2011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F0D6A-11AB-4DFD-AEC9-4019EB08637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9CDA22-D52D-4407-B715-1A661539B3B4}" type="datetime1">
              <a:rPr lang="en-US" smtClean="0"/>
              <a:pPr/>
              <a:t>9/22/2011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F0D6A-11AB-4DFD-AEC9-4019EB0863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p>
            <a:r>
              <a:rPr lang="en-US" dirty="0" smtClean="0"/>
              <a:t>A wind tunnel for kids…</a:t>
            </a:r>
            <a:endParaRPr lang="en-US" dirty="0"/>
          </a:p>
        </p:txBody>
      </p:sp>
      <p:sp>
        <p:nvSpPr>
          <p:cNvPr id="4" name="Title 1"/>
          <p:cNvSpPr txBox="1">
            <a:spLocks/>
          </p:cNvSpPr>
          <p:nvPr/>
        </p:nvSpPr>
        <p:spPr>
          <a:xfrm>
            <a:off x="533400" y="49530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t>Status Update</a:t>
            </a:r>
          </a:p>
          <a:p>
            <a:r>
              <a:rPr lang="en-US" sz="3200" dirty="0" smtClean="0"/>
              <a:t>September 22, 2011</a:t>
            </a:r>
            <a:endParaRPr lang="en-US" sz="3200" dirty="0"/>
          </a:p>
        </p:txBody>
      </p:sp>
      <p:pic>
        <p:nvPicPr>
          <p:cNvPr id="2" name="Picture 1" descr="TunnelK-new-Medium.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14400" y="1447800"/>
            <a:ext cx="7239000" cy="230909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Methods</a:t>
            </a:r>
            <a:endParaRPr lang="en-US" dirty="0"/>
          </a:p>
        </p:txBody>
      </p:sp>
      <p:sp>
        <p:nvSpPr>
          <p:cNvPr id="3" name="Content Placeholder 2"/>
          <p:cNvSpPr>
            <a:spLocks noGrp="1"/>
          </p:cNvSpPr>
          <p:nvPr>
            <p:ph idx="1"/>
          </p:nvPr>
        </p:nvSpPr>
        <p:spPr/>
        <p:txBody>
          <a:bodyPr/>
          <a:lstStyle/>
          <a:p>
            <a:r>
              <a:rPr lang="en-US" dirty="0" smtClean="0">
                <a:solidFill>
                  <a:srgbClr val="FF0000"/>
                </a:solidFill>
              </a:rPr>
              <a:t>The virtual wind tunnel should run a complete visualization and display the outputs in less than 1 minute on a modern hand held device. (5%)</a:t>
            </a:r>
          </a:p>
          <a:p>
            <a:pPr lvl="1"/>
            <a:r>
              <a:rPr lang="en-US" dirty="0" smtClean="0"/>
              <a:t>We will test this with various “good” and “bad” shapes and a clock.</a:t>
            </a:r>
            <a:endParaRPr lang="en-US" dirty="0"/>
          </a:p>
        </p:txBody>
      </p:sp>
      <p:sp>
        <p:nvSpPr>
          <p:cNvPr id="4" name="Slide Number Placeholder 3"/>
          <p:cNvSpPr>
            <a:spLocks noGrp="1"/>
          </p:cNvSpPr>
          <p:nvPr>
            <p:ph type="sldNum" sz="quarter" idx="12"/>
          </p:nvPr>
        </p:nvSpPr>
        <p:spPr/>
        <p:txBody>
          <a:bodyPr/>
          <a:lstStyle/>
          <a:p>
            <a:fld id="{2F5F0D6A-11AB-4DFD-AEC9-4019EB08637C}"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a:t>
            </a:r>
            <a:endParaRPr lang="en-US" dirty="0"/>
          </a:p>
        </p:txBody>
      </p:sp>
      <p:graphicFrame>
        <p:nvGraphicFramePr>
          <p:cNvPr id="5" name="Content Placeholder 4"/>
          <p:cNvGraphicFramePr>
            <a:graphicFrameLocks noGrp="1"/>
          </p:cNvGraphicFramePr>
          <p:nvPr>
            <p:ph idx="1"/>
          </p:nvPr>
        </p:nvGraphicFramePr>
        <p:xfrm>
          <a:off x="457200" y="1600200"/>
          <a:ext cx="8229600" cy="2595880"/>
        </p:xfrm>
        <a:graphic>
          <a:graphicData uri="http://schemas.openxmlformats.org/drawingml/2006/table">
            <a:tbl>
              <a:tblPr firstRow="1" bandRow="1">
                <a:tableStyleId>{5C22544A-7EE6-4342-B048-85BDC9FD1C3A}</a:tableStyleId>
              </a:tblPr>
              <a:tblGrid>
                <a:gridCol w="1981200"/>
                <a:gridCol w="1524000"/>
                <a:gridCol w="838200"/>
                <a:gridCol w="685800"/>
                <a:gridCol w="1676400"/>
                <a:gridCol w="1524000"/>
              </a:tblGrid>
              <a:tr h="370840">
                <a:tc>
                  <a:txBody>
                    <a:bodyPr/>
                    <a:lstStyle/>
                    <a:p>
                      <a:endParaRPr lang="en-US" dirty="0"/>
                    </a:p>
                  </a:txBody>
                  <a:tcPr/>
                </a:tc>
                <a:tc>
                  <a:txBody>
                    <a:bodyPr/>
                    <a:lstStyle/>
                    <a:p>
                      <a:r>
                        <a:rPr lang="en-US" dirty="0" smtClean="0"/>
                        <a:t>Requirements</a:t>
                      </a:r>
                      <a:endParaRPr lang="en-US" dirty="0"/>
                    </a:p>
                  </a:txBody>
                  <a:tcPr/>
                </a:tc>
                <a:tc>
                  <a:txBody>
                    <a:bodyPr/>
                    <a:lstStyle/>
                    <a:p>
                      <a:r>
                        <a:rPr lang="en-US" dirty="0" smtClean="0"/>
                        <a:t>Design</a:t>
                      </a:r>
                      <a:endParaRPr lang="en-US" dirty="0"/>
                    </a:p>
                  </a:txBody>
                  <a:tcPr/>
                </a:tc>
                <a:tc>
                  <a:txBody>
                    <a:bodyPr/>
                    <a:lstStyle/>
                    <a:p>
                      <a:r>
                        <a:rPr lang="en-US" dirty="0" smtClean="0"/>
                        <a:t>Code</a:t>
                      </a:r>
                      <a:endParaRPr lang="en-US" dirty="0"/>
                    </a:p>
                  </a:txBody>
                  <a:tcPr/>
                </a:tc>
                <a:tc>
                  <a:txBody>
                    <a:bodyPr/>
                    <a:lstStyle/>
                    <a:p>
                      <a:r>
                        <a:rPr lang="en-US" dirty="0" smtClean="0"/>
                        <a:t>Documentation</a:t>
                      </a:r>
                      <a:endParaRPr lang="en-US" dirty="0"/>
                    </a:p>
                  </a:txBody>
                  <a:tcPr/>
                </a:tc>
                <a:tc>
                  <a:txBody>
                    <a:bodyPr/>
                    <a:lstStyle/>
                    <a:p>
                      <a:r>
                        <a:rPr lang="en-US" dirty="0" smtClean="0"/>
                        <a:t>Total</a:t>
                      </a:r>
                      <a:endParaRPr lang="en-US" dirty="0"/>
                    </a:p>
                  </a:txBody>
                  <a:tcPr/>
                </a:tc>
              </a:tr>
              <a:tr h="370840">
                <a:tc>
                  <a:txBody>
                    <a:bodyPr/>
                    <a:lstStyle/>
                    <a:p>
                      <a:r>
                        <a:rPr lang="en-US" dirty="0" smtClean="0"/>
                        <a:t>Josh Calahan</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c>
                  <a:txBody>
                    <a:bodyPr/>
                    <a:lstStyle/>
                    <a:p>
                      <a:pPr algn="ctr"/>
                      <a:r>
                        <a:rPr lang="en-US" dirty="0" smtClean="0"/>
                        <a:t>2</a:t>
                      </a:r>
                      <a:endParaRPr lang="en-US" dirty="0"/>
                    </a:p>
                  </a:txBody>
                  <a:tcPr/>
                </a:tc>
                <a:tc>
                  <a:txBody>
                    <a:bodyPr/>
                    <a:lstStyle/>
                    <a:p>
                      <a:pPr algn="ctr"/>
                      <a:endParaRPr lang="en-US" dirty="0"/>
                    </a:p>
                  </a:txBody>
                  <a:tcPr/>
                </a:tc>
                <a:tc>
                  <a:txBody>
                    <a:bodyPr/>
                    <a:lstStyle/>
                    <a:p>
                      <a:pPr algn="ctr"/>
                      <a:r>
                        <a:rPr lang="en-US" dirty="0" smtClean="0"/>
                        <a:t>8</a:t>
                      </a:r>
                      <a:endParaRPr lang="en-US" dirty="0"/>
                    </a:p>
                  </a:txBody>
                  <a:tcPr/>
                </a:tc>
              </a:tr>
              <a:tr h="370840">
                <a:tc>
                  <a:txBody>
                    <a:bodyPr/>
                    <a:lstStyle/>
                    <a:p>
                      <a:r>
                        <a:rPr lang="en-US" dirty="0" smtClean="0"/>
                        <a:t>Wes Cothran</a:t>
                      </a:r>
                      <a:endParaRPr lang="en-US" dirty="0"/>
                    </a:p>
                  </a:txBody>
                  <a:tcPr/>
                </a:tc>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7</a:t>
                      </a:r>
                      <a:endParaRPr lang="en-US" dirty="0"/>
                    </a:p>
                  </a:txBody>
                  <a:tcPr/>
                </a:tc>
              </a:tr>
              <a:tr h="370840">
                <a:tc>
                  <a:txBody>
                    <a:bodyPr/>
                    <a:lstStyle/>
                    <a:p>
                      <a:r>
                        <a:rPr lang="en-US" dirty="0" smtClean="0"/>
                        <a:t>Chris Davis</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7</a:t>
                      </a:r>
                      <a:endParaRPr lang="en-US" dirty="0"/>
                    </a:p>
                  </a:txBody>
                  <a:tcPr/>
                </a:tc>
              </a:tr>
              <a:tr h="370840">
                <a:tc>
                  <a:txBody>
                    <a:bodyPr/>
                    <a:lstStyle/>
                    <a:p>
                      <a:r>
                        <a:rPr lang="en-US" dirty="0" smtClean="0"/>
                        <a:t>Michael</a:t>
                      </a:r>
                      <a:r>
                        <a:rPr lang="en-US" baseline="0" dirty="0" smtClean="0"/>
                        <a:t> Lynch</a:t>
                      </a:r>
                      <a:endParaRPr lang="en-US" dirty="0"/>
                    </a:p>
                  </a:txBody>
                  <a:tcPr/>
                </a:tc>
                <a:tc>
                  <a:txBody>
                    <a:bodyPr/>
                    <a:lstStyle/>
                    <a:p>
                      <a:pPr algn="ctr"/>
                      <a:r>
                        <a:rPr lang="en-US" dirty="0" smtClean="0"/>
                        <a:t>4</a:t>
                      </a: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r>
                        <a:rPr lang="en-US" dirty="0" smtClean="0"/>
                        <a:t>2</a:t>
                      </a:r>
                      <a:endParaRPr lang="en-US" dirty="0"/>
                    </a:p>
                  </a:txBody>
                  <a:tcPr/>
                </a:tc>
                <a:tc>
                  <a:txBody>
                    <a:bodyPr/>
                    <a:lstStyle/>
                    <a:p>
                      <a:pPr algn="ctr"/>
                      <a:r>
                        <a:rPr lang="en-US" dirty="0" smtClean="0"/>
                        <a:t>7</a:t>
                      </a:r>
                      <a:endParaRPr lang="en-US" dirty="0"/>
                    </a:p>
                  </a:txBody>
                  <a:tcPr/>
                </a:tc>
              </a:tr>
              <a:tr h="370840">
                <a:tc>
                  <a:txBody>
                    <a:bodyPr/>
                    <a:lstStyle/>
                    <a:p>
                      <a:r>
                        <a:rPr lang="en-US" dirty="0" smtClean="0"/>
                        <a:t>Brian</a:t>
                      </a:r>
                      <a:r>
                        <a:rPr lang="en-US" baseline="0" dirty="0" smtClean="0"/>
                        <a:t> Pittman</a:t>
                      </a:r>
                      <a:endParaRPr lang="en-US" dirty="0"/>
                    </a:p>
                  </a:txBody>
                  <a:tcPr/>
                </a:tc>
                <a:tc>
                  <a:txBody>
                    <a:bodyPr/>
                    <a:lstStyle/>
                    <a:p>
                      <a:pPr algn="ctr"/>
                      <a:r>
                        <a:rPr lang="en-US" dirty="0" smtClean="0"/>
                        <a:t>5</a:t>
                      </a:r>
                      <a:endParaRPr lang="en-US" dirty="0"/>
                    </a:p>
                  </a:txBody>
                  <a:tcPr/>
                </a:tc>
                <a:tc>
                  <a:txBody>
                    <a:bodyPr/>
                    <a:lstStyle/>
                    <a:p>
                      <a:pPr algn="ct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8</a:t>
                      </a:r>
                      <a:endParaRPr lang="en-US" dirty="0"/>
                    </a:p>
                  </a:txBody>
                  <a:tcPr/>
                </a:tc>
              </a:tr>
              <a:tr h="370840">
                <a:tc>
                  <a:txBody>
                    <a:bodyPr/>
                    <a:lstStyle/>
                    <a:p>
                      <a:r>
                        <a:rPr lang="en-US" b="1" dirty="0" smtClean="0"/>
                        <a:t>Totals</a:t>
                      </a:r>
                      <a:endParaRPr lang="en-US" b="1" dirty="0"/>
                    </a:p>
                  </a:txBody>
                  <a:tcPr/>
                </a:tc>
                <a:tc>
                  <a:txBody>
                    <a:bodyPr/>
                    <a:lstStyle/>
                    <a:p>
                      <a:pPr algn="ctr"/>
                      <a:r>
                        <a:rPr lang="en-US" b="1" dirty="0" smtClean="0"/>
                        <a:t>22</a:t>
                      </a:r>
                      <a:endParaRPr lang="en-US" b="1" dirty="0"/>
                    </a:p>
                  </a:txBody>
                  <a:tcPr/>
                </a:tc>
                <a:tc>
                  <a:txBody>
                    <a:bodyPr/>
                    <a:lstStyle/>
                    <a:p>
                      <a:pPr algn="ctr"/>
                      <a:r>
                        <a:rPr lang="en-US" b="1" dirty="0" smtClean="0"/>
                        <a:t>6</a:t>
                      </a:r>
                      <a:endParaRPr lang="en-US" b="1" dirty="0"/>
                    </a:p>
                  </a:txBody>
                  <a:tcPr/>
                </a:tc>
                <a:tc>
                  <a:txBody>
                    <a:bodyPr/>
                    <a:lstStyle/>
                    <a:p>
                      <a:pPr algn="ctr"/>
                      <a:r>
                        <a:rPr lang="en-US" b="1" dirty="0" smtClean="0"/>
                        <a:t>5</a:t>
                      </a:r>
                      <a:endParaRPr lang="en-US" b="1" dirty="0"/>
                    </a:p>
                  </a:txBody>
                  <a:tcPr/>
                </a:tc>
                <a:tc>
                  <a:txBody>
                    <a:bodyPr/>
                    <a:lstStyle/>
                    <a:p>
                      <a:pPr algn="ctr"/>
                      <a:r>
                        <a:rPr lang="en-US" b="1" dirty="0" smtClean="0"/>
                        <a:t>4</a:t>
                      </a:r>
                      <a:endParaRPr lang="en-US" b="1" dirty="0"/>
                    </a:p>
                  </a:txBody>
                  <a:tcPr/>
                </a:tc>
                <a:tc>
                  <a:txBody>
                    <a:bodyPr/>
                    <a:lstStyle/>
                    <a:p>
                      <a:pPr algn="ctr"/>
                      <a:r>
                        <a:rPr lang="en-US" b="1" dirty="0" smtClean="0"/>
                        <a:t>37</a:t>
                      </a:r>
                      <a:endParaRPr lang="en-US" b="1" dirty="0"/>
                    </a:p>
                  </a:txBody>
                  <a:tcPr/>
                </a:tc>
              </a:tr>
            </a:tbl>
          </a:graphicData>
        </a:graphic>
      </p:graphicFrame>
      <p:sp>
        <p:nvSpPr>
          <p:cNvPr id="4" name="Slide Number Placeholder 3"/>
          <p:cNvSpPr>
            <a:spLocks noGrp="1"/>
          </p:cNvSpPr>
          <p:nvPr>
            <p:ph type="sldNum" sz="quarter" idx="12"/>
          </p:nvPr>
        </p:nvSpPr>
        <p:spPr/>
        <p:txBody>
          <a:bodyPr/>
          <a:lstStyle/>
          <a:p>
            <a:fld id="{2F5F0D6A-11AB-4DFD-AEC9-4019EB08637C}"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00200"/>
            <a:ext cx="8229600" cy="1143000"/>
          </a:xfrm>
        </p:spPr>
        <p:txBody>
          <a:bodyPr/>
          <a:lstStyle/>
          <a:p>
            <a:r>
              <a:rPr lang="en-US" dirty="0" smtClean="0"/>
              <a:t>Follow us on Twitter…</a:t>
            </a:r>
            <a:endParaRPr lang="en-US" dirty="0"/>
          </a:p>
        </p:txBody>
      </p:sp>
      <p:pic>
        <p:nvPicPr>
          <p:cNvPr id="4" name="Content Placeholder 3" descr="twitter.jpeg"/>
          <p:cNvPicPr>
            <a:picLocks noGrp="1" noChangeAspect="1"/>
          </p:cNvPicPr>
          <p:nvPr>
            <p:ph idx="1"/>
          </p:nvPr>
        </p:nvPicPr>
        <p:blipFill>
          <a:blip r:embed="rId3" cstate="print">
            <a:extLst>
              <a:ext uri="{28A0092B-C50C-407E-A947-70E740481C1C}">
                <a14:useLocalDpi xmlns="" xmlns:a14="http://schemas.microsoft.com/office/drawing/2010/main" val="0"/>
              </a:ext>
            </a:extLst>
          </a:blip>
          <a:srcRect l="-40915" r="-40915"/>
          <a:stretch>
            <a:fillRect/>
          </a:stretch>
        </p:blipFill>
        <p:spPr>
          <a:xfrm>
            <a:off x="1752600" y="2971800"/>
            <a:ext cx="2493993" cy="1371600"/>
          </a:xfrm>
        </p:spPr>
      </p:pic>
      <p:sp>
        <p:nvSpPr>
          <p:cNvPr id="5" name="TextBox 4"/>
          <p:cNvSpPr txBox="1"/>
          <p:nvPr/>
        </p:nvSpPr>
        <p:spPr>
          <a:xfrm>
            <a:off x="3810000" y="3200400"/>
            <a:ext cx="2772514" cy="830997"/>
          </a:xfrm>
          <a:prstGeom prst="rect">
            <a:avLst/>
          </a:prstGeom>
          <a:noFill/>
        </p:spPr>
        <p:txBody>
          <a:bodyPr wrap="none" rtlCol="0">
            <a:spAutoFit/>
          </a:bodyPr>
          <a:lstStyle/>
          <a:p>
            <a:r>
              <a:rPr lang="en-US" sz="4800" dirty="0" smtClean="0"/>
              <a:t>@</a:t>
            </a:r>
            <a:r>
              <a:rPr lang="en-US" sz="4800" dirty="0" err="1"/>
              <a:t>T</a:t>
            </a:r>
            <a:r>
              <a:rPr lang="en-US" sz="4800" dirty="0" err="1" smtClean="0"/>
              <a:t>unnelK</a:t>
            </a:r>
            <a:endParaRPr lang="en-US" sz="4800" dirty="0"/>
          </a:p>
        </p:txBody>
      </p:sp>
      <p:sp>
        <p:nvSpPr>
          <p:cNvPr id="6" name="Slide Number Placeholder 5"/>
          <p:cNvSpPr>
            <a:spLocks noGrp="1"/>
          </p:cNvSpPr>
          <p:nvPr>
            <p:ph type="sldNum" sz="quarter" idx="12"/>
          </p:nvPr>
        </p:nvSpPr>
        <p:spPr/>
        <p:txBody>
          <a:bodyPr/>
          <a:lstStyle/>
          <a:p>
            <a:fld id="{2F5F0D6A-11AB-4DFD-AEC9-4019EB08637C}" type="slidenum">
              <a:rPr lang="en-US" smtClean="0"/>
              <a:pPr/>
              <a:t>12</a:t>
            </a:fld>
            <a:endParaRPr lang="en-US"/>
          </a:p>
        </p:txBody>
      </p:sp>
    </p:spTree>
    <p:extLst>
      <p:ext uri="{BB962C8B-B14F-4D97-AF65-F5344CB8AC3E}">
        <p14:creationId xmlns="" xmlns:p14="http://schemas.microsoft.com/office/powerpoint/2010/main" val="4023873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 this week</a:t>
            </a:r>
            <a:endParaRPr lang="en-US" dirty="0"/>
          </a:p>
        </p:txBody>
      </p:sp>
      <p:sp>
        <p:nvSpPr>
          <p:cNvPr id="3" name="Content Placeholder 2"/>
          <p:cNvSpPr>
            <a:spLocks noGrp="1"/>
          </p:cNvSpPr>
          <p:nvPr>
            <p:ph idx="1"/>
          </p:nvPr>
        </p:nvSpPr>
        <p:spPr/>
        <p:txBody>
          <a:bodyPr>
            <a:normAutofit fontScale="92500"/>
          </a:bodyPr>
          <a:lstStyle/>
          <a:p>
            <a:r>
              <a:rPr lang="en-US" dirty="0" smtClean="0"/>
              <a:t>1 Team Meeting</a:t>
            </a:r>
          </a:p>
          <a:p>
            <a:pPr lvl="1"/>
            <a:r>
              <a:rPr lang="en-US" dirty="0" smtClean="0"/>
              <a:t>Goals for the week and short term deliverables</a:t>
            </a:r>
          </a:p>
          <a:p>
            <a:pPr lvl="1"/>
            <a:r>
              <a:rPr lang="en-US" dirty="0" smtClean="0"/>
              <a:t>Established running schedule for class action items and internal action items, assigned to group members, added to wiki.</a:t>
            </a:r>
          </a:p>
          <a:p>
            <a:r>
              <a:rPr lang="en-US" dirty="0" smtClean="0"/>
              <a:t>Use cases finalized and refined into requirements</a:t>
            </a:r>
          </a:p>
          <a:p>
            <a:r>
              <a:rPr lang="en-US" dirty="0" smtClean="0"/>
              <a:t>System architecture drawing developed</a:t>
            </a:r>
          </a:p>
          <a:p>
            <a:r>
              <a:rPr lang="en-US" dirty="0" smtClean="0"/>
              <a:t>J016 Software Process chosen</a:t>
            </a:r>
          </a:p>
          <a:p>
            <a:r>
              <a:rPr lang="en-US" dirty="0" smtClean="0"/>
              <a:t>Prototype work on system hardware components</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2F5F0D6A-11AB-4DFD-AEC9-4019EB08637C}" type="slidenum">
              <a:rPr lang="en-US" smtClean="0"/>
              <a:pPr/>
              <a:t>2</a:t>
            </a:fld>
            <a:endParaRPr lang="en-US"/>
          </a:p>
        </p:txBody>
      </p:sp>
    </p:spTree>
    <p:extLst>
      <p:ext uri="{BB962C8B-B14F-4D97-AF65-F5344CB8AC3E}">
        <p14:creationId xmlns="" xmlns:p14="http://schemas.microsoft.com/office/powerpoint/2010/main" val="2119256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Initial Requirements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(Terminology note: shall==threshold &amp;&amp; should==objective) </a:t>
            </a:r>
          </a:p>
          <a:p>
            <a:r>
              <a:rPr lang="en-US" dirty="0" smtClean="0"/>
              <a:t>The system shall implement a small-scale physical wind tunnel. </a:t>
            </a:r>
          </a:p>
          <a:p>
            <a:r>
              <a:rPr lang="en-US" dirty="0" smtClean="0"/>
              <a:t>The system shall implement a virtual wind tunnel, also known as a two-dimensional computational fluid dynamics flow solver. </a:t>
            </a:r>
          </a:p>
          <a:p>
            <a:r>
              <a:rPr lang="en-US" dirty="0" smtClean="0"/>
              <a:t>The system shall provide a "big button" interface to the physical and virtual wind tunnels. </a:t>
            </a:r>
          </a:p>
          <a:p>
            <a:r>
              <a:rPr lang="en-US" dirty="0" smtClean="0"/>
              <a:t>The system shall include method of applying input wind tunnel conditions. For example: air speed, angle of attack, temperature, et al.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2F5F0D6A-11AB-4DFD-AEC9-4019EB08637C}"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Initial Requirements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system shall include methods for tunnel operation feedback. For example: time history plots, light-emitting diodes, et al. </a:t>
            </a:r>
          </a:p>
          <a:p>
            <a:r>
              <a:rPr lang="en-US" dirty="0" smtClean="0">
                <a:solidFill>
                  <a:srgbClr val="FF0000"/>
                </a:solidFill>
              </a:rPr>
              <a:t>The system shall be suitable to a range of children, teenagers, and young adults in the capacity of visitors to a science center. </a:t>
            </a:r>
          </a:p>
          <a:p>
            <a:r>
              <a:rPr lang="en-US" dirty="0" smtClean="0"/>
              <a:t>The system shall be resilient to power surges. </a:t>
            </a:r>
          </a:p>
          <a:p>
            <a:r>
              <a:rPr lang="en-US" dirty="0" smtClean="0"/>
              <a:t>The wind tunnel system shall include reporting capabilities to select social networks. </a:t>
            </a:r>
          </a:p>
          <a:p>
            <a:r>
              <a:rPr lang="en-US" dirty="0" smtClean="0"/>
              <a:t>The virtual wind tunnel system shall include reporting capabilities to select social networks. </a:t>
            </a:r>
          </a:p>
        </p:txBody>
      </p:sp>
      <p:sp>
        <p:nvSpPr>
          <p:cNvPr id="4" name="Slide Number Placeholder 3"/>
          <p:cNvSpPr>
            <a:spLocks noGrp="1"/>
          </p:cNvSpPr>
          <p:nvPr>
            <p:ph type="sldNum" sz="quarter" idx="12"/>
          </p:nvPr>
        </p:nvSpPr>
        <p:spPr/>
        <p:txBody>
          <a:bodyPr/>
          <a:lstStyle/>
          <a:p>
            <a:fld id="{2F5F0D6A-11AB-4DFD-AEC9-4019EB08637C}"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Initial Requirements</a:t>
            </a:r>
            <a:endParaRPr lang="en-US" dirty="0"/>
          </a:p>
        </p:txBody>
      </p:sp>
      <p:sp>
        <p:nvSpPr>
          <p:cNvPr id="3" name="Content Placeholder 2"/>
          <p:cNvSpPr>
            <a:spLocks noGrp="1"/>
          </p:cNvSpPr>
          <p:nvPr>
            <p:ph idx="1"/>
          </p:nvPr>
        </p:nvSpPr>
        <p:spPr/>
        <p:txBody>
          <a:bodyPr>
            <a:normAutofit fontScale="77500" lnSpcReduction="20000"/>
          </a:bodyPr>
          <a:lstStyle/>
          <a:p>
            <a:r>
              <a:rPr lang="en-US" sz="3400" dirty="0" smtClean="0">
                <a:solidFill>
                  <a:srgbClr val="FF0000"/>
                </a:solidFill>
              </a:rPr>
              <a:t>The system should provide a level of synchronization between the physical and virtual wind tunnels. That is, applying conditions to the physical (or virtual) wind tunnel should automatically apply conditions to the virtual (or physical) tunnel. </a:t>
            </a:r>
          </a:p>
          <a:p>
            <a:r>
              <a:rPr lang="en-US" sz="3400" dirty="0" smtClean="0">
                <a:solidFill>
                  <a:srgbClr val="FF0000"/>
                </a:solidFill>
              </a:rPr>
              <a:t>The system should include a computational geometry input method similar to a whiteboard app to the virtual tunnel via modern hand held devices. </a:t>
            </a:r>
          </a:p>
          <a:p>
            <a:r>
              <a:rPr lang="en-US" sz="3400" dirty="0" smtClean="0"/>
              <a:t>The project should produce designs, code, and lessons learned to replicate the system by other teams. </a:t>
            </a:r>
          </a:p>
          <a:p>
            <a:r>
              <a:rPr lang="en-US" sz="3400" dirty="0" smtClean="0"/>
              <a:t>The project shall provide durable child proof physical controls.</a:t>
            </a:r>
            <a:r>
              <a:rPr lang="en-US" dirty="0" smtClean="0"/>
              <a:t> </a:t>
            </a:r>
          </a:p>
        </p:txBody>
      </p:sp>
      <p:sp>
        <p:nvSpPr>
          <p:cNvPr id="4" name="Slide Number Placeholder 3"/>
          <p:cNvSpPr>
            <a:spLocks noGrp="1"/>
          </p:cNvSpPr>
          <p:nvPr>
            <p:ph type="sldNum" sz="quarter" idx="12"/>
          </p:nvPr>
        </p:nvSpPr>
        <p:spPr/>
        <p:txBody>
          <a:bodyPr/>
          <a:lstStyle/>
          <a:p>
            <a:fld id="{2F5F0D6A-11AB-4DFD-AEC9-4019EB08637C}"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Initial Requirements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hardware and software interfaces shall be highly reliable and intuitive, suitable for use by children. </a:t>
            </a:r>
          </a:p>
          <a:p>
            <a:r>
              <a:rPr lang="en-US" dirty="0" smtClean="0">
                <a:solidFill>
                  <a:srgbClr val="FF0000"/>
                </a:solidFill>
              </a:rPr>
              <a:t>The power on, power off, and reset procedures shall be simple enough to be performed by an untrained layperson. </a:t>
            </a:r>
          </a:p>
          <a:p>
            <a:r>
              <a:rPr lang="en-US" dirty="0" smtClean="0"/>
              <a:t>The wind tunnel shall reset itself to a default initial state after a period of no input. </a:t>
            </a:r>
          </a:p>
          <a:p>
            <a:r>
              <a:rPr lang="en-US" dirty="0" smtClean="0"/>
              <a:t>The hardware sensors and instruments used by the tunnel shall be off-the-shelf and easily obtainable a third party attempting to recreate the tunnel design. </a:t>
            </a:r>
          </a:p>
        </p:txBody>
      </p:sp>
      <p:sp>
        <p:nvSpPr>
          <p:cNvPr id="4" name="Slide Number Placeholder 3"/>
          <p:cNvSpPr>
            <a:spLocks noGrp="1"/>
          </p:cNvSpPr>
          <p:nvPr>
            <p:ph type="sldNum" sz="quarter" idx="12"/>
          </p:nvPr>
        </p:nvSpPr>
        <p:spPr/>
        <p:txBody>
          <a:bodyPr/>
          <a:lstStyle/>
          <a:p>
            <a:fld id="{2F5F0D6A-11AB-4DFD-AEC9-4019EB08637C}"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Initial Requirements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software components of the system shall be open source or freely available to a third party attempting to recreate the tunnel design. </a:t>
            </a:r>
          </a:p>
          <a:p>
            <a:r>
              <a:rPr lang="en-US" dirty="0" smtClean="0"/>
              <a:t>The virtual wind tunnel should gracefully fail when given malformed inputs. </a:t>
            </a:r>
          </a:p>
          <a:p>
            <a:r>
              <a:rPr lang="en-US" dirty="0" smtClean="0">
                <a:solidFill>
                  <a:srgbClr val="FF0000"/>
                </a:solidFill>
              </a:rPr>
              <a:t>The virtual wind tunnel should run a complete visualization and display the outputs in less than 1 minute on a modern hand held device. </a:t>
            </a:r>
          </a:p>
          <a:p>
            <a:r>
              <a:rPr lang="en-US" dirty="0" smtClean="0"/>
              <a:t>The virtual wind tunnel should provide outputs such as lift, drag, mach number, pressure, etc.</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2F5F0D6A-11AB-4DFD-AEC9-4019EB08637C}"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 Methods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FF0000"/>
                </a:solidFill>
              </a:rPr>
              <a:t>The system shall be suitable to a range of children, teenagers, and young adults in the capacity of visitors to a science center.   </a:t>
            </a:r>
            <a:r>
              <a:rPr lang="en-US" smtClean="0">
                <a:solidFill>
                  <a:srgbClr val="FF0000"/>
                </a:solidFill>
              </a:rPr>
              <a:t>(40</a:t>
            </a:r>
            <a:r>
              <a:rPr lang="en-US" dirty="0" smtClean="0">
                <a:solidFill>
                  <a:srgbClr val="FF0000"/>
                </a:solidFill>
              </a:rPr>
              <a:t>%)</a:t>
            </a:r>
          </a:p>
          <a:p>
            <a:pPr lvl="1"/>
            <a:r>
              <a:rPr lang="en-US" dirty="0" smtClean="0"/>
              <a:t>This is a non-functional requirement, thus harder to test.  We plan on monitored beta testing with HOSC during Spring Semester.</a:t>
            </a:r>
          </a:p>
          <a:p>
            <a:r>
              <a:rPr lang="en-US" dirty="0" smtClean="0">
                <a:solidFill>
                  <a:srgbClr val="FF0000"/>
                </a:solidFill>
              </a:rPr>
              <a:t>The system should include a computational geometry input method similar to a whiteboard app to the virtual tunnel via modern hand held devices. (5%)</a:t>
            </a:r>
          </a:p>
          <a:p>
            <a:pPr lvl="1"/>
            <a:r>
              <a:rPr lang="en-US" dirty="0" smtClean="0"/>
              <a:t>We will have to deal with shapes that could cause the virtual tunnel to crash, so we plan on feeding the system several “bad” shapes to help determine system instability points.</a:t>
            </a:r>
          </a:p>
          <a:p>
            <a:endParaRPr lang="en-US" dirty="0"/>
          </a:p>
        </p:txBody>
      </p:sp>
      <p:sp>
        <p:nvSpPr>
          <p:cNvPr id="4" name="Slide Number Placeholder 3"/>
          <p:cNvSpPr>
            <a:spLocks noGrp="1"/>
          </p:cNvSpPr>
          <p:nvPr>
            <p:ph type="sldNum" sz="quarter" idx="12"/>
          </p:nvPr>
        </p:nvSpPr>
        <p:spPr/>
        <p:txBody>
          <a:bodyPr/>
          <a:lstStyle/>
          <a:p>
            <a:fld id="{2F5F0D6A-11AB-4DFD-AEC9-4019EB08637C}"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Methods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olidFill>
                  <a:srgbClr val="FF0000"/>
                </a:solidFill>
              </a:rPr>
              <a:t>The system should provide a level of synchronization between the physical and virtual wind tunnels. That is, applying conditions to the physical (or virtual) wind tunnel should automatically apply conditions to the virtual (or physical) tunnel. (10%)</a:t>
            </a:r>
          </a:p>
          <a:p>
            <a:pPr lvl="1"/>
            <a:r>
              <a:rPr lang="en-US" dirty="0" smtClean="0"/>
              <a:t>This part of the system will be tested by users during our beta testing and our own internal testing.  We’ll intentionally try to get the virtual and physical wind tunnels out of sync to see how the system reacts.</a:t>
            </a:r>
          </a:p>
          <a:p>
            <a:r>
              <a:rPr lang="en-US" dirty="0" smtClean="0">
                <a:solidFill>
                  <a:srgbClr val="FF0000"/>
                </a:solidFill>
              </a:rPr>
              <a:t>The power on, power off, and reset procedures shall be simple enough to be performed by an untrained layperson. (10%)</a:t>
            </a:r>
          </a:p>
          <a:p>
            <a:pPr lvl="1"/>
            <a:r>
              <a:rPr lang="en-US" dirty="0" smtClean="0"/>
              <a:t>This is a part of the system that will be difficult to accomplish during internal testing.  We will determine how good our efforts were during our initial beta testing at the HOSC.</a:t>
            </a:r>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2F5F0D6A-11AB-4DFD-AEC9-4019EB08637C}"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404</TotalTime>
  <Words>894</Words>
  <Application>Microsoft Office PowerPoint</Application>
  <PresentationFormat>On-screen Show (4:3)</PresentationFormat>
  <Paragraphs>103</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Activities this week</vt:lpstr>
      <vt:lpstr>All Initial Requirements</vt:lpstr>
      <vt:lpstr>All Initial Requirements</vt:lpstr>
      <vt:lpstr>All Initial Requirements</vt:lpstr>
      <vt:lpstr>All Initial Requirements</vt:lpstr>
      <vt:lpstr>All Initial Requirements</vt:lpstr>
      <vt:lpstr>Testing Methods</vt:lpstr>
      <vt:lpstr>Testing Methods</vt:lpstr>
      <vt:lpstr>Testing Methods</vt:lpstr>
      <vt:lpstr>Workload</vt:lpstr>
      <vt:lpstr>Follow us on Twitter…</vt:lpstr>
    </vt:vector>
  </TitlesOfParts>
  <Company>U.S. Air Force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tunnelk</dc:title>
  <dc:creator>LYNCH-MP</dc:creator>
  <cp:lastModifiedBy>DAVIS-CS</cp:lastModifiedBy>
  <cp:revision>112</cp:revision>
  <dcterms:created xsi:type="dcterms:W3CDTF">2011-08-30T16:29:22Z</dcterms:created>
  <dcterms:modified xsi:type="dcterms:W3CDTF">2011-09-22T15:04:30Z</dcterms:modified>
</cp:coreProperties>
</file>