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71" r:id="rId6"/>
    <p:sldId id="270" r:id="rId7"/>
    <p:sldId id="272" r:id="rId8"/>
    <p:sldId id="273" r:id="rId9"/>
    <p:sldId id="274" r:id="rId10"/>
    <p:sldId id="264" r:id="rId11"/>
    <p:sldId id="263" r:id="rId12"/>
    <p:sldId id="265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52" autoAdjust="0"/>
    <p:restoredTop sz="96729" autoAdjust="0"/>
  </p:normalViewPr>
  <p:slideViewPr>
    <p:cSldViewPr>
      <p:cViewPr>
        <p:scale>
          <a:sx n="100" d="100"/>
          <a:sy n="100" d="100"/>
        </p:scale>
        <p:origin x="-1128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edc1b1103\public\Chris%20Davis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edc1b1103\public\Chris%20Davis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edc1b1103\public\Chris%20Davis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edc1b1103\public\Chris%20Davis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Sheet1!$B$1:$L$1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Sheet1!$B$2:$L$2</c:f>
              <c:numCache>
                <c:formatCode>General</c:formatCode>
                <c:ptCount val="11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5.0</c:v>
                </c:pt>
                <c:pt idx="5">
                  <c:v>116.0</c:v>
                </c:pt>
                <c:pt idx="6">
                  <c:v>116.0</c:v>
                </c:pt>
                <c:pt idx="7">
                  <c:v>116.0</c:v>
                </c:pt>
                <c:pt idx="8">
                  <c:v>116.0</c:v>
                </c:pt>
                <c:pt idx="9">
                  <c:v>116.0</c:v>
                </c:pt>
                <c:pt idx="10">
                  <c:v>116.0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Sheet1!$B$1:$L$1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Sheet1!$B$3:$L$3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Sheet1!$B$1:$L$1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Sheet1!$B$4:$L$4</c:f>
              <c:numCache>
                <c:formatCode>General</c:formatCode>
                <c:ptCount val="11"/>
                <c:pt idx="0">
                  <c:v>47.0</c:v>
                </c:pt>
                <c:pt idx="1">
                  <c:v>47.0</c:v>
                </c:pt>
                <c:pt idx="2">
                  <c:v>47.0</c:v>
                </c:pt>
                <c:pt idx="3">
                  <c:v>47.0</c:v>
                </c:pt>
                <c:pt idx="4">
                  <c:v>47.0</c:v>
                </c:pt>
                <c:pt idx="5">
                  <c:v>158.0</c:v>
                </c:pt>
                <c:pt idx="6">
                  <c:v>158.0</c:v>
                </c:pt>
                <c:pt idx="7">
                  <c:v>158.0</c:v>
                </c:pt>
                <c:pt idx="8">
                  <c:v>158.0</c:v>
                </c:pt>
                <c:pt idx="9">
                  <c:v>158.0</c:v>
                </c:pt>
                <c:pt idx="10">
                  <c:v>158.0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Sheet1!$B$1:$L$1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Sheet1!$B$5:$L$5</c:f>
              <c:numCache>
                <c:formatCode>General</c:formatCode>
                <c:ptCount val="11"/>
                <c:pt idx="0">
                  <c:v>70.0</c:v>
                </c:pt>
                <c:pt idx="1">
                  <c:v>76.0</c:v>
                </c:pt>
                <c:pt idx="2">
                  <c:v>84.0</c:v>
                </c:pt>
                <c:pt idx="3">
                  <c:v>93.0</c:v>
                </c:pt>
                <c:pt idx="4">
                  <c:v>101.0</c:v>
                </c:pt>
                <c:pt idx="5">
                  <c:v>107.0</c:v>
                </c:pt>
                <c:pt idx="6">
                  <c:v>114.0</c:v>
                </c:pt>
                <c:pt idx="7">
                  <c:v>114.0</c:v>
                </c:pt>
                <c:pt idx="8">
                  <c:v>120.0</c:v>
                </c:pt>
                <c:pt idx="9">
                  <c:v>127.0</c:v>
                </c:pt>
                <c:pt idx="10">
                  <c:v>134.0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637800"/>
        <c:axId val="498641000"/>
      </c:lineChart>
      <c:dateAx>
        <c:axId val="4986378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98641000"/>
        <c:crosses val="autoZero"/>
        <c:auto val="1"/>
        <c:lblOffset val="100"/>
        <c:baseTimeUnit val="days"/>
        <c:majorUnit val="7.0"/>
        <c:majorTimeUnit val="days"/>
      </c:dateAx>
      <c:valAx>
        <c:axId val="498641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8637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4"/>
          <c:y val="0.0436791252621805"/>
          <c:w val="0.305698324022346"/>
          <c:h val="0.90681933317287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Sheet1!$B$7:$L$7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Sheet1!$B$8:$L$8</c:f>
              <c:numCache>
                <c:formatCode>General</c:formatCode>
                <c:ptCount val="11"/>
                <c:pt idx="2">
                  <c:v>8825.0</c:v>
                </c:pt>
                <c:pt idx="3">
                  <c:v>9092.0</c:v>
                </c:pt>
                <c:pt idx="4">
                  <c:v>9574.0</c:v>
                </c:pt>
                <c:pt idx="5">
                  <c:v>9574.0</c:v>
                </c:pt>
                <c:pt idx="6">
                  <c:v>9574.0</c:v>
                </c:pt>
                <c:pt idx="7">
                  <c:v>9574.0</c:v>
                </c:pt>
                <c:pt idx="8">
                  <c:v>9284.0</c:v>
                </c:pt>
                <c:pt idx="9">
                  <c:v>9203.0</c:v>
                </c:pt>
                <c:pt idx="10">
                  <c:v>9325.0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Sheet1!$B$7:$L$7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Sheet1!$B$9:$L$9</c:f>
              <c:numCache>
                <c:formatCode>General</c:formatCode>
                <c:ptCount val="11"/>
                <c:pt idx="2">
                  <c:v>6499.0</c:v>
                </c:pt>
                <c:pt idx="3">
                  <c:v>6693.0</c:v>
                </c:pt>
                <c:pt idx="4">
                  <c:v>7025.0</c:v>
                </c:pt>
                <c:pt idx="5">
                  <c:v>7025.0</c:v>
                </c:pt>
                <c:pt idx="6">
                  <c:v>7025.0</c:v>
                </c:pt>
                <c:pt idx="7">
                  <c:v>7025.0</c:v>
                </c:pt>
                <c:pt idx="8">
                  <c:v>7143.0</c:v>
                </c:pt>
                <c:pt idx="9">
                  <c:v>8073.0</c:v>
                </c:pt>
                <c:pt idx="10">
                  <c:v>8158.0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742216"/>
        <c:axId val="498745304"/>
      </c:lineChart>
      <c:dateAx>
        <c:axId val="4987422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8745304"/>
        <c:crosses val="autoZero"/>
        <c:auto val="1"/>
        <c:lblOffset val="100"/>
        <c:baseTimeUnit val="days"/>
        <c:majorUnit val="7.0"/>
        <c:majorTimeUnit val="days"/>
      </c:dateAx>
      <c:valAx>
        <c:axId val="498745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8742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Sheet1!$B$7:$L$7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Sheet1!$B$11:$L$11</c:f>
              <c:numCache>
                <c:formatCode>General</c:formatCode>
                <c:ptCount val="11"/>
                <c:pt idx="0">
                  <c:v>85.0</c:v>
                </c:pt>
                <c:pt idx="1">
                  <c:v>85.0</c:v>
                </c:pt>
                <c:pt idx="2">
                  <c:v>96.0</c:v>
                </c:pt>
                <c:pt idx="3">
                  <c:v>97.0</c:v>
                </c:pt>
                <c:pt idx="4">
                  <c:v>107.0</c:v>
                </c:pt>
                <c:pt idx="5">
                  <c:v>112.0</c:v>
                </c:pt>
                <c:pt idx="6">
                  <c:v>112.0</c:v>
                </c:pt>
                <c:pt idx="7">
                  <c:v>112.0</c:v>
                </c:pt>
                <c:pt idx="8">
                  <c:v>116.0</c:v>
                </c:pt>
                <c:pt idx="9">
                  <c:v>114.0</c:v>
                </c:pt>
                <c:pt idx="10">
                  <c:v>114.0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764088"/>
        <c:axId val="498767160"/>
      </c:lineChart>
      <c:dateAx>
        <c:axId val="4987640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98767160"/>
        <c:crosses val="autoZero"/>
        <c:auto val="1"/>
        <c:lblOffset val="100"/>
        <c:baseTimeUnit val="days"/>
        <c:majorUnit val="7.0"/>
        <c:majorTimeUnit val="days"/>
      </c:dateAx>
      <c:valAx>
        <c:axId val="498767160"/>
        <c:scaling>
          <c:orientation val="minMax"/>
          <c:min val="8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8764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Sheet1!$B$13:$L$13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Sheet1!$B$14:$L$14</c:f>
              <c:numCache>
                <c:formatCode>General</c:formatCode>
                <c:ptCount val="11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Sheet1!$B$13:$L$13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Sheet1!$B$15:$L$15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Sheet1!$B$13:$L$13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Sheet1!$B$16:$L$16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  <c:pt idx="10">
                  <c:v>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Sheet1!$B$13:$L$13</c:f>
              <c:numCache>
                <c:formatCode>m/d/yyyy</c:formatCode>
                <c:ptCount val="11"/>
                <c:pt idx="0">
                  <c:v>40927.0</c:v>
                </c:pt>
                <c:pt idx="1">
                  <c:v>40934.0</c:v>
                </c:pt>
                <c:pt idx="2">
                  <c:v>40941.0</c:v>
                </c:pt>
                <c:pt idx="3">
                  <c:v>40948.0</c:v>
                </c:pt>
                <c:pt idx="4">
                  <c:v>40955.0</c:v>
                </c:pt>
                <c:pt idx="5">
                  <c:v>40962.0</c:v>
                </c:pt>
                <c:pt idx="6">
                  <c:v>40969.0</c:v>
                </c:pt>
                <c:pt idx="7">
                  <c:v>40976.0</c:v>
                </c:pt>
                <c:pt idx="8">
                  <c:v>40983.0</c:v>
                </c:pt>
                <c:pt idx="9">
                  <c:v>40997.0</c:v>
                </c:pt>
                <c:pt idx="10">
                  <c:v>41004.0</c:v>
                </c:pt>
              </c:numCache>
            </c:numRef>
          </c:cat>
          <c:val>
            <c:numRef>
              <c:f>Sheet1!$B$17:$L$17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843960"/>
        <c:axId val="498847160"/>
      </c:lineChart>
      <c:dateAx>
        <c:axId val="498843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98847160"/>
        <c:crosses val="autoZero"/>
        <c:auto val="1"/>
        <c:lblOffset val="100"/>
        <c:baseTimeUnit val="days"/>
        <c:majorUnit val="7.0"/>
        <c:majorTimeUnit val="days"/>
      </c:dateAx>
      <c:valAx>
        <c:axId val="498847160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498843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1"/>
          <c:y val="0.0611463741704776"/>
          <c:w val="0.281148148148148"/>
          <c:h val="0.86898463019633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goo.gl/ipJj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2657191"/>
            <a:ext cx="124042" cy="162209"/>
          </a:xfrm>
          <a:prstGeom prst="rect">
            <a:avLst/>
          </a:prstGeom>
        </p:spPr>
      </p:pic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April </a:t>
            </a:r>
            <a:r>
              <a:rPr lang="en-US" sz="3200" dirty="0" smtClean="0"/>
              <a:t>12, </a:t>
            </a:r>
            <a:r>
              <a:rPr lang="en-US" sz="3200" dirty="0" smtClean="0"/>
              <a:t>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14600" y="4267200"/>
            <a:ext cx="5486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…where pigs can fly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>
            <a:off x="4876800" y="4648200"/>
            <a:ext cx="205836" cy="228600"/>
          </a:xfrm>
          <a:prstGeom prst="rect">
            <a:avLst/>
          </a:prstGeom>
          <a:noFill/>
        </p:spPr>
      </p:pic>
      <p:graphicFrame>
        <p:nvGraphicFramePr>
          <p:cNvPr id="8" name="Chart 7"/>
          <p:cNvGraphicFramePr/>
          <p:nvPr/>
        </p:nvGraphicFramePr>
        <p:xfrm>
          <a:off x="2819400" y="4343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27535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134</a:t>
                      </a: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59677"/>
              </p:ext>
            </p:extLst>
          </p:nvPr>
        </p:nvGraphicFramePr>
        <p:xfrm>
          <a:off x="868680" y="1447800"/>
          <a:ext cx="7406640" cy="20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9325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62000" y="3886200"/>
          <a:ext cx="3429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610099" y="3876676"/>
          <a:ext cx="3547925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51823"/>
              </p:ext>
            </p:extLst>
          </p:nvPr>
        </p:nvGraphicFramePr>
        <p:xfrm>
          <a:off x="914400" y="1219200"/>
          <a:ext cx="740664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Humidity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  <p:pic>
        <p:nvPicPr>
          <p:cNvPr id="15" name="Picture 14" descr="ale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492240"/>
            <a:ext cx="108014" cy="120015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/>
        </p:nvGraphicFramePr>
        <p:xfrm>
          <a:off x="2819400" y="43434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PANO_20120408_17025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38600"/>
            <a:ext cx="7914078" cy="2362200"/>
          </a:xfrm>
          <a:prstGeom prst="rect">
            <a:avLst/>
          </a:prstGeom>
        </p:spPr>
      </p:pic>
      <p:pic>
        <p:nvPicPr>
          <p:cNvPr id="5" name="Content Placeholder 4" descr="IMG_20120408_18372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2286000" y="1371600"/>
            <a:ext cx="4572320" cy="2514600"/>
          </a:xfrm>
        </p:spPr>
      </p:pic>
    </p:spTree>
    <p:extLst>
      <p:ext uri="{BB962C8B-B14F-4D97-AF65-F5344CB8AC3E}">
        <p14:creationId xmlns:p14="http://schemas.microsoft.com/office/powerpoint/2010/main" val="398932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/>
              <a:t>8</a:t>
            </a:r>
            <a:r>
              <a:rPr lang="en-US" sz="4000" dirty="0" smtClean="0"/>
              <a:t> </a:t>
            </a:r>
            <a:r>
              <a:rPr lang="en-US" sz="4000" dirty="0" smtClean="0"/>
              <a:t>followers – </a:t>
            </a:r>
            <a:r>
              <a:rPr lang="en-US" sz="4000" dirty="0" smtClean="0"/>
              <a:t>49 </a:t>
            </a:r>
            <a:r>
              <a:rPr lang="en-US" sz="4000" dirty="0" smtClean="0"/>
              <a:t>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alex.gif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0400" y="3191934"/>
            <a:ext cx="184214" cy="204681"/>
          </a:xfrm>
          <a:prstGeom prst="rect">
            <a:avLst/>
          </a:prstGeom>
        </p:spPr>
      </p:pic>
      <p:pic>
        <p:nvPicPr>
          <p:cNvPr id="8" name="Picture 7" descr="alex.gif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57800" y="2887134"/>
            <a:ext cx="184214" cy="2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tunnel development</a:t>
            </a:r>
            <a:endParaRPr lang="en-US" dirty="0" smtClean="0"/>
          </a:p>
          <a:p>
            <a:pPr lvl="1"/>
            <a:r>
              <a:rPr lang="en-US" dirty="0"/>
              <a:t>Tablet analysis of alternatives</a:t>
            </a:r>
            <a:endParaRPr lang="en-US" dirty="0" smtClean="0"/>
          </a:p>
          <a:p>
            <a:pPr lvl="1"/>
            <a:r>
              <a:rPr lang="en-US" dirty="0" smtClean="0"/>
              <a:t>Added </a:t>
            </a:r>
            <a:r>
              <a:rPr lang="en-US" dirty="0"/>
              <a:t>two-way communication via </a:t>
            </a:r>
            <a:r>
              <a:rPr lang="en-US" dirty="0" smtClean="0"/>
              <a:t>JSON</a:t>
            </a:r>
            <a:endParaRPr lang="en-US" dirty="0"/>
          </a:p>
          <a:p>
            <a:pPr lvl="1"/>
            <a:r>
              <a:rPr lang="en-US" dirty="0" smtClean="0"/>
              <a:t>Added integration test code to emulate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Removed </a:t>
            </a:r>
            <a:r>
              <a:rPr lang="en-US" dirty="0" err="1" smtClean="0"/>
              <a:t>DrawShape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Obtained five new computation </a:t>
            </a:r>
            <a:r>
              <a:rPr lang="en-US" dirty="0" err="1" smtClean="0"/>
              <a:t>meshs</a:t>
            </a:r>
            <a:endParaRPr lang="en-US" dirty="0" smtClean="0"/>
          </a:p>
          <a:p>
            <a:pPr lvl="1"/>
            <a:r>
              <a:rPr lang="en-US" dirty="0" smtClean="0"/>
              <a:t>UI tweaks</a:t>
            </a:r>
          </a:p>
          <a:p>
            <a:r>
              <a:rPr lang="en-US" dirty="0" smtClean="0"/>
              <a:t>Physical </a:t>
            </a:r>
            <a:r>
              <a:rPr lang="en-US" dirty="0" smtClean="0"/>
              <a:t>tunnel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Requirements Evaluation/Traceability</a:t>
            </a:r>
            <a:endParaRPr lang="en-US" dirty="0" smtClean="0"/>
          </a:p>
          <a:p>
            <a:r>
              <a:rPr lang="en-US" dirty="0" smtClean="0"/>
              <a:t>Fun in the Maui sun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</a:t>
            </a:r>
            <a:r>
              <a:rPr lang="en-US" dirty="0" err="1" smtClean="0"/>
              <a:t>AoA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41910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Option # 1</a:t>
            </a:r>
          </a:p>
          <a:p>
            <a:r>
              <a:rPr lang="de-DE" dirty="0" smtClean="0"/>
              <a:t>Samsung </a:t>
            </a:r>
            <a:r>
              <a:rPr lang="de-DE" dirty="0" err="1"/>
              <a:t>Galaxy</a:t>
            </a:r>
            <a:r>
              <a:rPr lang="de-DE" dirty="0"/>
              <a:t> Tab 7.0 Plus 16GB (Dual Core, Universal Remote, </a:t>
            </a:r>
            <a:r>
              <a:rPr lang="de-DE" dirty="0" err="1"/>
              <a:t>WiFi</a:t>
            </a:r>
            <a:r>
              <a:rPr lang="de-DE" dirty="0" smtClean="0"/>
              <a:t>)</a:t>
            </a:r>
          </a:p>
          <a:p>
            <a:r>
              <a:rPr lang="de-DE" dirty="0" smtClean="0"/>
              <a:t>$419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19200"/>
            <a:ext cx="2971800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4191000"/>
            <a:ext cx="2895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# 2</a:t>
            </a:r>
          </a:p>
          <a:p>
            <a:r>
              <a:rPr lang="en-US" dirty="0" smtClean="0"/>
              <a:t>Samsung </a:t>
            </a:r>
            <a:r>
              <a:rPr lang="en-US" dirty="0"/>
              <a:t>GT-P7510-MA16ARB Galaxy Tab 10.1" </a:t>
            </a:r>
            <a:r>
              <a:rPr lang="en-US" dirty="0" err="1"/>
              <a:t>WiFi</a:t>
            </a:r>
            <a:r>
              <a:rPr lang="en-US" dirty="0"/>
              <a:t> Android Tablet - Android 3.1 Honeycomb, NVIDIA Dual-Core </a:t>
            </a:r>
            <a:r>
              <a:rPr lang="en-US" dirty="0" err="1"/>
              <a:t>Tegra</a:t>
            </a:r>
            <a:r>
              <a:rPr lang="en-US" dirty="0"/>
              <a:t> 2, 10.1" WXGA, 1GB Memory, 16GB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$339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1447800"/>
            <a:ext cx="2781300" cy="278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9400" y="4267201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# 3</a:t>
            </a:r>
          </a:p>
          <a:p>
            <a:r>
              <a:rPr lang="en-US" dirty="0"/>
              <a:t>ASUS Transformer TF101-A1 10.1-Inch </a:t>
            </a:r>
            <a:r>
              <a:rPr lang="en-US" dirty="0" smtClean="0"/>
              <a:t>Tablet</a:t>
            </a:r>
          </a:p>
          <a:p>
            <a:r>
              <a:rPr lang="en-US" dirty="0" smtClean="0"/>
              <a:t>$359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2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2-04-11 at 1.3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52600"/>
            <a:ext cx="5046279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6096000"/>
            <a:ext cx="206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Realistic wing shape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9014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6096000"/>
            <a:ext cx="103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Diamond</a:t>
            </a:r>
            <a:endParaRPr lang="en-US" dirty="0"/>
          </a:p>
        </p:txBody>
      </p:sp>
      <p:pic>
        <p:nvPicPr>
          <p:cNvPr id="5" name="Picture 4" descr="Screen shot 2012-04-11 at 1.3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8729"/>
            <a:ext cx="5257800" cy="4723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95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6096000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pic>
        <p:nvPicPr>
          <p:cNvPr id="3" name="Picture 2" descr="Screen shot 2012-04-11 at 1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76400"/>
            <a:ext cx="5104528" cy="4533900"/>
          </a:xfrm>
          <a:prstGeom prst="rect">
            <a:avLst/>
          </a:prstGeom>
        </p:spPr>
      </p:pic>
      <p:pic>
        <p:nvPicPr>
          <p:cNvPr id="7" name="Picture 6" descr="Screen shot 2012-04-11 at 1.4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71800"/>
            <a:ext cx="2565721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88608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3472" y="6096000"/>
            <a:ext cx="107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Flying car</a:t>
            </a:r>
            <a:endParaRPr lang="en-US" dirty="0"/>
          </a:p>
        </p:txBody>
      </p:sp>
      <p:pic>
        <p:nvPicPr>
          <p:cNvPr id="3" name="Picture 2" descr="Screen shot 2012-04-11 at 1.3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388652" cy="458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9533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Computational Mesh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6096000"/>
            <a:ext cx="135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Flying bacon</a:t>
            </a:r>
            <a:endParaRPr lang="en-US" dirty="0"/>
          </a:p>
        </p:txBody>
      </p:sp>
      <p:pic>
        <p:nvPicPr>
          <p:cNvPr id="5" name="Picture 4" descr="Screen shot 2012-04-11 at 1.3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85" y="1476395"/>
            <a:ext cx="5303115" cy="4695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579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Mesh courtesy of Tunnel-K consultant, Dr. James S. Masters, </a:t>
            </a:r>
            <a:r>
              <a:rPr lang="it-IT" sz="1400" i="1" dirty="0" err="1"/>
              <a:t>Aerodynamicist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9775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4-11 at 2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1" y="3352800"/>
            <a:ext cx="451354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19 of 24 </a:t>
            </a:r>
            <a:r>
              <a:rPr lang="en-US" dirty="0"/>
              <a:t>requirements </a:t>
            </a:r>
            <a:r>
              <a:rPr lang="en-US" dirty="0" smtClean="0"/>
              <a:t>completed</a:t>
            </a:r>
          </a:p>
          <a:p>
            <a:r>
              <a:rPr lang="en-US" dirty="0" smtClean="0"/>
              <a:t>4 of last 6 </a:t>
            </a:r>
            <a:r>
              <a:rPr lang="en-US" dirty="0"/>
              <a:t>requirements </a:t>
            </a:r>
            <a:r>
              <a:rPr lang="en-US" dirty="0" smtClean="0"/>
              <a:t>have started</a:t>
            </a:r>
          </a:p>
          <a:p>
            <a:r>
              <a:rPr lang="en-US" dirty="0" smtClean="0"/>
              <a:t>2 requirements not yet started</a:t>
            </a:r>
          </a:p>
          <a:p>
            <a:r>
              <a:rPr lang="nl-NL" dirty="0" smtClean="0"/>
              <a:t>Details </a:t>
            </a:r>
            <a:r>
              <a:rPr lang="nl-NL" dirty="0"/>
              <a:t>@ </a:t>
            </a:r>
            <a:r>
              <a:rPr lang="nl-NL" dirty="0">
                <a:hlinkClick r:id="rId3"/>
              </a:rPr>
              <a:t>http://goo.gl/</a:t>
            </a:r>
            <a:r>
              <a:rPr lang="nl-NL" dirty="0" smtClean="0">
                <a:hlinkClick r:id="rId3"/>
              </a:rPr>
              <a:t>ipJjU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425</Words>
  <Application>Microsoft Macintosh PowerPoint</Application>
  <PresentationFormat>On-screen Show (4:3)</PresentationFormat>
  <Paragraphs>106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Activities this week</vt:lpstr>
      <vt:lpstr>Tablet AoA Evaluation</vt:lpstr>
      <vt:lpstr>New Computational Mesh</vt:lpstr>
      <vt:lpstr>New Computational Mesh</vt:lpstr>
      <vt:lpstr>New Computational Mesh</vt:lpstr>
      <vt:lpstr>New Computational Mesh</vt:lpstr>
      <vt:lpstr>New Computational Mesh</vt:lpstr>
      <vt:lpstr>Status of Requirements</vt:lpstr>
      <vt:lpstr>Baseline Documentation Metrics</vt:lpstr>
      <vt:lpstr>Baseline Code Metrics</vt:lpstr>
      <vt:lpstr>Baseline Hardware Metrics</vt:lpstr>
      <vt:lpstr>Maui</vt:lpstr>
      <vt:lpstr>Follow us on Twitter… 8 followers – 49 tweets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Josh Calahan</cp:lastModifiedBy>
  <cp:revision>324</cp:revision>
  <dcterms:created xsi:type="dcterms:W3CDTF">2011-08-30T16:29:22Z</dcterms:created>
  <dcterms:modified xsi:type="dcterms:W3CDTF">2012-04-11T20:27:34Z</dcterms:modified>
</cp:coreProperties>
</file>