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82" autoAdjust="0"/>
  </p:normalViewPr>
  <p:slideViewPr>
    <p:cSldViewPr>
      <p:cViewPr varScale="1">
        <p:scale>
          <a:sx n="118" d="100"/>
          <a:sy n="118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Sheet1!$B$1:$F$1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5.0</c:v>
                </c:pt>
                <c:pt idx="4">
                  <c:v>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Sheet1!$B$1:$F$1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Sheet1!$B$1:$F$1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47.0</c:v>
                </c:pt>
                <c:pt idx="1">
                  <c:v>47.0</c:v>
                </c:pt>
                <c:pt idx="2">
                  <c:v>47.0</c:v>
                </c:pt>
                <c:pt idx="3">
                  <c:v>47.0</c:v>
                </c:pt>
                <c:pt idx="4">
                  <c:v>47.0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Sheet1!$B$1:$F$1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5"/>
                <c:pt idx="0">
                  <c:v>70.0</c:v>
                </c:pt>
                <c:pt idx="1">
                  <c:v>76.0</c:v>
                </c:pt>
                <c:pt idx="2">
                  <c:v>84.0</c:v>
                </c:pt>
                <c:pt idx="3">
                  <c:v>93.0</c:v>
                </c:pt>
                <c:pt idx="4">
                  <c:v>101.0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868616"/>
        <c:axId val="475806600"/>
      </c:lineChart>
      <c:dateAx>
        <c:axId val="4758686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475806600"/>
        <c:crosses val="autoZero"/>
        <c:auto val="1"/>
        <c:lblOffset val="100"/>
        <c:baseTimeUnit val="days"/>
        <c:majorUnit val="7.0"/>
        <c:majorTimeUnit val="days"/>
      </c:dateAx>
      <c:valAx>
        <c:axId val="475806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58686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3"/>
          <c:y val="0.0436791252621806"/>
          <c:w val="0.305698324022346"/>
          <c:h val="0.90681933317287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Sheet1!$B$7:$F$7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Sheet1!$B$8:$F$8</c:f>
              <c:numCache>
                <c:formatCode>General</c:formatCode>
                <c:ptCount val="5"/>
                <c:pt idx="2">
                  <c:v>8825.0</c:v>
                </c:pt>
                <c:pt idx="3">
                  <c:v>9092.0</c:v>
                </c:pt>
                <c:pt idx="4">
                  <c:v>9574.0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Sheet1!$B$7:$F$7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Sheet1!$B$9:$F$9</c:f>
              <c:numCache>
                <c:formatCode>General</c:formatCode>
                <c:ptCount val="5"/>
                <c:pt idx="2">
                  <c:v>6499.0</c:v>
                </c:pt>
                <c:pt idx="3">
                  <c:v>6693.0</c:v>
                </c:pt>
                <c:pt idx="4">
                  <c:v>7025.0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97480"/>
        <c:axId val="541800520"/>
      </c:lineChart>
      <c:dateAx>
        <c:axId val="54179748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541800520"/>
        <c:crosses val="autoZero"/>
        <c:auto val="1"/>
        <c:lblOffset val="100"/>
        <c:baseTimeUnit val="days"/>
        <c:majorUnit val="7.0"/>
        <c:majorTimeUnit val="days"/>
      </c:dateAx>
      <c:valAx>
        <c:axId val="541800520"/>
        <c:scaling>
          <c:orientation val="minMax"/>
          <c:min val="6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1797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Sheet1!$B$7:$F$7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85.0</c:v>
                </c:pt>
                <c:pt idx="1">
                  <c:v>85.0</c:v>
                </c:pt>
                <c:pt idx="2">
                  <c:v>96.0</c:v>
                </c:pt>
                <c:pt idx="3">
                  <c:v>97.0</c:v>
                </c:pt>
                <c:pt idx="4">
                  <c:v>107.0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7107864"/>
        <c:axId val="537152136"/>
      </c:lineChart>
      <c:dateAx>
        <c:axId val="53710786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537152136"/>
        <c:crosses val="autoZero"/>
        <c:auto val="1"/>
        <c:lblOffset val="100"/>
        <c:baseTimeUnit val="days"/>
        <c:majorUnit val="7.0"/>
        <c:majorTimeUnit val="days"/>
      </c:dateAx>
      <c:valAx>
        <c:axId val="537152136"/>
        <c:scaling>
          <c:orientation val="minMax"/>
          <c:min val="8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7107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Sheet1!$B$13:$F$13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Sheet1!$B$14:$F$14</c:f>
              <c:numCache>
                <c:formatCode>General</c:formatCode>
                <c:ptCount val="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Sheet1!$B$13:$F$13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Sheet1!$B$15:$F$15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Sheet1!$B$13:$F$13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Sheet1!$B$13:$F$13</c:f>
              <c:numCache>
                <c:formatCode>m/d/yy</c:formatCode>
                <c:ptCount val="5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</c:numCache>
            </c:numRef>
          </c:cat>
          <c:val>
            <c:numRef>
              <c:f>Sheet1!$B$17:$F$17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7801736"/>
        <c:axId val="536889704"/>
      </c:lineChart>
      <c:dateAx>
        <c:axId val="53780173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536889704"/>
        <c:crosses val="autoZero"/>
        <c:auto val="1"/>
        <c:lblOffset val="100"/>
        <c:baseTimeUnit val="days"/>
        <c:majorUnit val="7.0"/>
        <c:majorTimeUnit val="days"/>
      </c:dateAx>
      <c:valAx>
        <c:axId val="536889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7801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"/>
          <c:y val="0.0611463741704776"/>
          <c:w val="0.281148148148148"/>
          <c:h val="0.86898463019633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.be/UpoyA9MbZx0" TargetMode="Externa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.be/ZqCDj0iIIuw" TargetMode="Externa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February </a:t>
            </a:r>
            <a:r>
              <a:rPr lang="en-US" sz="3200" dirty="0" smtClean="0"/>
              <a:t>16</a:t>
            </a:r>
            <a:r>
              <a:rPr lang="en-US" sz="3200" dirty="0" smtClean="0"/>
              <a:t>, </a:t>
            </a:r>
            <a:r>
              <a:rPr lang="en-US" sz="3200" dirty="0" smtClean="0"/>
              <a:t>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work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communication </a:t>
            </a:r>
            <a:r>
              <a:rPr lang="en-US" dirty="0" smtClean="0"/>
              <a:t>experiments 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development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erver library investigations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Totally awesome </a:t>
            </a:r>
            <a:r>
              <a:rPr lang="en-US" dirty="0" smtClean="0"/>
              <a:t>UI work</a:t>
            </a:r>
          </a:p>
          <a:p>
            <a:r>
              <a:rPr lang="en-US" dirty="0" smtClean="0"/>
              <a:t>Project design discussions/documentation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20423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Developer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SoW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SDP, SRS, SDD, Fall FQT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930518"/>
              </p:ext>
            </p:extLst>
          </p:nvPr>
        </p:nvGraphicFramePr>
        <p:xfrm>
          <a:off x="2514600" y="4343400"/>
          <a:ext cx="3844925" cy="204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50371"/>
              </p:ext>
            </p:extLst>
          </p:nvPr>
        </p:nvGraphicFramePr>
        <p:xfrm>
          <a:off x="868680" y="1447800"/>
          <a:ext cx="7406640" cy="20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9574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7025</a:t>
                      </a:r>
                      <a:endParaRPr 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283081"/>
              </p:ext>
            </p:extLst>
          </p:nvPr>
        </p:nvGraphicFramePr>
        <p:xfrm>
          <a:off x="762000" y="3962400"/>
          <a:ext cx="3790950" cy="20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385866"/>
              </p:ext>
            </p:extLst>
          </p:nvPr>
        </p:nvGraphicFramePr>
        <p:xfrm>
          <a:off x="4800600" y="3962400"/>
          <a:ext cx="3790950" cy="20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64671"/>
              </p:ext>
            </p:extLst>
          </p:nvPr>
        </p:nvGraphicFramePr>
        <p:xfrm>
          <a:off x="2667000" y="4343400"/>
          <a:ext cx="3863975" cy="20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Aurdino</a:t>
            </a:r>
            <a:r>
              <a:rPr lang="en-US" dirty="0" smtClean="0"/>
              <a:t> communication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u="sng" dirty="0">
                <a:hlinkClick r:id="rId2"/>
              </a:rPr>
              <a:t>http://youtu.be/</a:t>
            </a:r>
            <a:r>
              <a:rPr lang="fi-FI" u="sng" dirty="0" smtClean="0">
                <a:hlinkClick r:id="rId2"/>
              </a:rPr>
              <a:t>UpoyA9MbZx0</a:t>
            </a:r>
            <a:endParaRPr lang="en-US" dirty="0" smtClean="0"/>
          </a:p>
          <a:p>
            <a:r>
              <a:rPr lang="en-US" dirty="0" smtClean="0"/>
              <a:t>Remotely controlling a light attached to an </a:t>
            </a:r>
            <a:r>
              <a:rPr lang="en-US" dirty="0" err="1" smtClean="0"/>
              <a:t>Arduino</a:t>
            </a:r>
            <a:r>
              <a:rPr lang="en-US" dirty="0" smtClean="0"/>
              <a:t> microcontroller via a </a:t>
            </a:r>
            <a:r>
              <a:rPr lang="en-US" dirty="0" err="1" smtClean="0"/>
              <a:t>webbrowser</a:t>
            </a:r>
            <a:endParaRPr lang="en-US" dirty="0" smtClean="0"/>
          </a:p>
          <a:p>
            <a:r>
              <a:rPr lang="en-US" dirty="0" smtClean="0"/>
              <a:t>Video also shows automatic power reset capability of the router, </a:t>
            </a:r>
            <a:r>
              <a:rPr lang="en-US" dirty="0" err="1"/>
              <a:t>A</a:t>
            </a:r>
            <a:r>
              <a:rPr lang="en-US" dirty="0" err="1" smtClean="0"/>
              <a:t>rdunio</a:t>
            </a:r>
            <a:r>
              <a:rPr lang="en-US" dirty="0" smtClean="0"/>
              <a:t> board, and Ethernet shield</a:t>
            </a:r>
          </a:p>
          <a:p>
            <a:r>
              <a:rPr lang="en-US" dirty="0"/>
              <a:t>Next step: integrate with Android and real sensors, controllers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Android UI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hlinkClick r:id="rId2"/>
              </a:rPr>
              <a:t>http://youtu.be/</a:t>
            </a:r>
            <a:r>
              <a:rPr lang="nl-NL" dirty="0" smtClean="0">
                <a:hlinkClick r:id="rId2"/>
              </a:rPr>
              <a:t>ZqCDj0iIIuw</a:t>
            </a:r>
            <a:endParaRPr lang="nl-NL" dirty="0" smtClean="0"/>
          </a:p>
          <a:p>
            <a:r>
              <a:rPr lang="en-US" dirty="0" smtClean="0"/>
              <a:t>Shows new splash screen, then</a:t>
            </a:r>
          </a:p>
          <a:p>
            <a:r>
              <a:rPr lang="en-US" dirty="0" smtClean="0"/>
              <a:t>Selecting physical or virtual tunnel UI</a:t>
            </a:r>
            <a:r>
              <a:rPr lang="en-US" dirty="0" smtClean="0"/>
              <a:t>, then</a:t>
            </a:r>
          </a:p>
          <a:p>
            <a:r>
              <a:rPr lang="en-US" dirty="0" smtClean="0"/>
              <a:t>Automatic UI generation based on “tag” concept where tags are an abstraction of the set of sensors and controllers we handle</a:t>
            </a:r>
          </a:p>
          <a:p>
            <a:pPr lvl="1"/>
            <a:r>
              <a:rPr lang="en-US" dirty="0" smtClean="0"/>
              <a:t>More on this next week</a:t>
            </a:r>
          </a:p>
          <a:p>
            <a:r>
              <a:rPr lang="en-US" dirty="0" smtClean="0"/>
              <a:t>Next </a:t>
            </a:r>
            <a:r>
              <a:rPr lang="en-US" dirty="0"/>
              <a:t>step: </a:t>
            </a:r>
            <a:r>
              <a:rPr lang="en-US" dirty="0" smtClean="0"/>
              <a:t>complete connection between the Android UI and the Physical Tunnel’s sensors and controllers 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016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54102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6388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the top hit on Google!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487091"/>
            <a:ext cx="5080000" cy="35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294</Words>
  <Application>Microsoft Macintosh PowerPoint</Application>
  <PresentationFormat>On-screen Show (4:3)</PresentationFormat>
  <Paragraphs>78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Activities this week</vt:lpstr>
      <vt:lpstr>Baseline Documentation Metrics</vt:lpstr>
      <vt:lpstr>Baseline Code Metrics</vt:lpstr>
      <vt:lpstr>Baseline Hardware Metrics</vt:lpstr>
      <vt:lpstr>Aurdino communication interface</vt:lpstr>
      <vt:lpstr>Significant Android UI updates</vt:lpstr>
      <vt:lpstr>We are the top hit on Google!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Josh Calahan</cp:lastModifiedBy>
  <cp:revision>270</cp:revision>
  <dcterms:created xsi:type="dcterms:W3CDTF">2011-08-30T16:29:22Z</dcterms:created>
  <dcterms:modified xsi:type="dcterms:W3CDTF">2012-02-16T16:39:49Z</dcterms:modified>
</cp:coreProperties>
</file>