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4" r:id="rId4"/>
    <p:sldId id="263" r:id="rId5"/>
    <p:sldId id="265" r:id="rId6"/>
    <p:sldId id="267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YNCH-MP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82" autoAdjust="0"/>
  </p:normalViewPr>
  <p:slideViewPr>
    <p:cSldViewPr>
      <p:cViewPr varScale="1">
        <p:scale>
          <a:sx n="86" d="100"/>
          <a:sy n="86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YNCH-MP\Desktop\metric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YNCH-MP\Desktop\metric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YNCH-MP\Desktop\metric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YNCH-MP\Desktop\metr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Sheet1!$A$2</c:f>
              <c:strCache>
                <c:ptCount val="1"/>
                <c:pt idx="0">
                  <c:v>Developer Documents</c:v>
                </c:pt>
              </c:strCache>
            </c:strRef>
          </c:tx>
          <c:marker>
            <c:symbol val="none"/>
          </c:marker>
          <c:cat>
            <c:numRef>
              <c:f>Sheet1!$B$1:$G$1</c:f>
              <c:numCache>
                <c:formatCode>m/d/yyyy</c:formatCode>
                <c:ptCount val="6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</c:numCache>
            </c:numRef>
          </c:cat>
          <c:val>
            <c:numRef>
              <c:f>Sheet1!$B$2:$G$2</c:f>
              <c:numCache>
                <c:formatCode>General</c:formatCode>
                <c:ptCount val="6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116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Admin Documents</c:v>
                </c:pt>
              </c:strCache>
            </c:strRef>
          </c:tx>
          <c:marker>
            <c:symbol val="none"/>
          </c:marker>
          <c:cat>
            <c:numRef>
              <c:f>Sheet1!$B$1:$G$1</c:f>
              <c:numCache>
                <c:formatCode>m/d/yyyy</c:formatCode>
                <c:ptCount val="6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</c:numCache>
            </c:numRef>
          </c:cat>
          <c:val>
            <c:numRef>
              <c:f>Sheet1!$B$3:$G$3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Pages</c:v>
                </c:pt>
              </c:strCache>
            </c:strRef>
          </c:tx>
          <c:marker>
            <c:symbol val="none"/>
          </c:marker>
          <c:cat>
            <c:numRef>
              <c:f>Sheet1!$B$1:$G$1</c:f>
              <c:numCache>
                <c:formatCode>m/d/yyyy</c:formatCode>
                <c:ptCount val="6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</c:numCache>
            </c:numRef>
          </c:cat>
          <c:val>
            <c:numRef>
              <c:f>Sheet1!$B$4:$G$4</c:f>
              <c:numCache>
                <c:formatCode>General</c:formatCode>
                <c:ptCount val="6"/>
                <c:pt idx="0">
                  <c:v>47</c:v>
                </c:pt>
                <c:pt idx="1">
                  <c:v>47</c:v>
                </c:pt>
                <c:pt idx="2">
                  <c:v>47</c:v>
                </c:pt>
                <c:pt idx="3">
                  <c:v>47</c:v>
                </c:pt>
                <c:pt idx="4">
                  <c:v>47</c:v>
                </c:pt>
                <c:pt idx="5">
                  <c:v>158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Status Presentation Slides</c:v>
                </c:pt>
              </c:strCache>
            </c:strRef>
          </c:tx>
          <c:marker>
            <c:symbol val="none"/>
          </c:marker>
          <c:cat>
            <c:numRef>
              <c:f>Sheet1!$B$1:$G$1</c:f>
              <c:numCache>
                <c:formatCode>m/d/yyyy</c:formatCode>
                <c:ptCount val="6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</c:numCache>
            </c:numRef>
          </c:cat>
          <c:val>
            <c:numRef>
              <c:f>Sheet1!$B$5:$G$5</c:f>
              <c:numCache>
                <c:formatCode>General</c:formatCode>
                <c:ptCount val="6"/>
                <c:pt idx="0">
                  <c:v>70</c:v>
                </c:pt>
                <c:pt idx="1">
                  <c:v>76</c:v>
                </c:pt>
                <c:pt idx="2">
                  <c:v>84</c:v>
                </c:pt>
                <c:pt idx="3">
                  <c:v>93</c:v>
                </c:pt>
                <c:pt idx="4">
                  <c:v>101</c:v>
                </c:pt>
                <c:pt idx="5">
                  <c:v>107</c:v>
                </c:pt>
              </c:numCache>
            </c:numRef>
          </c:val>
        </c:ser>
        <c:marker val="1"/>
        <c:axId val="37759616"/>
        <c:axId val="37765888"/>
      </c:lineChart>
      <c:dateAx>
        <c:axId val="37759616"/>
        <c:scaling>
          <c:orientation val="minMax"/>
        </c:scaling>
        <c:axPos val="b"/>
        <c:numFmt formatCode="m/d/yyyy" sourceLinked="1"/>
        <c:tickLblPos val="nextTo"/>
        <c:crossAx val="37765888"/>
        <c:crosses val="autoZero"/>
        <c:auto val="1"/>
        <c:lblOffset val="100"/>
        <c:baseTimeUnit val="days"/>
        <c:majorUnit val="7"/>
        <c:majorTimeUnit val="days"/>
      </c:dateAx>
      <c:valAx>
        <c:axId val="37765888"/>
        <c:scaling>
          <c:orientation val="minMax"/>
        </c:scaling>
        <c:axPos val="l"/>
        <c:majorGridlines/>
        <c:numFmt formatCode="General" sourceLinked="1"/>
        <c:tickLblPos val="nextTo"/>
        <c:crossAx val="377596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6823091247672373"/>
          <c:y val="4.3679125262180561E-2"/>
          <c:w val="0.3056983240223462"/>
          <c:h val="0.90681933317287344"/>
        </c:manualLayout>
      </c:layout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Sheet1!$A$8</c:f>
              <c:strCache>
                <c:ptCount val="1"/>
                <c:pt idx="0">
                  <c:v>SLOC (Physical)</c:v>
                </c:pt>
              </c:strCache>
            </c:strRef>
          </c:tx>
          <c:marker>
            <c:symbol val="none"/>
          </c:marker>
          <c:cat>
            <c:numRef>
              <c:f>Sheet1!$B$7:$G$7</c:f>
              <c:numCache>
                <c:formatCode>m/d/yyyy</c:formatCode>
                <c:ptCount val="6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</c:numCache>
            </c:numRef>
          </c:cat>
          <c:val>
            <c:numRef>
              <c:f>Sheet1!$B$8:$G$8</c:f>
              <c:numCache>
                <c:formatCode>General</c:formatCode>
                <c:ptCount val="6"/>
                <c:pt idx="2">
                  <c:v>8825</c:v>
                </c:pt>
                <c:pt idx="3">
                  <c:v>9092</c:v>
                </c:pt>
                <c:pt idx="4">
                  <c:v>9574</c:v>
                </c:pt>
                <c:pt idx="5">
                  <c:v>9574</c:v>
                </c:pt>
              </c:numCache>
            </c:numRef>
          </c:val>
        </c:ser>
        <c:ser>
          <c:idx val="1"/>
          <c:order val="1"/>
          <c:tx>
            <c:strRef>
              <c:f>Sheet1!$A$9</c:f>
              <c:strCache>
                <c:ptCount val="1"/>
                <c:pt idx="0">
                  <c:v>SLOC (Logical)</c:v>
                </c:pt>
              </c:strCache>
            </c:strRef>
          </c:tx>
          <c:marker>
            <c:symbol val="none"/>
          </c:marker>
          <c:cat>
            <c:numRef>
              <c:f>Sheet1!$B$7:$G$7</c:f>
              <c:numCache>
                <c:formatCode>m/d/yyyy</c:formatCode>
                <c:ptCount val="6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</c:numCache>
            </c:numRef>
          </c:cat>
          <c:val>
            <c:numRef>
              <c:f>Sheet1!$B$9:$G$9</c:f>
              <c:numCache>
                <c:formatCode>General</c:formatCode>
                <c:ptCount val="6"/>
                <c:pt idx="2">
                  <c:v>6499</c:v>
                </c:pt>
                <c:pt idx="3">
                  <c:v>6693</c:v>
                </c:pt>
                <c:pt idx="4">
                  <c:v>7025</c:v>
                </c:pt>
                <c:pt idx="5">
                  <c:v>7025</c:v>
                </c:pt>
              </c:numCache>
            </c:numRef>
          </c:val>
        </c:ser>
        <c:marker val="1"/>
        <c:axId val="63922176"/>
        <c:axId val="63923712"/>
      </c:lineChart>
      <c:dateAx>
        <c:axId val="63922176"/>
        <c:scaling>
          <c:orientation val="minMax"/>
        </c:scaling>
        <c:axPos val="b"/>
        <c:numFmt formatCode="m/d/yyyy" sourceLinked="1"/>
        <c:tickLblPos val="nextTo"/>
        <c:txPr>
          <a:bodyPr rot="-2700000"/>
          <a:lstStyle/>
          <a:p>
            <a:pPr>
              <a:defRPr/>
            </a:pPr>
            <a:endParaRPr lang="en-US"/>
          </a:p>
        </c:txPr>
        <c:crossAx val="63923712"/>
        <c:crosses val="autoZero"/>
        <c:auto val="1"/>
        <c:lblOffset val="100"/>
        <c:baseTimeUnit val="days"/>
        <c:majorUnit val="7"/>
        <c:majorTimeUnit val="days"/>
      </c:dateAx>
      <c:valAx>
        <c:axId val="63923712"/>
        <c:scaling>
          <c:orientation val="minMax"/>
        </c:scaling>
        <c:axPos val="l"/>
        <c:majorGridlines/>
        <c:numFmt formatCode="General" sourceLinked="1"/>
        <c:tickLblPos val="nextTo"/>
        <c:crossAx val="63922176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lineChart>
        <c:grouping val="standard"/>
        <c:ser>
          <c:idx val="1"/>
          <c:order val="0"/>
          <c:tx>
            <c:strRef>
              <c:f>Sheet1!$A$11</c:f>
              <c:strCache>
                <c:ptCount val="1"/>
                <c:pt idx="0">
                  <c:v># of Source Files</c:v>
                </c:pt>
              </c:strCache>
            </c:strRef>
          </c:tx>
          <c:marker>
            <c:symbol val="none"/>
          </c:marker>
          <c:cat>
            <c:numRef>
              <c:f>Sheet1!$B$7:$G$7</c:f>
              <c:numCache>
                <c:formatCode>m/d/yyyy</c:formatCode>
                <c:ptCount val="6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</c:numCache>
            </c:numRef>
          </c:cat>
          <c:val>
            <c:numRef>
              <c:f>Sheet1!$B$11:$G$11</c:f>
              <c:numCache>
                <c:formatCode>General</c:formatCode>
                <c:ptCount val="6"/>
                <c:pt idx="0">
                  <c:v>85</c:v>
                </c:pt>
                <c:pt idx="1">
                  <c:v>85</c:v>
                </c:pt>
                <c:pt idx="2">
                  <c:v>96</c:v>
                </c:pt>
                <c:pt idx="3">
                  <c:v>97</c:v>
                </c:pt>
                <c:pt idx="4">
                  <c:v>107</c:v>
                </c:pt>
                <c:pt idx="5">
                  <c:v>112</c:v>
                </c:pt>
              </c:numCache>
            </c:numRef>
          </c:val>
        </c:ser>
        <c:marker val="1"/>
        <c:axId val="102312960"/>
        <c:axId val="38374784"/>
      </c:lineChart>
      <c:dateAx>
        <c:axId val="102312960"/>
        <c:scaling>
          <c:orientation val="minMax"/>
        </c:scaling>
        <c:axPos val="b"/>
        <c:numFmt formatCode="m/d/yyyy" sourceLinked="1"/>
        <c:tickLblPos val="nextTo"/>
        <c:crossAx val="38374784"/>
        <c:crosses val="autoZero"/>
        <c:auto val="1"/>
        <c:lblOffset val="100"/>
        <c:baseTimeUnit val="days"/>
        <c:majorUnit val="7"/>
        <c:majorTimeUnit val="days"/>
      </c:dateAx>
      <c:valAx>
        <c:axId val="38374784"/>
        <c:scaling>
          <c:orientation val="minMax"/>
          <c:min val="80"/>
        </c:scaling>
        <c:axPos val="l"/>
        <c:majorGridlines/>
        <c:numFmt formatCode="General" sourceLinked="1"/>
        <c:tickLblPos val="nextTo"/>
        <c:crossAx val="102312960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Sheet1!$A$14</c:f>
              <c:strCache>
                <c:ptCount val="1"/>
                <c:pt idx="0">
                  <c:v>Sensors Prototyped</c:v>
                </c:pt>
              </c:strCache>
            </c:strRef>
          </c:tx>
          <c:marker>
            <c:symbol val="none"/>
          </c:marker>
          <c:cat>
            <c:numRef>
              <c:f>Sheet1!$B$13:$G$13</c:f>
              <c:numCache>
                <c:formatCode>m/d/yyyy</c:formatCode>
                <c:ptCount val="6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</c:numCache>
            </c:numRef>
          </c:cat>
          <c:val>
            <c:numRef>
              <c:f>Sheet1!$B$14:$G$14</c:f>
              <c:numCache>
                <c:formatCode>General</c:formatCode>
                <c:ptCount val="6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Sheet1!$A$15</c:f>
              <c:strCache>
                <c:ptCount val="1"/>
                <c:pt idx="0">
                  <c:v>Control Elements Prototyped</c:v>
                </c:pt>
              </c:strCache>
            </c:strRef>
          </c:tx>
          <c:marker>
            <c:symbol val="none"/>
          </c:marker>
          <c:cat>
            <c:numRef>
              <c:f>Sheet1!$B$13:$G$13</c:f>
              <c:numCache>
                <c:formatCode>m/d/yyyy</c:formatCode>
                <c:ptCount val="6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</c:numCache>
            </c:numRef>
          </c:cat>
          <c:val>
            <c:numRef>
              <c:f>Sheet1!$B$15:$G$15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Sheet1!$A$16</c:f>
              <c:strCache>
                <c:ptCount val="1"/>
                <c:pt idx="0">
                  <c:v>Sensors Integrated</c:v>
                </c:pt>
              </c:strCache>
            </c:strRef>
          </c:tx>
          <c:marker>
            <c:symbol val="none"/>
          </c:marker>
          <c:cat>
            <c:numRef>
              <c:f>Sheet1!$B$13:$G$13</c:f>
              <c:numCache>
                <c:formatCode>m/d/yyyy</c:formatCode>
                <c:ptCount val="6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</c:numCache>
            </c:numRef>
          </c:cat>
          <c:val>
            <c:numRef>
              <c:f>Sheet1!$B$16:$G$16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Sheet1!$A$17</c:f>
              <c:strCache>
                <c:ptCount val="1"/>
                <c:pt idx="0">
                  <c:v>Control Elements Integrated</c:v>
                </c:pt>
              </c:strCache>
            </c:strRef>
          </c:tx>
          <c:marker>
            <c:symbol val="none"/>
          </c:marker>
          <c:cat>
            <c:numRef>
              <c:f>Sheet1!$B$13:$G$13</c:f>
              <c:numCache>
                <c:formatCode>m/d/yyyy</c:formatCode>
                <c:ptCount val="6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</c:numCache>
            </c:numRef>
          </c:cat>
          <c:val>
            <c:numRef>
              <c:f>Sheet1!$B$17:$G$17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</c:ser>
        <c:marker val="1"/>
        <c:axId val="37840000"/>
        <c:axId val="38015360"/>
      </c:lineChart>
      <c:dateAx>
        <c:axId val="37840000"/>
        <c:scaling>
          <c:orientation val="minMax"/>
        </c:scaling>
        <c:axPos val="b"/>
        <c:numFmt formatCode="m/d/yyyy" sourceLinked="1"/>
        <c:tickLblPos val="nextTo"/>
        <c:crossAx val="38015360"/>
        <c:crosses val="autoZero"/>
        <c:auto val="1"/>
        <c:lblOffset val="100"/>
        <c:baseTimeUnit val="days"/>
        <c:majorUnit val="7"/>
        <c:majorTimeUnit val="days"/>
      </c:dateAx>
      <c:valAx>
        <c:axId val="38015360"/>
        <c:scaling>
          <c:orientation val="minMax"/>
        </c:scaling>
        <c:axPos val="l"/>
        <c:majorGridlines/>
        <c:numFmt formatCode="General" sourceLinked="1"/>
        <c:tickLblPos val="nextTo"/>
        <c:crossAx val="3784000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9662962962963071"/>
          <c:y val="6.1146374170477601E-2"/>
          <c:w val="0.28114814814814781"/>
          <c:h val="0.86898463019633543"/>
        </c:manualLayout>
      </c:layout>
    </c:legend>
    <c:plotVisOnly val="1"/>
    <c:dispBlanksAs val="gap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2A329-A621-46CF-9879-55386638107A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8407B-BD7D-4669-AABF-C1774106D3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005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0C36C-12F0-7C4E-92CA-6378FCE84C25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D59A8-134A-704F-A93D-2B943B1F3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946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927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social network</a:t>
            </a:r>
            <a:r>
              <a:rPr lang="en-US" baseline="0" dirty="0" smtClean="0"/>
              <a:t> of choice…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78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3C01-E862-4DB4-BCEC-DF1E3BE1BC60}" type="datetime1">
              <a:rPr lang="en-US" smtClean="0"/>
              <a:pPr/>
              <a:t>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92B4-6920-47BB-99E2-8578B712FA0E}" type="datetime1">
              <a:rPr lang="en-US" smtClean="0"/>
              <a:pPr/>
              <a:t>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DD96-6602-48F6-B49B-95CBB161E9FF}" type="datetime1">
              <a:rPr lang="en-US" smtClean="0"/>
              <a:pPr/>
              <a:t>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77AB-5BB1-4513-B9EC-D724674E8083}" type="datetime1">
              <a:rPr lang="en-US" smtClean="0"/>
              <a:pPr/>
              <a:t>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2839-A52D-4035-9073-66B9206EBAEE}" type="datetime1">
              <a:rPr lang="en-US" smtClean="0"/>
              <a:pPr/>
              <a:t>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CEE5-E6EF-402F-9B28-2AFF8B459D04}" type="datetime1">
              <a:rPr lang="en-US" smtClean="0"/>
              <a:pPr/>
              <a:t>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65E6-4252-48E7-A7BE-337D91BBA0AF}" type="datetime1">
              <a:rPr lang="en-US" smtClean="0"/>
              <a:pPr/>
              <a:t>2/23/2012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70BA-06C8-4A33-99F8-722C15CBE3B1}" type="datetime1">
              <a:rPr lang="en-US" smtClean="0"/>
              <a:pPr/>
              <a:t>2/23/2012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B55A-6D97-4412-98D3-AB1F983BF2AD}" type="datetime1">
              <a:rPr lang="en-US" smtClean="0"/>
              <a:pPr/>
              <a:t>2/23/2012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D403-EA04-4E1D-A2D0-418AC0CCAC24}" type="datetime1">
              <a:rPr lang="en-US" smtClean="0"/>
              <a:pPr/>
              <a:t>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591B-FF43-4CF6-828F-71951A785747}" type="datetime1">
              <a:rPr lang="en-US" smtClean="0"/>
              <a:pPr/>
              <a:t>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CDA22-D52D-4407-B715-1A661539B3B4}" type="datetime1">
              <a:rPr lang="en-US" smtClean="0"/>
              <a:pPr/>
              <a:t>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youtu.be/xGlastBgf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895600"/>
            <a:ext cx="457200" cy="1202765"/>
          </a:xfrm>
          <a:prstGeom prst="rect">
            <a:avLst/>
          </a:prstGeom>
          <a:noFill/>
        </p:spPr>
      </p:pic>
      <p:pic>
        <p:nvPicPr>
          <p:cNvPr id="2" name="Picture 1" descr="TunnelK-new-Mediu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1447800"/>
            <a:ext cx="7239000" cy="230909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A wind tunnel for kids…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495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Status Update</a:t>
            </a:r>
          </a:p>
          <a:p>
            <a:r>
              <a:rPr lang="en-US" sz="3200" dirty="0" smtClean="0"/>
              <a:t>February 23, 2012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92529" y="2096946"/>
            <a:ext cx="124042" cy="162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SDD updated and submitted via Angel</a:t>
            </a:r>
          </a:p>
          <a:p>
            <a:r>
              <a:rPr lang="en-US" dirty="0" smtClean="0"/>
              <a:t>Android development</a:t>
            </a:r>
          </a:p>
          <a:p>
            <a:pPr lvl="1"/>
            <a:r>
              <a:rPr lang="en-US" dirty="0" smtClean="0"/>
              <a:t>Implemented initial capability providing control for 1 device from Android tablet</a:t>
            </a:r>
          </a:p>
          <a:p>
            <a:pPr lvl="1"/>
            <a:r>
              <a:rPr lang="en-US" dirty="0" smtClean="0"/>
              <a:t>Began </a:t>
            </a:r>
            <a:r>
              <a:rPr lang="en-US" dirty="0" smtClean="0"/>
              <a:t>development on trend plotting tools</a:t>
            </a:r>
          </a:p>
          <a:p>
            <a:pPr lvl="1"/>
            <a:r>
              <a:rPr lang="en-US" dirty="0" smtClean="0"/>
              <a:t>Generated </a:t>
            </a:r>
            <a:r>
              <a:rPr lang="en-US" dirty="0" err="1" smtClean="0"/>
              <a:t>Javadoc</a:t>
            </a:r>
            <a:r>
              <a:rPr lang="en-US" dirty="0" smtClean="0"/>
              <a:t> developer documentation</a:t>
            </a:r>
          </a:p>
          <a:p>
            <a:r>
              <a:rPr lang="en-US" dirty="0" smtClean="0"/>
              <a:t>Project design discussions/documentation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925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Documentation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11620423"/>
              </p:ext>
            </p:extLst>
          </p:nvPr>
        </p:nvGraphicFramePr>
        <p:xfrm>
          <a:off x="868680" y="1447800"/>
          <a:ext cx="740664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# Developer Documents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SoW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SDP, SRS, SDD, Fall FQT,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Javadocs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Administrator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# Status Presentation Slides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867025" y="4343400"/>
          <a:ext cx="3409950" cy="218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2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3" cstate="print"/>
          <a:srcRect r="43922" b="76323"/>
          <a:stretch>
            <a:fillRect/>
          </a:stretch>
        </p:blipFill>
        <p:spPr bwMode="auto">
          <a:xfrm>
            <a:off x="4800600" y="4419600"/>
            <a:ext cx="205836" cy="22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2" cstate="print"/>
          <a:srcRect r="43922" b="76323"/>
          <a:stretch>
            <a:fillRect/>
          </a:stretch>
        </p:blipFill>
        <p:spPr bwMode="auto">
          <a:xfrm flipH="1">
            <a:off x="4724400" y="838200"/>
            <a:ext cx="152400" cy="16925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Code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30650371"/>
              </p:ext>
            </p:extLst>
          </p:nvPr>
        </p:nvGraphicFramePr>
        <p:xfrm>
          <a:off x="868680" y="1447800"/>
          <a:ext cx="740664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SLOC (Physical)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9574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SLOC (Logical)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# Source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File types included: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.h, .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cpp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, .java, .xml, .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pde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, .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ino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838200" y="3962400"/>
          <a:ext cx="3505200" cy="2181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4800600" y="3886200"/>
          <a:ext cx="3524250" cy="218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Hardware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68680" y="1447800"/>
          <a:ext cx="740664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Sensors Prototyped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Temperature, Humidity,</a:t>
                      </a:r>
                      <a:r>
                        <a:rPr lang="en-US" baseline="0" dirty="0" smtClean="0"/>
                        <a:t> Hall Effect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# Control Elements Prototyped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Motor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Control, LED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Sensors Integrated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Hall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Effect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Control Elements Integrated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Motor Control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2857500" y="4267200"/>
          <a:ext cx="3429000" cy="218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Communication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hlinkClick r:id="rId2"/>
              </a:rPr>
              <a:t>http://</a:t>
            </a:r>
            <a:r>
              <a:rPr lang="en-US" u="sng" dirty="0" smtClean="0">
                <a:hlinkClick r:id="rId2"/>
              </a:rPr>
              <a:t>youtu.be/xGlastBgfSE</a:t>
            </a:r>
            <a:endParaRPr lang="en-US" u="sng" dirty="0" smtClean="0"/>
          </a:p>
          <a:p>
            <a:r>
              <a:rPr lang="en-US" dirty="0" smtClean="0"/>
              <a:t>LED is controlled by Android tablet using Wi-Fi and the HTTP-based communication interface we developed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3" cstate="print"/>
          <a:srcRect r="43922" b="76323"/>
          <a:stretch>
            <a:fillRect/>
          </a:stretch>
        </p:blipFill>
        <p:spPr bwMode="auto">
          <a:xfrm rot="5400000">
            <a:off x="31002" y="5893316"/>
            <a:ext cx="909698" cy="10103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AVIS-CS\Desktop\Scrum Dude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143000" y="0"/>
            <a:ext cx="7037294" cy="6858000"/>
          </a:xfrm>
          <a:prstGeom prst="rect">
            <a:avLst/>
          </a:prstGeom>
          <a:noFill/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300" dirty="0" smtClean="0"/>
              <a:t>Follow us on Twitter…</a:t>
            </a:r>
            <a:br>
              <a:rPr lang="en-US" sz="5300" dirty="0" smtClean="0"/>
            </a:br>
            <a:r>
              <a:rPr lang="en-US" sz="4000" dirty="0" smtClean="0"/>
              <a:t>7 followers – 47 tweets</a:t>
            </a:r>
            <a:endParaRPr lang="en-US" dirty="0"/>
          </a:p>
        </p:txBody>
      </p:sp>
      <p:pic>
        <p:nvPicPr>
          <p:cNvPr id="4" name="Content Placeholder 3" descr="twitter.jpeg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1752600" y="4800600"/>
            <a:ext cx="2493993" cy="1371600"/>
          </a:xfrm>
        </p:spPr>
      </p:pic>
      <p:sp>
        <p:nvSpPr>
          <p:cNvPr id="5" name="TextBox 4"/>
          <p:cNvSpPr txBox="1"/>
          <p:nvPr/>
        </p:nvSpPr>
        <p:spPr>
          <a:xfrm>
            <a:off x="3810000" y="5029200"/>
            <a:ext cx="2772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@</a:t>
            </a:r>
            <a:r>
              <a:rPr lang="en-US" sz="4800" dirty="0" err="1"/>
              <a:t>T</a:t>
            </a:r>
            <a:r>
              <a:rPr lang="en-US" sz="4800" dirty="0" err="1" smtClean="0"/>
              <a:t>unnelK</a:t>
            </a:r>
            <a:endParaRPr lang="en-US" sz="4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3873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207</Words>
  <Application>Microsoft Office PowerPoint</Application>
  <PresentationFormat>On-screen Show (4:3)</PresentationFormat>
  <Paragraphs>67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Activities this week</vt:lpstr>
      <vt:lpstr>Baseline Documentation Metrics</vt:lpstr>
      <vt:lpstr>Baseline Code Metrics</vt:lpstr>
      <vt:lpstr>Baseline Hardware Metrics</vt:lpstr>
      <vt:lpstr>Arduino Communication Interface</vt:lpstr>
      <vt:lpstr>Follow us on Twitter… 7 followers – 47 tweets</vt:lpstr>
    </vt:vector>
  </TitlesOfParts>
  <Company>U.S. Air Force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tunnelk</dc:title>
  <dc:creator>LYNCH-MP</dc:creator>
  <cp:lastModifiedBy>LYNCH-MP</cp:lastModifiedBy>
  <cp:revision>283</cp:revision>
  <dcterms:created xsi:type="dcterms:W3CDTF">2011-08-30T16:29:22Z</dcterms:created>
  <dcterms:modified xsi:type="dcterms:W3CDTF">2012-02-23T16:31:59Z</dcterms:modified>
</cp:coreProperties>
</file>