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0" r:id="rId6"/>
    <p:sldId id="259" r:id="rId7"/>
    <p:sldId id="262" r:id="rId8"/>
    <p:sldId id="263" r:id="rId9"/>
    <p:sldId id="264" r:id="rId10"/>
    <p:sldId id="265"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Lung Cancer Recognition Using CT Scan with NCA-XGBoosting &amp; KNN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5295"/>
            <a:ext cx="10972800" cy="582613"/>
          </a:xfrm>
        </p:spPr>
        <p:txBody>
          <a:bodyPr/>
          <a:p>
            <a:r>
              <a:rPr lang="en-US"/>
              <a:t>Results of AdaBoost</a:t>
            </a:r>
            <a:endParaRPr lang="en-US"/>
          </a:p>
        </p:txBody>
      </p:sp>
      <p:pic>
        <p:nvPicPr>
          <p:cNvPr id="14" name="image15.png"/>
          <p:cNvPicPr preferRelativeResize="0">
            <a:picLocks noChangeAspect="1"/>
          </p:cNvPicPr>
          <p:nvPr>
            <p:ph sz="half" idx="1"/>
          </p:nvPr>
        </p:nvPicPr>
        <p:blipFill>
          <a:blip r:embed="rId1"/>
          <a:srcRect/>
          <a:stretch>
            <a:fillRect/>
          </a:stretch>
        </p:blipFill>
        <p:spPr>
          <a:xfrm>
            <a:off x="427990" y="1757045"/>
            <a:ext cx="4547235" cy="3877310"/>
          </a:xfrm>
          <a:prstGeom prst="rect">
            <a:avLst/>
          </a:prstGeom>
        </p:spPr>
      </p:pic>
      <p:sp>
        <p:nvSpPr>
          <p:cNvPr id="5" name="Text Box 4"/>
          <p:cNvSpPr txBox="1"/>
          <p:nvPr/>
        </p:nvSpPr>
        <p:spPr>
          <a:xfrm>
            <a:off x="427990" y="5965190"/>
            <a:ext cx="5080000" cy="368300"/>
          </a:xfrm>
          <a:prstGeom prst="rect">
            <a:avLst/>
          </a:prstGeom>
          <a:noFill/>
          <a:ln w="9525">
            <a:noFill/>
          </a:ln>
        </p:spPr>
        <p:txBody>
          <a:bodyPr>
            <a:spAutoFit/>
          </a:bodyPr>
          <a:p>
            <a:pPr indent="182880" algn="ctr"/>
            <a:r>
              <a:rPr lang="en-US" b="0">
                <a:latin typeface="Times New Roman" panose="02020603050405020304" charset="0"/>
              </a:rPr>
              <a:t>Confusion Matrix of Ada Boosting</a:t>
            </a:r>
            <a:r>
              <a:rPr lang="en-US" sz="1000" b="0">
                <a:latin typeface="Times New Roman" panose="02020603050405020304" charset="0"/>
              </a:rPr>
              <a:t> </a:t>
            </a:r>
            <a:endParaRPr lang="en-US"/>
          </a:p>
        </p:txBody>
      </p:sp>
      <p:pic>
        <p:nvPicPr>
          <p:cNvPr id="6" name="image11.png"/>
          <p:cNvPicPr preferRelativeResize="0">
            <a:picLocks noChangeAspect="1"/>
          </p:cNvPicPr>
          <p:nvPr>
            <p:ph sz="half" idx="2"/>
          </p:nvPr>
        </p:nvPicPr>
        <p:blipFill>
          <a:blip r:embed="rId2"/>
          <a:srcRect/>
          <a:stretch>
            <a:fillRect/>
          </a:stretch>
        </p:blipFill>
        <p:spPr>
          <a:xfrm>
            <a:off x="5507990" y="1638935"/>
            <a:ext cx="6013450" cy="4112895"/>
          </a:xfrm>
          <a:prstGeom prst="rect">
            <a:avLst/>
          </a:prstGeom>
        </p:spPr>
      </p:pic>
      <p:sp>
        <p:nvSpPr>
          <p:cNvPr id="100" name="Text Box 99"/>
          <p:cNvSpPr txBox="1"/>
          <p:nvPr/>
        </p:nvSpPr>
        <p:spPr>
          <a:xfrm>
            <a:off x="6289675" y="5965190"/>
            <a:ext cx="5248910" cy="368300"/>
          </a:xfrm>
          <a:prstGeom prst="rect">
            <a:avLst/>
          </a:prstGeom>
          <a:noFill/>
          <a:ln w="9525">
            <a:noFill/>
          </a:ln>
        </p:spPr>
        <p:txBody>
          <a:bodyPr wrap="square">
            <a:spAutoFit/>
          </a:bodyPr>
          <a:p>
            <a:pPr indent="182880" algn="ctr"/>
            <a:r>
              <a:rPr lang="en-US" b="0">
                <a:latin typeface="Times New Roman" panose="02020603050405020304" charset="0"/>
              </a:rPr>
              <a:t>RoC Curve of Ada Boosting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5135"/>
            <a:ext cx="10972800" cy="582613"/>
          </a:xfrm>
        </p:spPr>
        <p:txBody>
          <a:bodyPr/>
          <a:p>
            <a:r>
              <a:rPr lang="en-US"/>
              <a:t>References</a:t>
            </a:r>
            <a:endParaRPr lang="en-US"/>
          </a:p>
        </p:txBody>
      </p:sp>
      <p:sp>
        <p:nvSpPr>
          <p:cNvPr id="3" name="Content Placeholder 2"/>
          <p:cNvSpPr>
            <a:spLocks noGrp="1"/>
          </p:cNvSpPr>
          <p:nvPr>
            <p:ph idx="1"/>
          </p:nvPr>
        </p:nvSpPr>
        <p:spPr/>
        <p:txBody>
          <a:bodyPr>
            <a:normAutofit/>
          </a:bodyPr>
          <a:p>
            <a:pPr algn="just"/>
            <a:r>
              <a:rPr lang="en-US" sz="2000">
                <a:latin typeface="Times New Roman" panose="02020603050405020304" charset="0"/>
                <a:cs typeface="Times New Roman" panose="02020603050405020304" charset="0"/>
              </a:rPr>
              <a:t>R. Navid, A. Mohsen, K. Maryam et al., “Computer-aided diagnosis of skin cancer: a review,” Current Medical Imaging, vol. 16, no. 7, pp. 781–793, 2020. </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[9]Cancer. Accessed: Apr. 30, 2021. [Online]. Available: https:// en.wikipedia.org/wiki/Cancer</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[11]S. F. Khorshid and A. M. Abdulazeez, “BREAST CANCER DIAGNOSIS BASED ON K-NEAREST NEIGHBORS: A REVIEW,” PalArch’s J. Archaeol. Egypt/Egyptology, vol. 18, no. 4, pp. 1927–1951, 2021.</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[33]N. O. M. Salim and A. M. Abdulazeez, “Human Diseases Detection Based On Machine Learning Algorithms: A Review,” Int. J. Sci. Bus., vol. 5, no. 2, pp. 102–113, 2021.</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S. Lakshmanaprabu, S. N. Mohanty, K. Shankar, N. Arunkumar, and G. Ramirez, “Optimaldeep learning model for classification of lung cancer on CT images,” Future Generation Computer Systems, vol. 92, pp. 374–382, 2019.</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6450"/>
          </a:xfrm>
        </p:spPr>
        <p:txBody>
          <a:bodyPr>
            <a:normAutofit/>
          </a:bodyPr>
          <a:p>
            <a:r>
              <a:rPr lang="en-US" sz="3555" b="1"/>
              <a:t>Group members information and Contribution</a:t>
            </a:r>
            <a:endParaRPr lang="en-US" sz="3555" b="1"/>
          </a:p>
        </p:txBody>
      </p:sp>
      <p:pic>
        <p:nvPicPr>
          <p:cNvPr id="4" name="Content Placeholder 3"/>
          <p:cNvPicPr>
            <a:picLocks noChangeAspect="1"/>
          </p:cNvPicPr>
          <p:nvPr>
            <p:ph idx="1"/>
          </p:nvPr>
        </p:nvPicPr>
        <p:blipFill>
          <a:blip r:embed="rId1"/>
          <a:stretch>
            <a:fillRect/>
          </a:stretch>
        </p:blipFill>
        <p:spPr>
          <a:xfrm>
            <a:off x="95250" y="1857375"/>
            <a:ext cx="11981815" cy="447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4655"/>
            <a:ext cx="10972800" cy="582613"/>
          </a:xfrm>
        </p:spPr>
        <p:txBody>
          <a:bodyPr/>
          <a:p>
            <a:r>
              <a:rPr lang="en-US"/>
              <a:t>Motivation</a:t>
            </a:r>
            <a:endParaRPr lang="en-US"/>
          </a:p>
        </p:txBody>
      </p:sp>
      <p:sp>
        <p:nvSpPr>
          <p:cNvPr id="3" name="Content Placeholder 2"/>
          <p:cNvSpPr>
            <a:spLocks noGrp="1"/>
          </p:cNvSpPr>
          <p:nvPr>
            <p:ph idx="1"/>
          </p:nvPr>
        </p:nvSpPr>
        <p:spPr>
          <a:xfrm>
            <a:off x="609600" y="1612900"/>
            <a:ext cx="10972800" cy="4514850"/>
          </a:xfrm>
        </p:spPr>
        <p:txBody>
          <a:bodyPr>
            <a:noAutofit/>
          </a:bodyPr>
          <a:p>
            <a:pPr algn="just"/>
            <a:r>
              <a:rPr lang="en-US" sz="2000">
                <a:latin typeface="Arial" panose="020B0604020202020204" pitchFamily="34" charset="0"/>
                <a:cs typeface="Arial" panose="020B0604020202020204" pitchFamily="34" charset="0"/>
              </a:rPr>
              <a:t>Lung cancer is the most common type of disease among men, and it is the third most common type of malignancy among women.</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The early detection of lung cancer is critical to reducing the impact of the disease's death rate throughout the world. Because the symptoms of lung cancer are not recognized until the disease has progressed to an advanced stage, it is critical to predicting the disease at an earlier stage using any medical imaging techniques available. </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There is currently no specific type of diagnosis method available to prevent lung cancer in the clinical setting.</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 The earlier and more rapid detection of cancer is a significant factor in the diagnosis, and this will increase  the survival rate of cancer patients as a result of this.</a:t>
            </a: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8170"/>
            <a:ext cx="10972800" cy="582613"/>
          </a:xfrm>
        </p:spPr>
        <p:txBody>
          <a:bodyPr/>
          <a:p>
            <a:r>
              <a:rPr lang="en-US"/>
              <a:t>Objectives</a:t>
            </a:r>
            <a:endParaRPr lang="en-US"/>
          </a:p>
        </p:txBody>
      </p:sp>
      <p:sp>
        <p:nvSpPr>
          <p:cNvPr id="3" name="Content Placeholder 2"/>
          <p:cNvSpPr>
            <a:spLocks noGrp="1"/>
          </p:cNvSpPr>
          <p:nvPr>
            <p:ph idx="1"/>
          </p:nvPr>
        </p:nvSpPr>
        <p:spPr>
          <a:xfrm>
            <a:off x="609600" y="1898015"/>
            <a:ext cx="10972800" cy="4229735"/>
          </a:xfrm>
        </p:spPr>
        <p:txBody>
          <a:bodyPr>
            <a:noAutofit/>
          </a:bodyPr>
          <a:p>
            <a:pPr algn="just"/>
            <a:r>
              <a:rPr lang="en-US" sz="2000">
                <a:latin typeface="Arial" panose="020B0604020202020204" pitchFamily="34" charset="0"/>
                <a:cs typeface="Arial" panose="020B0604020202020204" pitchFamily="34" charset="0"/>
              </a:rPr>
              <a:t>Lung cancer can be diagnosed and detected using a variety of methods, including blood tests, radiology tests, endoscopic procedures, and biopsies.</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Using CT (Computerized Tomography) scanning, you can get a quick test result without any discomfort, and you can get information about the tumor's shape, size, and location.</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 It is a three-dimensional image of the inside of the body created by an x-ray machine that takes multiple images of the same anatomical location from various angles.</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The details in the lung are more clearly visible as a result of this. A CT scan of the patient's chest provides detailed images of the patient's chest, allowing for more accurate detection of lung cancer. </a:t>
            </a:r>
            <a:endParaRPr lang="en-US" sz="2000">
              <a:latin typeface="Arial" panose="020B0604020202020204" pitchFamily="34" charset="0"/>
              <a:cs typeface="Arial" panose="020B0604020202020204" pitchFamily="34" charset="0"/>
            </a:endParaRPr>
          </a:p>
          <a:p>
            <a:pPr algn="just"/>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67690"/>
            <a:ext cx="10972800" cy="582613"/>
          </a:xfrm>
        </p:spPr>
        <p:txBody>
          <a:bodyPr/>
          <a:p>
            <a:r>
              <a:rPr lang="en-US"/>
              <a:t>Related work</a:t>
            </a:r>
            <a:endParaRPr lang="en-US"/>
          </a:p>
        </p:txBody>
      </p:sp>
      <p:sp>
        <p:nvSpPr>
          <p:cNvPr id="3" name="Content Placeholder 2"/>
          <p:cNvSpPr>
            <a:spLocks noGrp="1"/>
          </p:cNvSpPr>
          <p:nvPr>
            <p:ph idx="1"/>
          </p:nvPr>
        </p:nvSpPr>
        <p:spPr>
          <a:xfrm>
            <a:off x="817245" y="1703705"/>
            <a:ext cx="5107940" cy="4157345"/>
          </a:xfrm>
        </p:spPr>
        <p:txBody>
          <a:bodyPr>
            <a:normAutofit fontScale="60000"/>
          </a:bodyPr>
          <a:p>
            <a:pPr marL="0" indent="0" algn="just">
              <a:buNone/>
            </a:pPr>
            <a:r>
              <a:rPr lang="en-US" sz="3000">
                <a:latin typeface="Arial" panose="020B0604020202020204" pitchFamily="34" charset="0"/>
                <a:cs typeface="Arial" panose="020B0604020202020204" pitchFamily="34" charset="0"/>
              </a:rPr>
              <a:t>Using machine learning methods, Reddy et al. [40] offer a model that can accurately diagnose the stages of lung cancer. The model incorporates the bagging ensemble technique to boost the prediction accuracy of K-NN, Decision Trees, and Neural Network topologies. Estimated results using the suggested model are more precise than those obtained using separate methods. Results from both the bagged and unbagged variants are compared. The accuracy ratings of 97% (Decision Tree), 94% (K-NN), and 96% (SVM) are all enhanced using the bootstrap aggregation approach (Neural Networks). The overall accuracy of the combined model is 0.98. The combined model is improved in accuracy by 3.33 percent.</a:t>
            </a:r>
            <a:endParaRPr lang="en-US" sz="3000">
              <a:latin typeface="Arial" panose="020B0604020202020204" pitchFamily="34" charset="0"/>
              <a:cs typeface="Arial" panose="020B0604020202020204" pitchFamily="34" charset="0"/>
            </a:endParaRPr>
          </a:p>
        </p:txBody>
      </p:sp>
      <p:sp>
        <p:nvSpPr>
          <p:cNvPr id="4" name="Text Box 3"/>
          <p:cNvSpPr txBox="1"/>
          <p:nvPr/>
        </p:nvSpPr>
        <p:spPr>
          <a:xfrm>
            <a:off x="6700520" y="1703705"/>
            <a:ext cx="4881880" cy="4246245"/>
          </a:xfrm>
          <a:prstGeom prst="rect">
            <a:avLst/>
          </a:prstGeom>
          <a:noFill/>
        </p:spPr>
        <p:txBody>
          <a:bodyPr wrap="square" rtlCol="0">
            <a:spAutoFit/>
          </a:bodyPr>
          <a:p>
            <a:pPr algn="just"/>
            <a:r>
              <a:rPr lang="en-US">
                <a:latin typeface="Arial" panose="020B0604020202020204" pitchFamily="34" charset="0"/>
                <a:cs typeface="Arial" panose="020B0604020202020204" pitchFamily="34" charset="0"/>
              </a:rPr>
              <a:t>Machine learning classifiers, such as Multilayer perceptron (MLP), Nave Bayes, Decision Tree, Neural Network, Gradient Boosted Tree, and SVM, are recommended for use in the diagnosis of lung cancer by Faisal et al [12]. The UCI registry data is used to examine ensembles built using random forests and plurality voting to make predictions about lung cancer. All other individual and ensemble classifiers were determined to be inferior than Gradient Boosted Tree. When compared to other classifiers and ensemble methods, Gradient-boosted Tree had the highest accuracy (90%) in performance evaluations.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27050"/>
            <a:ext cx="10972800" cy="582613"/>
          </a:xfrm>
        </p:spPr>
        <p:txBody>
          <a:bodyPr/>
          <a:p>
            <a:r>
              <a:rPr lang="en-US"/>
              <a:t>Problem statement</a:t>
            </a:r>
            <a:endParaRPr lang="en-US"/>
          </a:p>
        </p:txBody>
      </p:sp>
      <p:sp>
        <p:nvSpPr>
          <p:cNvPr id="3" name="Content Placeholder 2"/>
          <p:cNvSpPr>
            <a:spLocks noGrp="1"/>
          </p:cNvSpPr>
          <p:nvPr>
            <p:ph idx="1"/>
          </p:nvPr>
        </p:nvSpPr>
        <p:spPr>
          <a:xfrm>
            <a:off x="609600" y="1551305"/>
            <a:ext cx="10972800" cy="4576445"/>
          </a:xfrm>
        </p:spPr>
        <p:txBody>
          <a:bodyPr/>
          <a:p>
            <a:r>
              <a:rPr lang="en-US" sz="2000">
                <a:latin typeface="Arial" panose="020B0604020202020204" pitchFamily="34" charset="0"/>
                <a:cs typeface="Arial" panose="020B0604020202020204" pitchFamily="34" charset="0"/>
                <a:sym typeface="+mn-ea"/>
              </a:rPr>
              <a:t>The early detection of lung cancer is critical to reducing the impact of the disease's death rate throughout the world. Because the symptoms of lung cancer are not recognized until the disease has progressed to an advanced stage.</a:t>
            </a:r>
            <a:endParaRPr lang="en-US" sz="2000">
              <a:latin typeface="Arial" panose="020B0604020202020204" pitchFamily="34" charset="0"/>
              <a:cs typeface="Arial" panose="020B0604020202020204" pitchFamily="34" charset="0"/>
              <a:sym typeface="+mn-ea"/>
            </a:endParaRPr>
          </a:p>
          <a:p>
            <a:r>
              <a:rPr lang="en-US" sz="2000">
                <a:latin typeface="Arial" panose="020B0604020202020204" pitchFamily="34" charset="0"/>
                <a:cs typeface="Arial" panose="020B0604020202020204" pitchFamily="34" charset="0"/>
                <a:sym typeface="+mn-ea"/>
              </a:rPr>
              <a:t> It is critical to predicting the disease at an earlier stage using any medical imaging techniques available. </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6255"/>
            <a:ext cx="10972800" cy="582613"/>
          </a:xfrm>
        </p:spPr>
        <p:txBody>
          <a:bodyPr/>
          <a:p>
            <a:r>
              <a:rPr lang="en-US"/>
              <a:t>Proposed solution</a:t>
            </a:r>
            <a:endParaRPr lang="en-US"/>
          </a:p>
        </p:txBody>
      </p:sp>
      <p:sp>
        <p:nvSpPr>
          <p:cNvPr id="3" name="Content Placeholder 2"/>
          <p:cNvSpPr>
            <a:spLocks noGrp="1"/>
          </p:cNvSpPr>
          <p:nvPr>
            <p:ph sz="half" idx="1"/>
          </p:nvPr>
        </p:nvSpPr>
        <p:spPr>
          <a:xfrm>
            <a:off x="838200" y="1449705"/>
            <a:ext cx="6219825" cy="4900295"/>
          </a:xfrm>
        </p:spPr>
        <p:txBody>
          <a:bodyPr>
            <a:noAutofit/>
          </a:bodyPr>
          <a:p>
            <a:pPr algn="just"/>
            <a:r>
              <a:rPr lang="en-US" sz="2000">
                <a:sym typeface="+mn-ea"/>
              </a:rPr>
              <a:t>The goal of this work is to propose a classification methodology for lung cancer that can be used automatically at the onset of the disease. </a:t>
            </a:r>
            <a:endParaRPr lang="en-US" sz="2000"/>
          </a:p>
          <a:p>
            <a:pPr algn="just"/>
            <a:r>
              <a:rPr lang="en-US" sz="2000"/>
              <a:t>In this project we are implementing  lung Cancer Recognition Using CT-Scan with NCA-XG Boosting and KNN.</a:t>
            </a:r>
            <a:endParaRPr lang="en-US" sz="2000"/>
          </a:p>
          <a:p>
            <a:pPr algn="just"/>
            <a:r>
              <a:rPr lang="en-US" sz="2000"/>
              <a:t>The dataset that was used is Lung Image Database Consortium (LIDC). The Lung Image Database Consortium (LIDC) archive collects CT scan images taken from actual patient cases.</a:t>
            </a:r>
            <a:endParaRPr lang="en-US" sz="2000"/>
          </a:p>
          <a:p>
            <a:pPr algn="just"/>
            <a:r>
              <a:rPr lang="en-US" sz="2000"/>
              <a:t>A thoracic CT clinical scan image and an associated XML file are included in each object in the collection.</a:t>
            </a:r>
            <a:endParaRPr lang="en-US" sz="2000"/>
          </a:p>
          <a:p>
            <a:pPr algn="just"/>
            <a:r>
              <a:rPr lang="en-US" sz="2000">
                <a:sym typeface="+mn-ea"/>
              </a:rPr>
              <a:t>https://drive.google.com/file/d/1AZ2UQJToA3J8k8h0XJWD12-</a:t>
            </a:r>
            <a:r>
              <a:rPr lang="en-US" sz="2000"/>
              <a:t>v2w8p9H2Q/view?usp=share_link</a:t>
            </a:r>
            <a:endParaRPr lang="en-US" sz="2000"/>
          </a:p>
          <a:p>
            <a:pPr marL="0" indent="0" algn="just">
              <a:buNone/>
            </a:pPr>
            <a:endParaRPr lang="en-US" sz="2000"/>
          </a:p>
          <a:p>
            <a:pPr marL="0" indent="0" algn="just">
              <a:buNone/>
            </a:pPr>
            <a:endParaRPr lang="en-US" sz="2000"/>
          </a:p>
          <a:p>
            <a:pPr algn="just"/>
            <a:endParaRPr lang="en-US" sz="2000"/>
          </a:p>
          <a:p>
            <a:pPr algn="just"/>
            <a:endParaRPr lang="en-US" sz="1100"/>
          </a:p>
        </p:txBody>
      </p:sp>
      <p:pic>
        <p:nvPicPr>
          <p:cNvPr id="13" name="image9.png"/>
          <p:cNvPicPr preferRelativeResize="0">
            <a:picLocks noChangeAspect="1"/>
          </p:cNvPicPr>
          <p:nvPr>
            <p:ph sz="half" idx="2"/>
          </p:nvPr>
        </p:nvPicPr>
        <p:blipFill>
          <a:blip r:embed="rId1"/>
          <a:srcRect/>
          <a:stretch>
            <a:fillRect/>
          </a:stretch>
        </p:blipFill>
        <p:spPr>
          <a:xfrm>
            <a:off x="7574280" y="1661795"/>
            <a:ext cx="3924300" cy="4476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48970"/>
            <a:ext cx="10972800" cy="582613"/>
          </a:xfrm>
        </p:spPr>
        <p:txBody>
          <a:bodyPr/>
          <a:p>
            <a:r>
              <a:rPr lang="en-US"/>
              <a:t>Results </a:t>
            </a:r>
            <a:endParaRPr lang="en-US"/>
          </a:p>
        </p:txBody>
      </p:sp>
      <p:pic>
        <p:nvPicPr>
          <p:cNvPr id="10" name="image8.png"/>
          <p:cNvPicPr preferRelativeResize="0">
            <a:picLocks noChangeAspect="1"/>
          </p:cNvPicPr>
          <p:nvPr>
            <p:ph sz="half" idx="1"/>
          </p:nvPr>
        </p:nvPicPr>
        <p:blipFill>
          <a:blip r:embed="rId1"/>
          <a:srcRect/>
          <a:stretch>
            <a:fillRect/>
          </a:stretch>
        </p:blipFill>
        <p:spPr>
          <a:xfrm>
            <a:off x="875030" y="1823720"/>
            <a:ext cx="5017135" cy="4278630"/>
          </a:xfrm>
          <a:prstGeom prst="rect">
            <a:avLst/>
          </a:prstGeom>
        </p:spPr>
      </p:pic>
      <p:sp>
        <p:nvSpPr>
          <p:cNvPr id="100" name="Text Box 99"/>
          <p:cNvSpPr txBox="1"/>
          <p:nvPr/>
        </p:nvSpPr>
        <p:spPr>
          <a:xfrm>
            <a:off x="838200" y="6333490"/>
            <a:ext cx="5263515" cy="368300"/>
          </a:xfrm>
          <a:prstGeom prst="rect">
            <a:avLst/>
          </a:prstGeom>
          <a:noFill/>
          <a:ln w="9525">
            <a:noFill/>
          </a:ln>
        </p:spPr>
        <p:txBody>
          <a:bodyPr wrap="square">
            <a:spAutoFit/>
          </a:bodyPr>
          <a:p>
            <a:pPr indent="0"/>
            <a:r>
              <a:rPr lang="en-US" b="0">
                <a:latin typeface="Times New Roman" panose="02020603050405020304" charset="0"/>
              </a:rPr>
              <a:t>Confusion Matrix of NCA-XG Boosting</a:t>
            </a:r>
            <a:endParaRPr lang="en-US"/>
          </a:p>
        </p:txBody>
      </p:sp>
      <p:pic>
        <p:nvPicPr>
          <p:cNvPr id="6" name="image3.png"/>
          <p:cNvPicPr preferRelativeResize="0">
            <a:picLocks noChangeAspect="1"/>
          </p:cNvPicPr>
          <p:nvPr>
            <p:ph sz="half" idx="2"/>
          </p:nvPr>
        </p:nvPicPr>
        <p:blipFill>
          <a:blip r:embed="rId2"/>
          <a:srcRect/>
          <a:stretch>
            <a:fillRect/>
          </a:stretch>
        </p:blipFill>
        <p:spPr>
          <a:xfrm>
            <a:off x="6301105" y="1809115"/>
            <a:ext cx="5230495" cy="4188460"/>
          </a:xfrm>
          <a:prstGeom prst="rect">
            <a:avLst/>
          </a:prstGeom>
        </p:spPr>
      </p:pic>
      <p:sp>
        <p:nvSpPr>
          <p:cNvPr id="7" name="Text Box 6"/>
          <p:cNvSpPr txBox="1"/>
          <p:nvPr/>
        </p:nvSpPr>
        <p:spPr>
          <a:xfrm>
            <a:off x="6451600" y="6333490"/>
            <a:ext cx="5080000" cy="368300"/>
          </a:xfrm>
          <a:prstGeom prst="rect">
            <a:avLst/>
          </a:prstGeom>
          <a:noFill/>
          <a:ln w="9525">
            <a:noFill/>
          </a:ln>
        </p:spPr>
        <p:txBody>
          <a:bodyPr>
            <a:spAutoFit/>
          </a:bodyPr>
          <a:p>
            <a:pPr indent="182880" algn="ctr"/>
            <a:r>
              <a:rPr lang="en-US" b="0">
                <a:latin typeface="Times New Roman" panose="02020603050405020304" charset="0"/>
              </a:rPr>
              <a:t>RoC Curve of NCA-XG Boosting</a:t>
            </a:r>
            <a:r>
              <a:rPr lang="en-US" sz="1000" b="0">
                <a:latin typeface="Times New Roman" panose="02020603050405020304" charset="0"/>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6730"/>
            <a:ext cx="10972800" cy="582613"/>
          </a:xfrm>
        </p:spPr>
        <p:txBody>
          <a:bodyPr/>
          <a:p>
            <a:r>
              <a:rPr lang="en-US"/>
              <a:t>Classification Report of KNN </a:t>
            </a:r>
            <a:endParaRPr lang="en-US"/>
          </a:p>
        </p:txBody>
      </p:sp>
      <p:pic>
        <p:nvPicPr>
          <p:cNvPr id="5" name="image7.png"/>
          <p:cNvPicPr preferRelativeResize="0">
            <a:picLocks noChangeAspect="1"/>
          </p:cNvPicPr>
          <p:nvPr>
            <p:ph sz="half" idx="1"/>
          </p:nvPr>
        </p:nvPicPr>
        <p:blipFill>
          <a:blip r:embed="rId1"/>
          <a:srcRect/>
          <a:stretch>
            <a:fillRect/>
          </a:stretch>
        </p:blipFill>
        <p:spPr>
          <a:xfrm>
            <a:off x="1071245" y="1991360"/>
            <a:ext cx="4232910" cy="3609340"/>
          </a:xfrm>
          <a:prstGeom prst="rect">
            <a:avLst/>
          </a:prstGeom>
        </p:spPr>
      </p:pic>
      <p:sp>
        <p:nvSpPr>
          <p:cNvPr id="100" name="Text Box 99"/>
          <p:cNvSpPr txBox="1"/>
          <p:nvPr/>
        </p:nvSpPr>
        <p:spPr>
          <a:xfrm>
            <a:off x="285750" y="5901055"/>
            <a:ext cx="5080000" cy="368300"/>
          </a:xfrm>
          <a:prstGeom prst="rect">
            <a:avLst/>
          </a:prstGeom>
          <a:noFill/>
          <a:ln w="9525">
            <a:noFill/>
          </a:ln>
        </p:spPr>
        <p:txBody>
          <a:bodyPr wrap="square">
            <a:spAutoFit/>
          </a:bodyPr>
          <a:p>
            <a:pPr indent="182880" algn="ctr"/>
            <a:r>
              <a:rPr lang="en-US" b="0">
                <a:latin typeface="Times New Roman" panose="02020603050405020304" charset="0"/>
              </a:rPr>
              <a:t>Confusion Matrix of KNN</a:t>
            </a:r>
            <a:r>
              <a:rPr lang="en-US" sz="1000" b="0">
                <a:latin typeface="Times New Roman" panose="02020603050405020304" charset="0"/>
              </a:rPr>
              <a:t> </a:t>
            </a:r>
            <a:endParaRPr lang="en-US"/>
          </a:p>
        </p:txBody>
      </p:sp>
      <p:pic>
        <p:nvPicPr>
          <p:cNvPr id="15" name="image13.png"/>
          <p:cNvPicPr preferRelativeResize="0"/>
          <p:nvPr/>
        </p:nvPicPr>
        <p:blipFill>
          <a:blip r:embed="rId2"/>
          <a:srcRect/>
          <a:stretch>
            <a:fillRect/>
          </a:stretch>
        </p:blipFill>
        <p:spPr>
          <a:xfrm>
            <a:off x="6589395" y="1991360"/>
            <a:ext cx="5107305" cy="3678555"/>
          </a:xfrm>
          <a:prstGeom prst="rect">
            <a:avLst/>
          </a:prstGeom>
        </p:spPr>
      </p:pic>
      <p:sp>
        <p:nvSpPr>
          <p:cNvPr id="7" name="Text Box 6"/>
          <p:cNvSpPr txBox="1"/>
          <p:nvPr/>
        </p:nvSpPr>
        <p:spPr>
          <a:xfrm>
            <a:off x="7545070" y="5901055"/>
            <a:ext cx="3195955" cy="368300"/>
          </a:xfrm>
          <a:prstGeom prst="rect">
            <a:avLst/>
          </a:prstGeom>
          <a:noFill/>
          <a:ln w="9525">
            <a:noFill/>
          </a:ln>
        </p:spPr>
        <p:txBody>
          <a:bodyPr wrap="square">
            <a:spAutoFit/>
          </a:bodyPr>
          <a:p>
            <a:pPr indent="0"/>
            <a:r>
              <a:rPr lang="en-US" sz="1000" b="0">
                <a:latin typeface="Times New Roman" panose="02020603050405020304" charset="0"/>
              </a:rPr>
              <a:t> </a:t>
            </a:r>
            <a:r>
              <a:rPr lang="en-US" b="0">
                <a:latin typeface="Times New Roman" panose="02020603050405020304" charset="0"/>
              </a:rPr>
              <a:t>RoC Curve of KNN</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4891</Words>
  <Application>WPS Presentation</Application>
  <PresentationFormat>Widescreen</PresentationFormat>
  <Paragraphs>69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Arial Unicode MS</vt:lpstr>
      <vt:lpstr>Times New Roman</vt:lpstr>
      <vt:lpstr>Bahnschrift</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Recognition Using CT Scan with NCA-XGBoosting &amp; KNN</dc:title>
  <dc:creator/>
  <cp:lastModifiedBy>Likitha</cp:lastModifiedBy>
  <cp:revision>2</cp:revision>
  <dcterms:created xsi:type="dcterms:W3CDTF">2022-12-04T22:54:09Z</dcterms:created>
  <dcterms:modified xsi:type="dcterms:W3CDTF">2022-12-04T22:55:01Z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904B38880A7241D9A84176F181C3B0E5</vt:lpwstr>
  </property>
  <property fmtid="{D5CDD505-2E9C-101B-9397-08002B2CF9AE}" pid="3" name="KSOProductBuildVer">
    <vt:lpwstr>1033-11.2.0.11417</vt:lpwstr>
  </property>
</Properties>
</file>