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747cec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4747cec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valued? Beauty? Ambition?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747cec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4747cec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Women’s character traits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4747cec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4747cec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Women’s role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46cce5e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46cce5e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70be3eb3ea523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70be3eb3ea523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4747cec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4747cec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62aa28f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462aa28f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462aa28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462aa28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462aa28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462aa28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462aa28f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462aa28f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46cce5e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46cce5e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6e48c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46e48c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6e48cb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46e48cb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46e48cb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46e48cb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462aa28f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462aa28f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$$ \text{TF-IDF}(word) = t_f * \text{log}(\frac{\text{Total Number of Documents}}{\text{Number of Documents Containing Word } word})$$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6912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Women Coming of Age in </a:t>
            </a:r>
            <a:r>
              <a:rPr lang="en"/>
              <a:t>Classics vs. Fanfictions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57300" y="4160375"/>
            <a:ext cx="7229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Deniz Kardes-Birinci  |  </a:t>
            </a:r>
            <a:r>
              <a:rPr lang="en"/>
              <a:t>Mileva Van Tuyl  |  </a:t>
            </a:r>
            <a:r>
              <a:rPr lang="en"/>
              <a:t>Marina Sánchez  |  </a:t>
            </a:r>
            <a:r>
              <a:rPr lang="en"/>
              <a:t>Melanie McCord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1700" y="353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Distributed Computing Project I</a:t>
            </a:r>
            <a:endParaRPr b="1" sz="18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3979050" y="4546875"/>
            <a:ext cx="11859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April 2022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37" y="1314275"/>
            <a:ext cx="8078726" cy="37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00" y="1346725"/>
            <a:ext cx="7915400" cy="36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400" y="1335150"/>
            <a:ext cx="7807199" cy="376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Four </a:t>
            </a:r>
            <a:r>
              <a:rPr b="1" lang="en"/>
              <a:t>Spark NLP </a:t>
            </a:r>
            <a:r>
              <a:rPr b="1" lang="en"/>
              <a:t>pre-trained models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Predominant sentiment in each corpus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between the four models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Classics vs. Fanfictions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1874"/>
          <a:stretch/>
        </p:blipFill>
        <p:spPr>
          <a:xfrm>
            <a:off x="4614475" y="1853850"/>
            <a:ext cx="4002500" cy="28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782275" y="3525575"/>
            <a:ext cx="40467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Positive sentiment predominates in Classics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Negative sentiment is more present in Fanfictions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Fanfictions present a wider range of sentiments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727650" y="1991833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Discrimination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Racist? Sexist? </a:t>
            </a:r>
            <a:r>
              <a:rPr lang="en"/>
              <a:t>Neutral?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Hate speech? Offensive? Normal?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Antisemitic? Non-antisemitic?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pre-trained Spark NLP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066" y="1886450"/>
            <a:ext cx="2950701" cy="13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Afinn Score: Classics vs Fanfiction </a:t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800" y="1890800"/>
            <a:ext cx="35433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00" y="1935200"/>
            <a:ext cx="36004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1811450" y="2147275"/>
            <a:ext cx="8007300" cy="27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</a:t>
            </a:r>
            <a:r>
              <a:rPr lang="en" sz="1500"/>
              <a:t>epresentation</a:t>
            </a:r>
            <a:r>
              <a:rPr lang="en" sz="1500"/>
              <a:t> of women differs from classic novels and modern fanfictions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Extend analysis by expanding the sample size, genre, and variety of texts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Isolate segments of the text that focus on the female protagonist for </a:t>
            </a:r>
            <a:r>
              <a:rPr lang="en" sz="1500"/>
              <a:t>further</a:t>
            </a:r>
            <a:r>
              <a:rPr lang="en" sz="1500"/>
              <a:t>  analysis</a:t>
            </a:r>
            <a:endParaRPr sz="1500"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75" y="2033025"/>
            <a:ext cx="687425" cy="687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man " id="213" name="Google Shape;213;p28" title="Woman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575" y="4204998"/>
            <a:ext cx="733225" cy="73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750" y="3073188"/>
            <a:ext cx="779050" cy="7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895100"/>
            <a:ext cx="814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</a:rPr>
              <a:t>How has language and the representation of women changed between classic novels and modern fanfiction? </a:t>
            </a:r>
            <a:endParaRPr sz="1450">
              <a:solidFill>
                <a:srgbClr val="000000"/>
              </a:solidFill>
            </a:endParaRPr>
          </a:p>
          <a:p>
            <a:pPr indent="-3137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AutoNum type="arabicPeriod"/>
            </a:pPr>
            <a:r>
              <a:rPr lang="en" sz="1450">
                <a:solidFill>
                  <a:srgbClr val="000000"/>
                </a:solidFill>
              </a:rPr>
              <a:t>What roles and traits are associated with women across the different texts? </a:t>
            </a:r>
            <a:endParaRPr sz="1450">
              <a:solidFill>
                <a:srgbClr val="000000"/>
              </a:solidFill>
            </a:endParaRPr>
          </a:p>
          <a:p>
            <a:pPr indent="-3137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AutoNum type="arabicPeriod"/>
            </a:pPr>
            <a:r>
              <a:rPr lang="en" sz="1450">
                <a:solidFill>
                  <a:srgbClr val="000000"/>
                </a:solidFill>
              </a:rPr>
              <a:t>What emotions and sentiments are expressed when portraying women in the texts? </a:t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>
            <a:off x="2789800" y="3341250"/>
            <a:ext cx="1834900" cy="1506400"/>
            <a:chOff x="1083025" y="2306625"/>
            <a:chExt cx="1834900" cy="150640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1235825" y="2618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2. </a:t>
              </a: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Topic Analysis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1215700" y="30756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Topic Modeling and TF-IDF Analysis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  </a:t>
              </a:r>
              <a:endParaRPr sz="1000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4532025" y="3341250"/>
            <a:ext cx="1834900" cy="1506400"/>
            <a:chOff x="1083025" y="2306625"/>
            <a:chExt cx="1834900" cy="1506400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1235825" y="2618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3. </a:t>
              </a: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Sentiment Analysis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1215700" y="30756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Emotion and Analysis of Sexism and Racism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  </a:t>
              </a:r>
              <a:endParaRPr sz="1000"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6265150" y="3341250"/>
            <a:ext cx="1834900" cy="1506400"/>
            <a:chOff x="1083025" y="2306625"/>
            <a:chExt cx="1834900" cy="1506400"/>
          </a:xfrm>
        </p:grpSpPr>
        <p:sp>
          <p:nvSpPr>
            <p:cNvPr id="107" name="Google Shape;107;p14"/>
            <p:cNvSpPr txBox="1"/>
            <p:nvPr/>
          </p:nvSpPr>
          <p:spPr>
            <a:xfrm>
              <a:off x="1235825" y="2618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4. </a:t>
              </a: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Summary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1215700" y="30756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Conclusions and Next Steps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  </a:t>
              </a:r>
              <a:endParaRPr sz="1000"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1047550" y="3341250"/>
            <a:ext cx="1834900" cy="1506400"/>
            <a:chOff x="1083025" y="2306625"/>
            <a:chExt cx="1834900" cy="1506400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1235825" y="26188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1. </a:t>
              </a: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  </a:t>
              </a:r>
              <a:endParaRPr sz="1000"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1215700" y="30756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Collection and Preprocessing Pipeline</a:t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Texts: Classics and Fanfiction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4419600" y="2002675"/>
            <a:ext cx="441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FANFICTION TEXTS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First Impressions: A Modern Pride and Prejudice Adaptation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An Ever-Fixed Mark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Amy's Progress Vlogs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4. </a:t>
            </a:r>
            <a:r>
              <a:rPr lang="en" sz="1200"/>
              <a:t>Outnumbered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5. Hermione Granger and the Perfectly Reasonable Explanation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6. Manager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7. Scarlet Justice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8. The Bug Collector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9. Tension Points</a:t>
            </a:r>
            <a:endParaRPr sz="1200"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753425" y="2002675"/>
            <a:ext cx="364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CLASSIC TEXTS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</a:t>
            </a:r>
            <a:r>
              <a:rPr lang="en" sz="1200"/>
              <a:t>Jane Eyre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The Secret Garden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Anne of Green Gables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4. Wuthering Heights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5. The Governess; Or, The Little Female Academy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6. Pride and Prejudice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7. Middlemarch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8. Little Women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729450" y="2002350"/>
            <a:ext cx="76887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eriod"/>
            </a:pPr>
            <a:r>
              <a:rPr lang="en" sz="1305"/>
              <a:t>Get raw texts in .txt files</a:t>
            </a:r>
            <a:endParaRPr sz="1305"/>
          </a:p>
          <a:p>
            <a:pPr indent="-31146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eriod"/>
            </a:pPr>
            <a:r>
              <a:rPr lang="en" sz="1305"/>
              <a:t>Read corpus in two Pandas dataframes: Classics and Fanfictions</a:t>
            </a:r>
            <a:endParaRPr sz="1305"/>
          </a:p>
          <a:p>
            <a:pPr indent="-31146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eriod"/>
            </a:pPr>
            <a:r>
              <a:rPr lang="en" sz="1305"/>
              <a:t>Convert Pandas dataframes into </a:t>
            </a:r>
            <a:r>
              <a:rPr lang="en" sz="1305"/>
              <a:t>PySpark SQL dataframes</a:t>
            </a:r>
            <a:endParaRPr sz="1305"/>
          </a:p>
          <a:p>
            <a:pPr indent="-31146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eriod"/>
            </a:pPr>
            <a:r>
              <a:rPr lang="en" sz="1305"/>
              <a:t>Generate </a:t>
            </a:r>
            <a:r>
              <a:rPr b="1" lang="en" sz="1305"/>
              <a:t>Spark NLP</a:t>
            </a:r>
            <a:r>
              <a:rPr lang="en" sz="1305"/>
              <a:t> preprocessing pipeline</a:t>
            </a:r>
            <a:endParaRPr sz="1305"/>
          </a:p>
          <a:p>
            <a:pPr indent="-30067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en" sz="10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DocumentAssembler</a:t>
            </a:r>
            <a:endParaRPr sz="10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067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en" sz="10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Tokenizer</a:t>
            </a:r>
            <a:endParaRPr sz="10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067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en" sz="10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Normalizer</a:t>
            </a:r>
            <a:endParaRPr sz="10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067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en" sz="10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StopWordsCleaner</a:t>
            </a:r>
            <a:endParaRPr sz="10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067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lang="en" sz="1092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LemmatizerModel</a:t>
            </a:r>
            <a:endParaRPr sz="1092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1467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eriod"/>
            </a:pPr>
            <a:r>
              <a:rPr lang="en" sz="1305"/>
              <a:t>Apply Pipeline to raw Classic and Fanfiction texts</a:t>
            </a:r>
            <a:endParaRPr sz="1305"/>
          </a:p>
          <a:p>
            <a:pPr indent="-311467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5"/>
              <a:buAutoNum type="arabicPeriod"/>
            </a:pPr>
            <a:r>
              <a:rPr lang="en" sz="1305"/>
              <a:t>Output: List of </a:t>
            </a:r>
            <a:r>
              <a:rPr b="1" lang="en" sz="1305"/>
              <a:t>cleaned tokens </a:t>
            </a:r>
            <a:r>
              <a:rPr lang="en" sz="1305"/>
              <a:t>for each book</a:t>
            </a:r>
            <a:endParaRPr sz="13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Topic Modeling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Topics that characterize fanfiction vs female coming of 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does it change based on fanfiction vs coming of age?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4294967295" type="title"/>
          </p:nvPr>
        </p:nvSpPr>
        <p:spPr>
          <a:xfrm>
            <a:off x="661425" y="357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on Lines</a:t>
            </a:r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50" y="1759850"/>
            <a:ext cx="4592125" cy="24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Classics, Fanfic</a:t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925" y="1900888"/>
            <a:ext cx="4212051" cy="21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1334750" y="1088200"/>
            <a:ext cx="48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Weights of topics correspond to their term weights.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4294967295" type="title"/>
          </p:nvPr>
        </p:nvSpPr>
        <p:spPr>
          <a:xfrm>
            <a:off x="873975" y="749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on Books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FanFic, Classics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corresponds to counts</a:t>
            </a:r>
            <a:endParaRPr/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50" y="2183221"/>
            <a:ext cx="4023375" cy="210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925" y="2110200"/>
            <a:ext cx="4023374" cy="21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037200" y="1567625"/>
            <a:ext cx="50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Weights of topics correspond to their counts.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4294967295" type="title"/>
          </p:nvPr>
        </p:nvSpPr>
        <p:spPr>
          <a:xfrm>
            <a:off x="729300" y="349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on Removing Proper Nouns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Classics, FanFic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corresponds to counts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800" y="1929900"/>
            <a:ext cx="4169175" cy="21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06250"/>
            <a:ext cx="3890000" cy="197374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884175" y="1462275"/>
            <a:ext cx="48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Weights correspond to their counts.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Word Importance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Term Frequency — Inverse Document Frequency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metric to assess a word’s importance and significance within a collection of text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213" y="2890825"/>
            <a:ext cx="7307575" cy="9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