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4747ceca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4747ceca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valued? Beauty? Ambition?</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4747ceca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4747ceca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Women’s character traits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4747ceca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4747ceca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Women’s role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46cce5e6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46cce5e6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4747ceca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4747ceca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wanted to go in details for the tone of the books. We used Afinn score to measure how positive or negative each word in the each book. Afinn score ranges from -5 to 5. For example, I am having good day scores +3, I am having bad day scores -3. Or I am having a horribly bad day scores -6. In here, we standardized the afinn scores by finding the score for each </a:t>
            </a:r>
            <a:r>
              <a:rPr lang="en"/>
              <a:t>word</a:t>
            </a:r>
            <a:r>
              <a:rPr lang="en"/>
              <a:t> in the text, adding the scores up and dividing by number of words in the context. In the distribution of classics, we can </a:t>
            </a:r>
            <a:r>
              <a:rPr lang="en"/>
              <a:t>observe</a:t>
            </a:r>
            <a:r>
              <a:rPr lang="en"/>
              <a:t> that it ranges from -1 to 6 while the </a:t>
            </a:r>
            <a:r>
              <a:rPr lang="en"/>
              <a:t>distribution</a:t>
            </a:r>
            <a:r>
              <a:rPr lang="en"/>
              <a:t> of fanfiction ranges from 0 to 3.5. As verification of what we observed in the spark nlp classification, the mean score for classics is greater than the mean score for fanfictions.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670be3eb3ea5237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70be3eb3ea5237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462aa28f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462aa28f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462aa28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462aa28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462aa28f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462aa28f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462aa28f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462aa28f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46cce5e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46cce5e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46e48cb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46e48cb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46e48cb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46e48cb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46e48cb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46e48cb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462aa28f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462aa28f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\text{TF-IDF}(word) = t_f * \text{log}(\frac{\text{Total Number of Documents}}{\text{Number of Documents Containing Word } word})$$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8" y="1691200"/>
            <a:ext cx="8520600" cy="20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Women Coming of Age in </a:t>
            </a:r>
            <a:r>
              <a:rPr lang="en"/>
              <a:t>Classics vs. Fanfictions </a:t>
            </a:r>
            <a:endParaRPr/>
          </a:p>
        </p:txBody>
      </p:sp>
      <p:sp>
        <p:nvSpPr>
          <p:cNvPr id="87" name="Google Shape;87;p13"/>
          <p:cNvSpPr txBox="1"/>
          <p:nvPr>
            <p:ph idx="1" type="subTitle"/>
          </p:nvPr>
        </p:nvSpPr>
        <p:spPr>
          <a:xfrm>
            <a:off x="957300" y="4160375"/>
            <a:ext cx="72294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Deniz Kardes-Birinci  |  </a:t>
            </a:r>
            <a:r>
              <a:rPr lang="en"/>
              <a:t>Mileva Van Tuyl  |  </a:t>
            </a:r>
            <a:r>
              <a:rPr lang="en"/>
              <a:t>Marina Sánchez  |  </a:t>
            </a:r>
            <a:r>
              <a:rPr lang="en"/>
              <a:t>Melanie McCord</a:t>
            </a:r>
            <a:endParaRPr/>
          </a:p>
        </p:txBody>
      </p:sp>
      <p:sp>
        <p:nvSpPr>
          <p:cNvPr id="88" name="Google Shape;88;p13"/>
          <p:cNvSpPr txBox="1"/>
          <p:nvPr>
            <p:ph idx="1" type="subTitle"/>
          </p:nvPr>
        </p:nvSpPr>
        <p:spPr>
          <a:xfrm>
            <a:off x="311700" y="35378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Distributed Computing Project I</a:t>
            </a:r>
            <a:endParaRPr b="1" sz="1800"/>
          </a:p>
        </p:txBody>
      </p:sp>
      <p:sp>
        <p:nvSpPr>
          <p:cNvPr id="89" name="Google Shape;89;p13"/>
          <p:cNvSpPr txBox="1"/>
          <p:nvPr>
            <p:ph idx="1" type="subTitle"/>
          </p:nvPr>
        </p:nvSpPr>
        <p:spPr>
          <a:xfrm>
            <a:off x="3979050" y="4546875"/>
            <a:ext cx="1185900" cy="4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April 2022</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2"/>
          <p:cNvPicPr preferRelativeResize="0"/>
          <p:nvPr/>
        </p:nvPicPr>
        <p:blipFill>
          <a:blip r:embed="rId3">
            <a:alphaModFix/>
          </a:blip>
          <a:stretch>
            <a:fillRect/>
          </a:stretch>
        </p:blipFill>
        <p:spPr>
          <a:xfrm>
            <a:off x="532637" y="1314275"/>
            <a:ext cx="8078726" cy="378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3"/>
          <p:cNvPicPr preferRelativeResize="0"/>
          <p:nvPr/>
        </p:nvPicPr>
        <p:blipFill>
          <a:blip r:embed="rId3">
            <a:alphaModFix/>
          </a:blip>
          <a:stretch>
            <a:fillRect/>
          </a:stretch>
        </p:blipFill>
        <p:spPr>
          <a:xfrm>
            <a:off x="614300" y="1346725"/>
            <a:ext cx="7915400" cy="369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4"/>
          <p:cNvPicPr preferRelativeResize="0"/>
          <p:nvPr/>
        </p:nvPicPr>
        <p:blipFill>
          <a:blip r:embed="rId3">
            <a:alphaModFix/>
          </a:blip>
          <a:stretch>
            <a:fillRect/>
          </a:stretch>
        </p:blipFill>
        <p:spPr>
          <a:xfrm>
            <a:off x="668400" y="1335150"/>
            <a:ext cx="7807199" cy="3767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Sentiment Analysis</a:t>
            </a:r>
            <a:endParaRPr/>
          </a:p>
        </p:txBody>
      </p:sp>
      <p:sp>
        <p:nvSpPr>
          <p:cNvPr id="189" name="Google Shape;189;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Four </a:t>
            </a:r>
            <a:r>
              <a:rPr b="1" lang="en"/>
              <a:t>Spark NLP </a:t>
            </a:r>
            <a:r>
              <a:rPr b="1" lang="en"/>
              <a:t>pre-trained models</a:t>
            </a:r>
            <a:endParaRPr b="1"/>
          </a:p>
          <a:p>
            <a:pPr indent="-311150" lvl="0" marL="457200" rtl="0" algn="l">
              <a:lnSpc>
                <a:spcPct val="150000"/>
              </a:lnSpc>
              <a:spcBef>
                <a:spcPts val="0"/>
              </a:spcBef>
              <a:spcAft>
                <a:spcPts val="0"/>
              </a:spcAft>
              <a:buSzPts val="1300"/>
              <a:buChar char="●"/>
            </a:pPr>
            <a:r>
              <a:rPr lang="en"/>
              <a:t>Predominant sentiment in each corpus</a:t>
            </a:r>
            <a:endParaRPr/>
          </a:p>
          <a:p>
            <a:pPr indent="-311150" lvl="0" marL="457200" rtl="0" algn="l">
              <a:lnSpc>
                <a:spcPct val="150000"/>
              </a:lnSpc>
              <a:spcBef>
                <a:spcPts val="0"/>
              </a:spcBef>
              <a:spcAft>
                <a:spcPts val="0"/>
              </a:spcAft>
              <a:buSzPts val="1300"/>
              <a:buChar char="●"/>
            </a:pPr>
            <a:r>
              <a:rPr lang="en"/>
              <a:t>Average between the four models</a:t>
            </a:r>
            <a:endParaRPr/>
          </a:p>
          <a:p>
            <a:pPr indent="-311150" lvl="0" marL="457200" rtl="0" algn="l">
              <a:lnSpc>
                <a:spcPct val="150000"/>
              </a:lnSpc>
              <a:spcBef>
                <a:spcPts val="0"/>
              </a:spcBef>
              <a:spcAft>
                <a:spcPts val="0"/>
              </a:spcAft>
              <a:buSzPts val="1300"/>
              <a:buChar char="●"/>
            </a:pPr>
            <a:r>
              <a:rPr lang="en"/>
              <a:t>Compare Classics vs. Fanfictions</a:t>
            </a:r>
            <a:endParaRPr/>
          </a:p>
          <a:p>
            <a:pPr indent="0" lvl="0" marL="0" rtl="0" algn="l">
              <a:lnSpc>
                <a:spcPct val="115000"/>
              </a:lnSpc>
              <a:spcBef>
                <a:spcPts val="1200"/>
              </a:spcBef>
              <a:spcAft>
                <a:spcPts val="0"/>
              </a:spcAft>
              <a:buNone/>
            </a:pPr>
            <a:r>
              <a:t/>
            </a:r>
            <a:endParaRPr/>
          </a:p>
          <a:p>
            <a:pPr indent="0" lvl="0" marL="457200" rtl="0" algn="l">
              <a:spcBef>
                <a:spcPts val="1200"/>
              </a:spcBef>
              <a:spcAft>
                <a:spcPts val="1200"/>
              </a:spcAft>
              <a:buNone/>
            </a:pPr>
            <a:r>
              <a:t/>
            </a:r>
            <a:endParaRPr/>
          </a:p>
        </p:txBody>
      </p:sp>
      <p:pic>
        <p:nvPicPr>
          <p:cNvPr id="190" name="Google Shape;190;p25"/>
          <p:cNvPicPr preferRelativeResize="0"/>
          <p:nvPr/>
        </p:nvPicPr>
        <p:blipFill rotWithShape="1">
          <a:blip r:embed="rId3">
            <a:alphaModFix/>
          </a:blip>
          <a:srcRect b="0" l="0" r="0" t="1874"/>
          <a:stretch/>
        </p:blipFill>
        <p:spPr>
          <a:xfrm>
            <a:off x="4614475" y="1853850"/>
            <a:ext cx="4002500" cy="2824625"/>
          </a:xfrm>
          <a:prstGeom prst="rect">
            <a:avLst/>
          </a:prstGeom>
          <a:noFill/>
          <a:ln>
            <a:noFill/>
          </a:ln>
        </p:spPr>
      </p:pic>
      <p:sp>
        <p:nvSpPr>
          <p:cNvPr id="191" name="Google Shape;191;p25"/>
          <p:cNvSpPr txBox="1"/>
          <p:nvPr/>
        </p:nvSpPr>
        <p:spPr>
          <a:xfrm>
            <a:off x="782275" y="3525575"/>
            <a:ext cx="4046700" cy="115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Positive sentiment predominates in Classics</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accent1"/>
                </a:solidFill>
                <a:latin typeface="Lato"/>
                <a:ea typeface="Lato"/>
                <a:cs typeface="Lato"/>
                <a:sym typeface="Lato"/>
              </a:rPr>
              <a:t>Negative sentiment is more present in Fanfictions </a:t>
            </a:r>
            <a:endParaRPr sz="13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lang="en" sz="1300">
                <a:solidFill>
                  <a:schemeClr val="accent1"/>
                </a:solidFill>
                <a:latin typeface="Lato"/>
                <a:ea typeface="Lato"/>
                <a:cs typeface="Lato"/>
                <a:sym typeface="Lato"/>
              </a:rPr>
              <a:t>Fanfictions present a wider range of sentiments</a:t>
            </a:r>
            <a:endParaRPr sz="130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Afinn Score: Classics vs Fanfiction </a:t>
            </a:r>
            <a:endParaRPr/>
          </a:p>
        </p:txBody>
      </p:sp>
      <p:pic>
        <p:nvPicPr>
          <p:cNvPr id="197" name="Google Shape;197;p26"/>
          <p:cNvPicPr preferRelativeResize="0"/>
          <p:nvPr/>
        </p:nvPicPr>
        <p:blipFill>
          <a:blip r:embed="rId3">
            <a:alphaModFix/>
          </a:blip>
          <a:stretch>
            <a:fillRect/>
          </a:stretch>
        </p:blipFill>
        <p:spPr>
          <a:xfrm>
            <a:off x="4771800" y="1890800"/>
            <a:ext cx="3543300" cy="2362200"/>
          </a:xfrm>
          <a:prstGeom prst="rect">
            <a:avLst/>
          </a:prstGeom>
          <a:noFill/>
          <a:ln>
            <a:noFill/>
          </a:ln>
        </p:spPr>
      </p:pic>
      <p:pic>
        <p:nvPicPr>
          <p:cNvPr id="198" name="Google Shape;198;p26"/>
          <p:cNvPicPr preferRelativeResize="0"/>
          <p:nvPr/>
        </p:nvPicPr>
        <p:blipFill>
          <a:blip r:embed="rId4">
            <a:alphaModFix/>
          </a:blip>
          <a:stretch>
            <a:fillRect/>
          </a:stretch>
        </p:blipFill>
        <p:spPr>
          <a:xfrm>
            <a:off x="516600" y="1935200"/>
            <a:ext cx="3600450" cy="2362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a:t>
            </a:r>
            <a:endParaRPr/>
          </a:p>
        </p:txBody>
      </p:sp>
      <p:sp>
        <p:nvSpPr>
          <p:cNvPr id="204" name="Google Shape;204;p27"/>
          <p:cNvSpPr txBox="1"/>
          <p:nvPr>
            <p:ph idx="1" type="body"/>
          </p:nvPr>
        </p:nvSpPr>
        <p:spPr>
          <a:xfrm>
            <a:off x="727650" y="1991833"/>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Discrimination</a:t>
            </a:r>
            <a:endParaRPr/>
          </a:p>
          <a:p>
            <a:pPr indent="-298450" lvl="1" marL="914400" rtl="0" algn="l">
              <a:lnSpc>
                <a:spcPct val="150000"/>
              </a:lnSpc>
              <a:spcBef>
                <a:spcPts val="0"/>
              </a:spcBef>
              <a:spcAft>
                <a:spcPts val="0"/>
              </a:spcAft>
              <a:buSzPts val="1100"/>
              <a:buChar char="○"/>
            </a:pPr>
            <a:r>
              <a:rPr lang="en"/>
              <a:t>Racist? Sexist? </a:t>
            </a:r>
            <a:r>
              <a:rPr lang="en"/>
              <a:t>Neutral?</a:t>
            </a:r>
            <a:endParaRPr/>
          </a:p>
          <a:p>
            <a:pPr indent="-298450" lvl="1" marL="914400" rtl="0" algn="l">
              <a:lnSpc>
                <a:spcPct val="150000"/>
              </a:lnSpc>
              <a:spcBef>
                <a:spcPts val="0"/>
              </a:spcBef>
              <a:spcAft>
                <a:spcPts val="0"/>
              </a:spcAft>
              <a:buSzPts val="1100"/>
              <a:buChar char="○"/>
            </a:pPr>
            <a:r>
              <a:rPr lang="en"/>
              <a:t>Hate speech? Offensive? Normal?</a:t>
            </a:r>
            <a:endParaRPr/>
          </a:p>
          <a:p>
            <a:pPr indent="-298450" lvl="1" marL="914400" rtl="0" algn="l">
              <a:lnSpc>
                <a:spcPct val="150000"/>
              </a:lnSpc>
              <a:spcBef>
                <a:spcPts val="0"/>
              </a:spcBef>
              <a:spcAft>
                <a:spcPts val="0"/>
              </a:spcAft>
              <a:buSzPts val="1100"/>
              <a:buChar char="○"/>
            </a:pPr>
            <a:r>
              <a:rPr lang="en"/>
              <a:t>Antisemitic? Non-antisemitic?</a:t>
            </a:r>
            <a:endParaRPr/>
          </a:p>
          <a:p>
            <a:pPr indent="-311150" lvl="0" marL="457200" rtl="0" algn="l">
              <a:lnSpc>
                <a:spcPct val="150000"/>
              </a:lnSpc>
              <a:spcBef>
                <a:spcPts val="0"/>
              </a:spcBef>
              <a:spcAft>
                <a:spcPts val="0"/>
              </a:spcAft>
              <a:buSzPts val="1300"/>
              <a:buChar char="●"/>
            </a:pPr>
            <a:r>
              <a:rPr lang="en"/>
              <a:t>3 pre-trained Spark NLP models</a:t>
            </a:r>
            <a:endParaRPr/>
          </a:p>
          <a:p>
            <a:pPr indent="0" lvl="0" marL="0" rtl="0" algn="l">
              <a:spcBef>
                <a:spcPts val="1200"/>
              </a:spcBef>
              <a:spcAft>
                <a:spcPts val="1200"/>
              </a:spcAft>
              <a:buNone/>
            </a:pPr>
            <a:r>
              <a:t/>
            </a:r>
            <a:endParaRPr/>
          </a:p>
        </p:txBody>
      </p:sp>
      <p:pic>
        <p:nvPicPr>
          <p:cNvPr id="205" name="Google Shape;205;p27"/>
          <p:cNvPicPr preferRelativeResize="0"/>
          <p:nvPr/>
        </p:nvPicPr>
        <p:blipFill>
          <a:blip r:embed="rId3">
            <a:alphaModFix/>
          </a:blip>
          <a:stretch>
            <a:fillRect/>
          </a:stretch>
        </p:blipFill>
        <p:spPr>
          <a:xfrm>
            <a:off x="4992066" y="1886450"/>
            <a:ext cx="2950701" cy="1370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11" name="Google Shape;211;p28"/>
          <p:cNvSpPr txBox="1"/>
          <p:nvPr>
            <p:ph idx="1" type="body"/>
          </p:nvPr>
        </p:nvSpPr>
        <p:spPr>
          <a:xfrm>
            <a:off x="1811450" y="2147275"/>
            <a:ext cx="8007300" cy="27441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500"/>
              <a:t>R</a:t>
            </a:r>
            <a:r>
              <a:rPr lang="en" sz="1500"/>
              <a:t>epresentation</a:t>
            </a:r>
            <a:r>
              <a:rPr lang="en" sz="1500"/>
              <a:t> of women differs from classic novels and modern fanfictions</a:t>
            </a:r>
            <a:endParaRPr sz="1500"/>
          </a:p>
          <a:p>
            <a:pPr indent="0" lvl="0" marL="0" rtl="0" algn="l">
              <a:lnSpc>
                <a:spcPct val="115000"/>
              </a:lnSpc>
              <a:spcBef>
                <a:spcPts val="1200"/>
              </a:spcBef>
              <a:spcAft>
                <a:spcPts val="0"/>
              </a:spcAft>
              <a:buNone/>
            </a:pPr>
            <a:r>
              <a:t/>
            </a:r>
            <a:endParaRPr sz="1500"/>
          </a:p>
          <a:p>
            <a:pPr indent="0" lvl="0" marL="0" rtl="0" algn="l">
              <a:lnSpc>
                <a:spcPct val="115000"/>
              </a:lnSpc>
              <a:spcBef>
                <a:spcPts val="1200"/>
              </a:spcBef>
              <a:spcAft>
                <a:spcPts val="0"/>
              </a:spcAft>
              <a:buNone/>
            </a:pPr>
            <a:r>
              <a:t/>
            </a:r>
            <a:endParaRPr sz="1500"/>
          </a:p>
          <a:p>
            <a:pPr indent="0" lvl="0" marL="0" rtl="0" algn="l">
              <a:lnSpc>
                <a:spcPct val="115000"/>
              </a:lnSpc>
              <a:spcBef>
                <a:spcPts val="1200"/>
              </a:spcBef>
              <a:spcAft>
                <a:spcPts val="0"/>
              </a:spcAft>
              <a:buNone/>
            </a:pPr>
            <a:r>
              <a:rPr lang="en" sz="1500"/>
              <a:t>Extend analysis by expanding the sample size, genre, and variety of texts</a:t>
            </a:r>
            <a:endParaRPr sz="1500"/>
          </a:p>
          <a:p>
            <a:pPr indent="0" lvl="0" marL="0" rtl="0" algn="l">
              <a:lnSpc>
                <a:spcPct val="115000"/>
              </a:lnSpc>
              <a:spcBef>
                <a:spcPts val="1200"/>
              </a:spcBef>
              <a:spcAft>
                <a:spcPts val="0"/>
              </a:spcAft>
              <a:buNone/>
            </a:pPr>
            <a:r>
              <a:t/>
            </a:r>
            <a:endParaRPr sz="1500"/>
          </a:p>
          <a:p>
            <a:pPr indent="0" lvl="0" marL="0" rtl="0" algn="l">
              <a:lnSpc>
                <a:spcPct val="115000"/>
              </a:lnSpc>
              <a:spcBef>
                <a:spcPts val="1200"/>
              </a:spcBef>
              <a:spcAft>
                <a:spcPts val="0"/>
              </a:spcAft>
              <a:buNone/>
            </a:pPr>
            <a:r>
              <a:t/>
            </a:r>
            <a:endParaRPr sz="1500"/>
          </a:p>
          <a:p>
            <a:pPr indent="0" lvl="0" marL="0" rtl="0" algn="l">
              <a:lnSpc>
                <a:spcPct val="115000"/>
              </a:lnSpc>
              <a:spcBef>
                <a:spcPts val="1200"/>
              </a:spcBef>
              <a:spcAft>
                <a:spcPts val="1200"/>
              </a:spcAft>
              <a:buNone/>
            </a:pPr>
            <a:r>
              <a:rPr lang="en" sz="1500"/>
              <a:t>Isolate segments of the text that focus on the female protagonist for </a:t>
            </a:r>
            <a:r>
              <a:rPr lang="en" sz="1500"/>
              <a:t>further</a:t>
            </a:r>
            <a:r>
              <a:rPr lang="en" sz="1500"/>
              <a:t>  analysis</a:t>
            </a:r>
            <a:endParaRPr sz="1500"/>
          </a:p>
        </p:txBody>
      </p:sp>
      <p:pic>
        <p:nvPicPr>
          <p:cNvPr id="212" name="Google Shape;212;p28"/>
          <p:cNvPicPr preferRelativeResize="0"/>
          <p:nvPr/>
        </p:nvPicPr>
        <p:blipFill>
          <a:blip r:embed="rId3">
            <a:alphaModFix/>
          </a:blip>
          <a:stretch>
            <a:fillRect/>
          </a:stretch>
        </p:blipFill>
        <p:spPr>
          <a:xfrm>
            <a:off x="951475" y="2033025"/>
            <a:ext cx="687425" cy="687425"/>
          </a:xfrm>
          <a:prstGeom prst="rect">
            <a:avLst/>
          </a:prstGeom>
          <a:noFill/>
          <a:ln>
            <a:noFill/>
          </a:ln>
        </p:spPr>
      </p:pic>
      <p:pic>
        <p:nvPicPr>
          <p:cNvPr descr="Woman " id="213" name="Google Shape;213;p28" title="Woman "/>
          <p:cNvPicPr preferRelativeResize="0"/>
          <p:nvPr/>
        </p:nvPicPr>
        <p:blipFill>
          <a:blip r:embed="rId4">
            <a:alphaModFix/>
          </a:blip>
          <a:stretch>
            <a:fillRect/>
          </a:stretch>
        </p:blipFill>
        <p:spPr>
          <a:xfrm>
            <a:off x="928575" y="4204998"/>
            <a:ext cx="733225" cy="733252"/>
          </a:xfrm>
          <a:prstGeom prst="rect">
            <a:avLst/>
          </a:prstGeom>
          <a:noFill/>
          <a:ln>
            <a:noFill/>
          </a:ln>
        </p:spPr>
      </p:pic>
      <p:pic>
        <p:nvPicPr>
          <p:cNvPr id="214" name="Google Shape;214;p28"/>
          <p:cNvPicPr preferRelativeResize="0"/>
          <p:nvPr/>
        </p:nvPicPr>
        <p:blipFill>
          <a:blip r:embed="rId5">
            <a:alphaModFix/>
          </a:blip>
          <a:stretch>
            <a:fillRect/>
          </a:stretch>
        </p:blipFill>
        <p:spPr>
          <a:xfrm>
            <a:off x="982750" y="3073188"/>
            <a:ext cx="779050" cy="779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5" name="Google Shape;95;p14"/>
          <p:cNvSpPr txBox="1"/>
          <p:nvPr>
            <p:ph idx="1" type="body"/>
          </p:nvPr>
        </p:nvSpPr>
        <p:spPr>
          <a:xfrm>
            <a:off x="729450" y="1895100"/>
            <a:ext cx="8148000" cy="2261100"/>
          </a:xfrm>
          <a:prstGeom prst="rect">
            <a:avLst/>
          </a:prstGeom>
        </p:spPr>
        <p:txBody>
          <a:bodyPr anchorCtr="0" anchor="t" bIns="91425" lIns="91425" spcFirstLastPara="1" rIns="91425" wrap="square" tIns="91425">
            <a:normAutofit fontScale="92500"/>
          </a:bodyPr>
          <a:lstStyle/>
          <a:p>
            <a:pPr indent="0" lvl="0" marL="0" rtl="0" algn="l">
              <a:lnSpc>
                <a:spcPct val="150000"/>
              </a:lnSpc>
              <a:spcBef>
                <a:spcPts val="0"/>
              </a:spcBef>
              <a:spcAft>
                <a:spcPts val="0"/>
              </a:spcAft>
              <a:buNone/>
            </a:pPr>
            <a:r>
              <a:rPr lang="en" sz="1450">
                <a:solidFill>
                  <a:srgbClr val="000000"/>
                </a:solidFill>
              </a:rPr>
              <a:t>How has language and the representation of women changed between classic novels and modern fanfiction? </a:t>
            </a:r>
            <a:endParaRPr sz="1450">
              <a:solidFill>
                <a:srgbClr val="000000"/>
              </a:solidFill>
            </a:endParaRPr>
          </a:p>
          <a:p>
            <a:pPr indent="-313769" lvl="0" marL="457200" rtl="0" algn="l">
              <a:lnSpc>
                <a:spcPct val="150000"/>
              </a:lnSpc>
              <a:spcBef>
                <a:spcPts val="0"/>
              </a:spcBef>
              <a:spcAft>
                <a:spcPts val="0"/>
              </a:spcAft>
              <a:buClr>
                <a:srgbClr val="000000"/>
              </a:buClr>
              <a:buSzPct val="100000"/>
              <a:buFont typeface="Lato"/>
              <a:buAutoNum type="arabicPeriod"/>
            </a:pPr>
            <a:r>
              <a:rPr lang="en" sz="1450">
                <a:solidFill>
                  <a:srgbClr val="000000"/>
                </a:solidFill>
              </a:rPr>
              <a:t>What roles and traits are associated with women across the different texts? </a:t>
            </a:r>
            <a:endParaRPr sz="1450">
              <a:solidFill>
                <a:srgbClr val="000000"/>
              </a:solidFill>
            </a:endParaRPr>
          </a:p>
          <a:p>
            <a:pPr indent="-313769" lvl="0" marL="457200" rtl="0" algn="l">
              <a:lnSpc>
                <a:spcPct val="150000"/>
              </a:lnSpc>
              <a:spcBef>
                <a:spcPts val="0"/>
              </a:spcBef>
              <a:spcAft>
                <a:spcPts val="0"/>
              </a:spcAft>
              <a:buClr>
                <a:srgbClr val="000000"/>
              </a:buClr>
              <a:buSzPct val="100000"/>
              <a:buFont typeface="Lato"/>
              <a:buAutoNum type="arabicPeriod"/>
            </a:pPr>
            <a:r>
              <a:rPr lang="en" sz="1450">
                <a:solidFill>
                  <a:srgbClr val="000000"/>
                </a:solidFill>
              </a:rPr>
              <a:t>What emotions and sentiments are expressed when portraying women in the texts? </a:t>
            </a:r>
            <a:endParaRPr sz="1450">
              <a:solidFill>
                <a:srgbClr val="000000"/>
              </a:solidFill>
            </a:endParaRPr>
          </a:p>
          <a:p>
            <a:pPr indent="0" lvl="0" marL="0" rtl="0" algn="l">
              <a:lnSpc>
                <a:spcPct val="150000"/>
              </a:lnSpc>
              <a:spcBef>
                <a:spcPts val="0"/>
              </a:spcBef>
              <a:spcAft>
                <a:spcPts val="0"/>
              </a:spcAft>
              <a:buNone/>
            </a:pPr>
            <a:r>
              <a:t/>
            </a:r>
            <a:endParaRPr sz="1100">
              <a:solidFill>
                <a:schemeClr val="dk1"/>
              </a:solidFill>
              <a:latin typeface="Arial"/>
              <a:ea typeface="Arial"/>
              <a:cs typeface="Arial"/>
              <a:sym typeface="Arial"/>
            </a:endParaRPr>
          </a:p>
          <a:p>
            <a:pPr indent="0" lvl="0" marL="0" rtl="0" algn="l">
              <a:lnSpc>
                <a:spcPct val="150000"/>
              </a:lnSpc>
              <a:spcBef>
                <a:spcPts val="0"/>
              </a:spcBef>
              <a:spcAft>
                <a:spcPts val="0"/>
              </a:spcAft>
              <a:buNone/>
            </a:pPr>
            <a:r>
              <a:t/>
            </a:r>
            <a:endParaRPr sz="1100">
              <a:solidFill>
                <a:schemeClr val="dk1"/>
              </a:solidFill>
              <a:latin typeface="Arial"/>
              <a:ea typeface="Arial"/>
              <a:cs typeface="Arial"/>
              <a:sym typeface="Arial"/>
            </a:endParaRPr>
          </a:p>
          <a:p>
            <a:pPr indent="0" lvl="0" marL="457200" rtl="0" algn="l">
              <a:lnSpc>
                <a:spcPct val="150000"/>
              </a:lnSpc>
              <a:spcBef>
                <a:spcPts val="0"/>
              </a:spcBef>
              <a:spcAft>
                <a:spcPts val="0"/>
              </a:spcAft>
              <a:buNone/>
            </a:pPr>
            <a:r>
              <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grpSp>
        <p:nvGrpSpPr>
          <p:cNvPr id="96" name="Google Shape;96;p14"/>
          <p:cNvGrpSpPr/>
          <p:nvPr/>
        </p:nvGrpSpPr>
        <p:grpSpPr>
          <a:xfrm>
            <a:off x="2789800" y="3341250"/>
            <a:ext cx="1834900" cy="1506400"/>
            <a:chOff x="1083025" y="2306625"/>
            <a:chExt cx="1834900" cy="1506400"/>
          </a:xfrm>
        </p:grpSpPr>
        <p:sp>
          <p:nvSpPr>
            <p:cNvPr id="97" name="Google Shape;97;p14"/>
            <p:cNvSpPr txBox="1"/>
            <p:nvPr/>
          </p:nvSpPr>
          <p:spPr>
            <a:xfrm>
              <a:off x="1235825" y="2618825"/>
              <a:ext cx="1505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0C58D3"/>
                  </a:solidFill>
                  <a:latin typeface="Roboto"/>
                  <a:ea typeface="Roboto"/>
                  <a:cs typeface="Roboto"/>
                  <a:sym typeface="Roboto"/>
                </a:rPr>
                <a:t>2. </a:t>
              </a:r>
              <a:r>
                <a:rPr b="1" lang="en" sz="1000">
                  <a:solidFill>
                    <a:srgbClr val="0C58D3"/>
                  </a:solidFill>
                  <a:latin typeface="Roboto"/>
                  <a:ea typeface="Roboto"/>
                  <a:cs typeface="Roboto"/>
                  <a:sym typeface="Roboto"/>
                </a:rPr>
                <a:t>Topic Analysis</a:t>
              </a:r>
              <a:endParaRPr b="1" sz="1000">
                <a:solidFill>
                  <a:srgbClr val="0C58D3"/>
                </a:solidFill>
                <a:latin typeface="Roboto"/>
                <a:ea typeface="Roboto"/>
                <a:cs typeface="Roboto"/>
                <a:sym typeface="Roboto"/>
              </a:endParaRPr>
            </a:p>
          </p:txBody>
        </p:sp>
        <p:sp>
          <p:nvSpPr>
            <p:cNvPr id="98" name="Google Shape;98;p14"/>
            <p:cNvSpPr txBox="1"/>
            <p:nvPr/>
          </p:nvSpPr>
          <p:spPr>
            <a:xfrm>
              <a:off x="1215700" y="3075625"/>
              <a:ext cx="15456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0C58D3"/>
                  </a:solidFill>
                  <a:latin typeface="Roboto"/>
                  <a:ea typeface="Roboto"/>
                  <a:cs typeface="Roboto"/>
                  <a:sym typeface="Roboto"/>
                </a:rPr>
                <a:t>Topic Modeling and TF-IDF Analysis</a:t>
              </a:r>
              <a:endParaRPr sz="1000">
                <a:solidFill>
                  <a:srgbClr val="0C58D3"/>
                </a:solidFill>
                <a:latin typeface="Roboto"/>
                <a:ea typeface="Roboto"/>
                <a:cs typeface="Roboto"/>
                <a:sym typeface="Roboto"/>
              </a:endParaRPr>
            </a:p>
          </p:txBody>
        </p:sp>
        <p:sp>
          <p:nvSpPr>
            <p:cNvPr id="99" name="Google Shape;99;p14"/>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  </a:t>
              </a:r>
              <a:endParaRPr sz="1000"/>
            </a:p>
          </p:txBody>
        </p:sp>
        <p:sp>
          <p:nvSpPr>
            <p:cNvPr id="100" name="Google Shape;100;p14"/>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grpSp>
      <p:grpSp>
        <p:nvGrpSpPr>
          <p:cNvPr id="101" name="Google Shape;101;p14"/>
          <p:cNvGrpSpPr/>
          <p:nvPr/>
        </p:nvGrpSpPr>
        <p:grpSpPr>
          <a:xfrm>
            <a:off x="4532025" y="3341250"/>
            <a:ext cx="1834900" cy="1506400"/>
            <a:chOff x="1083025" y="2306625"/>
            <a:chExt cx="1834900" cy="1506400"/>
          </a:xfrm>
        </p:grpSpPr>
        <p:sp>
          <p:nvSpPr>
            <p:cNvPr id="102" name="Google Shape;102;p14"/>
            <p:cNvSpPr txBox="1"/>
            <p:nvPr/>
          </p:nvSpPr>
          <p:spPr>
            <a:xfrm>
              <a:off x="1235825" y="2618825"/>
              <a:ext cx="1505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0C58D3"/>
                  </a:solidFill>
                  <a:latin typeface="Roboto"/>
                  <a:ea typeface="Roboto"/>
                  <a:cs typeface="Roboto"/>
                  <a:sym typeface="Roboto"/>
                </a:rPr>
                <a:t>3. </a:t>
              </a:r>
              <a:r>
                <a:rPr b="1" lang="en" sz="1000">
                  <a:solidFill>
                    <a:srgbClr val="0C58D3"/>
                  </a:solidFill>
                  <a:latin typeface="Roboto"/>
                  <a:ea typeface="Roboto"/>
                  <a:cs typeface="Roboto"/>
                  <a:sym typeface="Roboto"/>
                </a:rPr>
                <a:t>Sentiment Analysis</a:t>
              </a:r>
              <a:endParaRPr b="1" sz="1000">
                <a:solidFill>
                  <a:srgbClr val="0C58D3"/>
                </a:solidFill>
                <a:latin typeface="Roboto"/>
                <a:ea typeface="Roboto"/>
                <a:cs typeface="Roboto"/>
                <a:sym typeface="Roboto"/>
              </a:endParaRPr>
            </a:p>
          </p:txBody>
        </p:sp>
        <p:sp>
          <p:nvSpPr>
            <p:cNvPr id="103" name="Google Shape;103;p14"/>
            <p:cNvSpPr txBox="1"/>
            <p:nvPr/>
          </p:nvSpPr>
          <p:spPr>
            <a:xfrm>
              <a:off x="1215700" y="3075625"/>
              <a:ext cx="15456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0C58D3"/>
                  </a:solidFill>
                  <a:latin typeface="Roboto"/>
                  <a:ea typeface="Roboto"/>
                  <a:cs typeface="Roboto"/>
                  <a:sym typeface="Roboto"/>
                </a:rPr>
                <a:t>Emotion and Analysis of Sexism and Racism</a:t>
              </a:r>
              <a:endParaRPr sz="1000">
                <a:solidFill>
                  <a:srgbClr val="0C58D3"/>
                </a:solidFill>
                <a:latin typeface="Roboto"/>
                <a:ea typeface="Roboto"/>
                <a:cs typeface="Roboto"/>
                <a:sym typeface="Roboto"/>
              </a:endParaRPr>
            </a:p>
          </p:txBody>
        </p:sp>
        <p:sp>
          <p:nvSpPr>
            <p:cNvPr id="104" name="Google Shape;104;p14"/>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  </a:t>
              </a:r>
              <a:endParaRPr sz="1000"/>
            </a:p>
          </p:txBody>
        </p:sp>
        <p:sp>
          <p:nvSpPr>
            <p:cNvPr id="105" name="Google Shape;105;p14"/>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grpSp>
      <p:grpSp>
        <p:nvGrpSpPr>
          <p:cNvPr id="106" name="Google Shape;106;p14"/>
          <p:cNvGrpSpPr/>
          <p:nvPr/>
        </p:nvGrpSpPr>
        <p:grpSpPr>
          <a:xfrm>
            <a:off x="6265150" y="3341250"/>
            <a:ext cx="1834900" cy="1506400"/>
            <a:chOff x="1083025" y="2306625"/>
            <a:chExt cx="1834900" cy="1506400"/>
          </a:xfrm>
        </p:grpSpPr>
        <p:sp>
          <p:nvSpPr>
            <p:cNvPr id="107" name="Google Shape;107;p14"/>
            <p:cNvSpPr txBox="1"/>
            <p:nvPr/>
          </p:nvSpPr>
          <p:spPr>
            <a:xfrm>
              <a:off x="1235825" y="2618825"/>
              <a:ext cx="1505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0C58D3"/>
                  </a:solidFill>
                  <a:latin typeface="Roboto"/>
                  <a:ea typeface="Roboto"/>
                  <a:cs typeface="Roboto"/>
                  <a:sym typeface="Roboto"/>
                </a:rPr>
                <a:t>4. </a:t>
              </a:r>
              <a:r>
                <a:rPr b="1" lang="en" sz="1000">
                  <a:solidFill>
                    <a:srgbClr val="0C58D3"/>
                  </a:solidFill>
                  <a:latin typeface="Roboto"/>
                  <a:ea typeface="Roboto"/>
                  <a:cs typeface="Roboto"/>
                  <a:sym typeface="Roboto"/>
                </a:rPr>
                <a:t>Summary</a:t>
              </a:r>
              <a:endParaRPr b="1" sz="1000">
                <a:solidFill>
                  <a:srgbClr val="0C58D3"/>
                </a:solidFill>
                <a:latin typeface="Roboto"/>
                <a:ea typeface="Roboto"/>
                <a:cs typeface="Roboto"/>
                <a:sym typeface="Roboto"/>
              </a:endParaRPr>
            </a:p>
          </p:txBody>
        </p:sp>
        <p:sp>
          <p:nvSpPr>
            <p:cNvPr id="108" name="Google Shape;108;p14"/>
            <p:cNvSpPr txBox="1"/>
            <p:nvPr/>
          </p:nvSpPr>
          <p:spPr>
            <a:xfrm>
              <a:off x="1215700" y="3075625"/>
              <a:ext cx="15456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0C58D3"/>
                  </a:solidFill>
                  <a:latin typeface="Roboto"/>
                  <a:ea typeface="Roboto"/>
                  <a:cs typeface="Roboto"/>
                  <a:sym typeface="Roboto"/>
                </a:rPr>
                <a:t>Conclusions and Next Steps</a:t>
              </a:r>
              <a:endParaRPr sz="1000">
                <a:solidFill>
                  <a:srgbClr val="0C58D3"/>
                </a:solidFill>
                <a:latin typeface="Roboto"/>
                <a:ea typeface="Roboto"/>
                <a:cs typeface="Roboto"/>
                <a:sym typeface="Roboto"/>
              </a:endParaRPr>
            </a:p>
          </p:txBody>
        </p:sp>
        <p:sp>
          <p:nvSpPr>
            <p:cNvPr id="109" name="Google Shape;109;p14"/>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  </a:t>
              </a:r>
              <a:endParaRPr sz="1000"/>
            </a:p>
          </p:txBody>
        </p:sp>
        <p:sp>
          <p:nvSpPr>
            <p:cNvPr id="110" name="Google Shape;110;p14"/>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grpSp>
      <p:grpSp>
        <p:nvGrpSpPr>
          <p:cNvPr id="111" name="Google Shape;111;p14"/>
          <p:cNvGrpSpPr/>
          <p:nvPr/>
        </p:nvGrpSpPr>
        <p:grpSpPr>
          <a:xfrm>
            <a:off x="1047550" y="3341250"/>
            <a:ext cx="1834900" cy="1506400"/>
            <a:chOff x="1083025" y="2306625"/>
            <a:chExt cx="1834900" cy="1506400"/>
          </a:xfrm>
        </p:grpSpPr>
        <p:sp>
          <p:nvSpPr>
            <p:cNvPr id="112" name="Google Shape;112;p14"/>
            <p:cNvSpPr txBox="1"/>
            <p:nvPr/>
          </p:nvSpPr>
          <p:spPr>
            <a:xfrm>
              <a:off x="1235825" y="2618825"/>
              <a:ext cx="1505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0C58D3"/>
                  </a:solidFill>
                  <a:latin typeface="Roboto"/>
                  <a:ea typeface="Roboto"/>
                  <a:cs typeface="Roboto"/>
                  <a:sym typeface="Roboto"/>
                </a:rPr>
                <a:t>1. </a:t>
              </a:r>
              <a:r>
                <a:rPr b="1" lang="en" sz="1000">
                  <a:solidFill>
                    <a:srgbClr val="0C58D3"/>
                  </a:solidFill>
                  <a:latin typeface="Roboto"/>
                  <a:ea typeface="Roboto"/>
                  <a:cs typeface="Roboto"/>
                  <a:sym typeface="Roboto"/>
                </a:rPr>
                <a:t>Processing</a:t>
              </a:r>
              <a:endParaRPr b="1" sz="1000">
                <a:solidFill>
                  <a:srgbClr val="0C58D3"/>
                </a:solidFill>
                <a:latin typeface="Roboto"/>
                <a:ea typeface="Roboto"/>
                <a:cs typeface="Roboto"/>
                <a:sym typeface="Roboto"/>
              </a:endParaRPr>
            </a:p>
          </p:txBody>
        </p:sp>
        <p:sp>
          <p:nvSpPr>
            <p:cNvPr id="113" name="Google Shape;113;p14"/>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  </a:t>
              </a:r>
              <a:endParaRPr sz="1000"/>
            </a:p>
          </p:txBody>
        </p:sp>
        <p:sp>
          <p:nvSpPr>
            <p:cNvPr id="114" name="Google Shape;114;p14"/>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15" name="Google Shape;115;p14"/>
            <p:cNvSpPr txBox="1"/>
            <p:nvPr/>
          </p:nvSpPr>
          <p:spPr>
            <a:xfrm>
              <a:off x="1215700" y="3075625"/>
              <a:ext cx="1545600" cy="73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000">
                  <a:solidFill>
                    <a:srgbClr val="0C58D3"/>
                  </a:solidFill>
                  <a:latin typeface="Roboto"/>
                  <a:ea typeface="Roboto"/>
                  <a:cs typeface="Roboto"/>
                  <a:sym typeface="Roboto"/>
                </a:rPr>
                <a:t>Data Collection and Preprocessing Pipeline</a:t>
              </a:r>
              <a:endParaRPr sz="1000">
                <a:solidFill>
                  <a:srgbClr val="0C58D3"/>
                </a:solidFill>
                <a:latin typeface="Roboto"/>
                <a:ea typeface="Roboto"/>
                <a:cs typeface="Roboto"/>
                <a:sym typeface="Roboto"/>
              </a:endParaRPr>
            </a:p>
            <a:p>
              <a:pPr indent="0" lvl="0" marL="0" rtl="0" algn="ctr">
                <a:lnSpc>
                  <a:spcPct val="100000"/>
                </a:lnSpc>
                <a:spcBef>
                  <a:spcPts val="0"/>
                </a:spcBef>
                <a:spcAft>
                  <a:spcPts val="0"/>
                </a:spcAft>
                <a:buNone/>
              </a:pPr>
              <a:r>
                <a:t/>
              </a:r>
              <a:endParaRPr sz="1000">
                <a:solidFill>
                  <a:srgbClr val="0C58D3"/>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Texts: Classics and Fanfiction</a:t>
            </a:r>
            <a:endParaRPr/>
          </a:p>
        </p:txBody>
      </p:sp>
      <p:sp>
        <p:nvSpPr>
          <p:cNvPr id="121" name="Google Shape;121;p15"/>
          <p:cNvSpPr txBox="1"/>
          <p:nvPr>
            <p:ph idx="1" type="body"/>
          </p:nvPr>
        </p:nvSpPr>
        <p:spPr>
          <a:xfrm>
            <a:off x="4419600" y="2002675"/>
            <a:ext cx="44184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t>FANFICTION TEXTS</a:t>
            </a:r>
            <a:endParaRPr sz="1400"/>
          </a:p>
          <a:p>
            <a:pPr indent="0" lvl="0" marL="0" rtl="0" algn="l">
              <a:lnSpc>
                <a:spcPct val="150000"/>
              </a:lnSpc>
              <a:spcBef>
                <a:spcPts val="0"/>
              </a:spcBef>
              <a:spcAft>
                <a:spcPts val="0"/>
              </a:spcAft>
              <a:buNone/>
            </a:pPr>
            <a:r>
              <a:rPr lang="en" sz="1200"/>
              <a:t>1. First Impressions: A Modern Pride and Prejudice Adaptation</a:t>
            </a:r>
            <a:endParaRPr sz="1200"/>
          </a:p>
          <a:p>
            <a:pPr indent="0" lvl="0" marL="0" rtl="0" algn="l">
              <a:lnSpc>
                <a:spcPct val="150000"/>
              </a:lnSpc>
              <a:spcBef>
                <a:spcPts val="0"/>
              </a:spcBef>
              <a:spcAft>
                <a:spcPts val="0"/>
              </a:spcAft>
              <a:buNone/>
            </a:pPr>
            <a:r>
              <a:rPr lang="en" sz="1200"/>
              <a:t>2. An Ever-Fixed Mark</a:t>
            </a:r>
            <a:endParaRPr sz="1200"/>
          </a:p>
          <a:p>
            <a:pPr indent="0" lvl="0" marL="0" rtl="0" algn="l">
              <a:lnSpc>
                <a:spcPct val="150000"/>
              </a:lnSpc>
              <a:spcBef>
                <a:spcPts val="0"/>
              </a:spcBef>
              <a:spcAft>
                <a:spcPts val="0"/>
              </a:spcAft>
              <a:buNone/>
            </a:pPr>
            <a:r>
              <a:rPr lang="en" sz="1200"/>
              <a:t>3. Amy's Progress Vlogs</a:t>
            </a:r>
            <a:endParaRPr sz="1200"/>
          </a:p>
          <a:p>
            <a:pPr indent="0" lvl="0" marL="0" rtl="0" algn="l">
              <a:lnSpc>
                <a:spcPct val="150000"/>
              </a:lnSpc>
              <a:spcBef>
                <a:spcPts val="0"/>
              </a:spcBef>
              <a:spcAft>
                <a:spcPts val="0"/>
              </a:spcAft>
              <a:buNone/>
            </a:pPr>
            <a:r>
              <a:rPr lang="en" sz="1200"/>
              <a:t>4. </a:t>
            </a:r>
            <a:r>
              <a:rPr lang="en" sz="1200"/>
              <a:t>Outnumbered</a:t>
            </a:r>
            <a:endParaRPr sz="1200"/>
          </a:p>
          <a:p>
            <a:pPr indent="0" lvl="0" marL="0" rtl="0" algn="l">
              <a:lnSpc>
                <a:spcPct val="150000"/>
              </a:lnSpc>
              <a:spcBef>
                <a:spcPts val="0"/>
              </a:spcBef>
              <a:spcAft>
                <a:spcPts val="0"/>
              </a:spcAft>
              <a:buNone/>
            </a:pPr>
            <a:r>
              <a:rPr lang="en" sz="1200"/>
              <a:t>5. Hermione Granger and the Perfectly Reasonable Explanation</a:t>
            </a:r>
            <a:endParaRPr sz="1200"/>
          </a:p>
          <a:p>
            <a:pPr indent="0" lvl="0" marL="0" rtl="0" algn="l">
              <a:lnSpc>
                <a:spcPct val="150000"/>
              </a:lnSpc>
              <a:spcBef>
                <a:spcPts val="0"/>
              </a:spcBef>
              <a:spcAft>
                <a:spcPts val="0"/>
              </a:spcAft>
              <a:buNone/>
            </a:pPr>
            <a:r>
              <a:rPr lang="en" sz="1200"/>
              <a:t>6. Manager</a:t>
            </a:r>
            <a:endParaRPr sz="1200"/>
          </a:p>
          <a:p>
            <a:pPr indent="0" lvl="0" marL="0" rtl="0" algn="l">
              <a:lnSpc>
                <a:spcPct val="150000"/>
              </a:lnSpc>
              <a:spcBef>
                <a:spcPts val="0"/>
              </a:spcBef>
              <a:spcAft>
                <a:spcPts val="0"/>
              </a:spcAft>
              <a:buNone/>
            </a:pPr>
            <a:r>
              <a:rPr lang="en" sz="1200"/>
              <a:t>7. Scarlet Justice</a:t>
            </a:r>
            <a:endParaRPr sz="1200"/>
          </a:p>
          <a:p>
            <a:pPr indent="0" lvl="0" marL="0" rtl="0" algn="l">
              <a:lnSpc>
                <a:spcPct val="150000"/>
              </a:lnSpc>
              <a:spcBef>
                <a:spcPts val="0"/>
              </a:spcBef>
              <a:spcAft>
                <a:spcPts val="0"/>
              </a:spcAft>
              <a:buNone/>
            </a:pPr>
            <a:r>
              <a:rPr lang="en" sz="1200"/>
              <a:t>8. The Bug Collector</a:t>
            </a:r>
            <a:endParaRPr sz="1200"/>
          </a:p>
          <a:p>
            <a:pPr indent="0" lvl="0" marL="0" rtl="0" algn="l">
              <a:lnSpc>
                <a:spcPct val="150000"/>
              </a:lnSpc>
              <a:spcBef>
                <a:spcPts val="0"/>
              </a:spcBef>
              <a:spcAft>
                <a:spcPts val="0"/>
              </a:spcAft>
              <a:buNone/>
            </a:pPr>
            <a:r>
              <a:rPr lang="en" sz="1200"/>
              <a:t>9. Tension Points</a:t>
            </a:r>
            <a:endParaRPr sz="1200"/>
          </a:p>
        </p:txBody>
      </p:sp>
      <p:sp>
        <p:nvSpPr>
          <p:cNvPr id="122" name="Google Shape;122;p15"/>
          <p:cNvSpPr txBox="1"/>
          <p:nvPr>
            <p:ph idx="1" type="body"/>
          </p:nvPr>
        </p:nvSpPr>
        <p:spPr>
          <a:xfrm>
            <a:off x="753425" y="2002675"/>
            <a:ext cx="36480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t>CLASSIC TEXTS</a:t>
            </a:r>
            <a:endParaRPr b="1" sz="1400"/>
          </a:p>
          <a:p>
            <a:pPr indent="0" lvl="0" marL="0" rtl="0" algn="l">
              <a:lnSpc>
                <a:spcPct val="150000"/>
              </a:lnSpc>
              <a:spcBef>
                <a:spcPts val="0"/>
              </a:spcBef>
              <a:spcAft>
                <a:spcPts val="0"/>
              </a:spcAft>
              <a:buNone/>
            </a:pPr>
            <a:r>
              <a:rPr lang="en" sz="1200"/>
              <a:t>1. </a:t>
            </a:r>
            <a:r>
              <a:rPr lang="en" sz="1200"/>
              <a:t>Jane Eyre</a:t>
            </a:r>
            <a:endParaRPr sz="1200"/>
          </a:p>
          <a:p>
            <a:pPr indent="0" lvl="0" marL="0" rtl="0" algn="l">
              <a:lnSpc>
                <a:spcPct val="150000"/>
              </a:lnSpc>
              <a:spcBef>
                <a:spcPts val="0"/>
              </a:spcBef>
              <a:spcAft>
                <a:spcPts val="0"/>
              </a:spcAft>
              <a:buNone/>
            </a:pPr>
            <a:r>
              <a:rPr lang="en" sz="1200"/>
              <a:t>2. The Secret Garden</a:t>
            </a:r>
            <a:endParaRPr sz="1200"/>
          </a:p>
          <a:p>
            <a:pPr indent="0" lvl="0" marL="0" rtl="0" algn="l">
              <a:lnSpc>
                <a:spcPct val="150000"/>
              </a:lnSpc>
              <a:spcBef>
                <a:spcPts val="0"/>
              </a:spcBef>
              <a:spcAft>
                <a:spcPts val="0"/>
              </a:spcAft>
              <a:buNone/>
            </a:pPr>
            <a:r>
              <a:rPr lang="en" sz="1200"/>
              <a:t>3. Anne of Green Gables</a:t>
            </a:r>
            <a:endParaRPr sz="1200"/>
          </a:p>
          <a:p>
            <a:pPr indent="0" lvl="0" marL="0" rtl="0" algn="l">
              <a:lnSpc>
                <a:spcPct val="150000"/>
              </a:lnSpc>
              <a:spcBef>
                <a:spcPts val="0"/>
              </a:spcBef>
              <a:spcAft>
                <a:spcPts val="0"/>
              </a:spcAft>
              <a:buNone/>
            </a:pPr>
            <a:r>
              <a:rPr lang="en" sz="1200"/>
              <a:t>4. Wuthering Heights</a:t>
            </a:r>
            <a:endParaRPr sz="1200"/>
          </a:p>
          <a:p>
            <a:pPr indent="0" lvl="0" marL="0" rtl="0" algn="l">
              <a:lnSpc>
                <a:spcPct val="150000"/>
              </a:lnSpc>
              <a:spcBef>
                <a:spcPts val="0"/>
              </a:spcBef>
              <a:spcAft>
                <a:spcPts val="0"/>
              </a:spcAft>
              <a:buNone/>
            </a:pPr>
            <a:r>
              <a:rPr lang="en" sz="1200"/>
              <a:t>5. The Governess; Or, The Little Female Academy</a:t>
            </a:r>
            <a:endParaRPr sz="1200"/>
          </a:p>
          <a:p>
            <a:pPr indent="0" lvl="0" marL="0" rtl="0" algn="l">
              <a:lnSpc>
                <a:spcPct val="150000"/>
              </a:lnSpc>
              <a:spcBef>
                <a:spcPts val="0"/>
              </a:spcBef>
              <a:spcAft>
                <a:spcPts val="0"/>
              </a:spcAft>
              <a:buNone/>
            </a:pPr>
            <a:r>
              <a:rPr lang="en" sz="1200"/>
              <a:t>6. Pride and Prejudice</a:t>
            </a:r>
            <a:endParaRPr sz="1200"/>
          </a:p>
          <a:p>
            <a:pPr indent="0" lvl="0" marL="0" rtl="0" algn="l">
              <a:lnSpc>
                <a:spcPct val="150000"/>
              </a:lnSpc>
              <a:spcBef>
                <a:spcPts val="0"/>
              </a:spcBef>
              <a:spcAft>
                <a:spcPts val="0"/>
              </a:spcAft>
              <a:buNone/>
            </a:pPr>
            <a:r>
              <a:rPr lang="en" sz="1200"/>
              <a:t>7. Middlemarch</a:t>
            </a:r>
            <a:endParaRPr sz="1200"/>
          </a:p>
          <a:p>
            <a:pPr indent="0" lvl="0" marL="0" rtl="0" algn="l">
              <a:lnSpc>
                <a:spcPct val="150000"/>
              </a:lnSpc>
              <a:spcBef>
                <a:spcPts val="0"/>
              </a:spcBef>
              <a:spcAft>
                <a:spcPts val="0"/>
              </a:spcAft>
              <a:buNone/>
            </a:pPr>
            <a:r>
              <a:rPr lang="en" sz="1200"/>
              <a:t>8. Little Women</a:t>
            </a:r>
            <a:endParaRPr sz="1200"/>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Preprocessing</a:t>
            </a:r>
            <a:endParaRPr/>
          </a:p>
        </p:txBody>
      </p:sp>
      <p:sp>
        <p:nvSpPr>
          <p:cNvPr id="128" name="Google Shape;128;p16"/>
          <p:cNvSpPr txBox="1"/>
          <p:nvPr>
            <p:ph idx="1" type="body"/>
          </p:nvPr>
        </p:nvSpPr>
        <p:spPr>
          <a:xfrm>
            <a:off x="729450" y="2002350"/>
            <a:ext cx="7688700" cy="2827200"/>
          </a:xfrm>
          <a:prstGeom prst="rect">
            <a:avLst/>
          </a:prstGeom>
        </p:spPr>
        <p:txBody>
          <a:bodyPr anchorCtr="0" anchor="t" bIns="91425" lIns="91425" spcFirstLastPara="1" rIns="91425" wrap="square" tIns="91425">
            <a:noAutofit/>
          </a:bodyPr>
          <a:lstStyle/>
          <a:p>
            <a:pPr indent="-311467" lvl="0" marL="457200" rtl="0" algn="l">
              <a:lnSpc>
                <a:spcPct val="130000"/>
              </a:lnSpc>
              <a:spcBef>
                <a:spcPts val="0"/>
              </a:spcBef>
              <a:spcAft>
                <a:spcPts val="0"/>
              </a:spcAft>
              <a:buSzPts val="1305"/>
              <a:buAutoNum type="arabicPeriod"/>
            </a:pPr>
            <a:r>
              <a:rPr lang="en" sz="1305"/>
              <a:t>Get raw texts in .txt files</a:t>
            </a:r>
            <a:endParaRPr sz="1305"/>
          </a:p>
          <a:p>
            <a:pPr indent="-311467" lvl="0" marL="457200" rtl="0" algn="l">
              <a:lnSpc>
                <a:spcPct val="130000"/>
              </a:lnSpc>
              <a:spcBef>
                <a:spcPts val="0"/>
              </a:spcBef>
              <a:spcAft>
                <a:spcPts val="0"/>
              </a:spcAft>
              <a:buSzPts val="1305"/>
              <a:buAutoNum type="arabicPeriod"/>
            </a:pPr>
            <a:r>
              <a:rPr lang="en" sz="1305"/>
              <a:t>Read corpus in two Pandas dataframes: Classics and Fanfictions</a:t>
            </a:r>
            <a:endParaRPr sz="1305"/>
          </a:p>
          <a:p>
            <a:pPr indent="-311467" lvl="0" marL="457200" rtl="0" algn="l">
              <a:lnSpc>
                <a:spcPct val="130000"/>
              </a:lnSpc>
              <a:spcBef>
                <a:spcPts val="0"/>
              </a:spcBef>
              <a:spcAft>
                <a:spcPts val="0"/>
              </a:spcAft>
              <a:buSzPts val="1305"/>
              <a:buAutoNum type="arabicPeriod"/>
            </a:pPr>
            <a:r>
              <a:rPr lang="en" sz="1305"/>
              <a:t>Convert Pandas dataframes into </a:t>
            </a:r>
            <a:r>
              <a:rPr lang="en" sz="1305"/>
              <a:t>PySpark SQL dataframes</a:t>
            </a:r>
            <a:endParaRPr sz="1305"/>
          </a:p>
          <a:p>
            <a:pPr indent="-311467" lvl="0" marL="457200" rtl="0" algn="l">
              <a:lnSpc>
                <a:spcPct val="130000"/>
              </a:lnSpc>
              <a:spcBef>
                <a:spcPts val="0"/>
              </a:spcBef>
              <a:spcAft>
                <a:spcPts val="0"/>
              </a:spcAft>
              <a:buSzPts val="1305"/>
              <a:buAutoNum type="arabicPeriod"/>
            </a:pPr>
            <a:r>
              <a:rPr lang="en" sz="1305"/>
              <a:t>Generate </a:t>
            </a:r>
            <a:r>
              <a:rPr b="1" lang="en" sz="1305"/>
              <a:t>Spark NLP</a:t>
            </a:r>
            <a:r>
              <a:rPr lang="en" sz="1305"/>
              <a:t> preprocessing pipeline</a:t>
            </a:r>
            <a:endParaRPr sz="1305"/>
          </a:p>
          <a:p>
            <a:pPr indent="-300672" lvl="1" marL="914400" rtl="0" algn="l">
              <a:lnSpc>
                <a:spcPct val="130000"/>
              </a:lnSpc>
              <a:spcBef>
                <a:spcPts val="0"/>
              </a:spcBef>
              <a:spcAft>
                <a:spcPts val="0"/>
              </a:spcAft>
              <a:buSzPts val="1135"/>
              <a:buChar char="○"/>
            </a:pPr>
            <a:r>
              <a:rPr lang="en" sz="1092">
                <a:solidFill>
                  <a:srgbClr val="000000"/>
                </a:solidFill>
                <a:highlight>
                  <a:srgbClr val="FFFFFE"/>
                </a:highlight>
                <a:latin typeface="Courier New"/>
                <a:ea typeface="Courier New"/>
                <a:cs typeface="Courier New"/>
                <a:sym typeface="Courier New"/>
              </a:rPr>
              <a:t>DocumentAssembler</a:t>
            </a:r>
            <a:endParaRPr sz="1092">
              <a:solidFill>
                <a:srgbClr val="000000"/>
              </a:solidFill>
              <a:highlight>
                <a:srgbClr val="FFFFFE"/>
              </a:highlight>
              <a:latin typeface="Courier New"/>
              <a:ea typeface="Courier New"/>
              <a:cs typeface="Courier New"/>
              <a:sym typeface="Courier New"/>
            </a:endParaRPr>
          </a:p>
          <a:p>
            <a:pPr indent="-300672" lvl="1" marL="914400" rtl="0" algn="l">
              <a:lnSpc>
                <a:spcPct val="130000"/>
              </a:lnSpc>
              <a:spcBef>
                <a:spcPts val="0"/>
              </a:spcBef>
              <a:spcAft>
                <a:spcPts val="0"/>
              </a:spcAft>
              <a:buSzPts val="1135"/>
              <a:buChar char="○"/>
            </a:pPr>
            <a:r>
              <a:rPr lang="en" sz="1092">
                <a:solidFill>
                  <a:srgbClr val="000000"/>
                </a:solidFill>
                <a:highlight>
                  <a:srgbClr val="FFFFFE"/>
                </a:highlight>
                <a:latin typeface="Courier New"/>
                <a:ea typeface="Courier New"/>
                <a:cs typeface="Courier New"/>
                <a:sym typeface="Courier New"/>
              </a:rPr>
              <a:t>Tokenizer</a:t>
            </a:r>
            <a:endParaRPr sz="1092">
              <a:solidFill>
                <a:srgbClr val="000000"/>
              </a:solidFill>
              <a:highlight>
                <a:srgbClr val="FFFFFE"/>
              </a:highlight>
              <a:latin typeface="Courier New"/>
              <a:ea typeface="Courier New"/>
              <a:cs typeface="Courier New"/>
              <a:sym typeface="Courier New"/>
            </a:endParaRPr>
          </a:p>
          <a:p>
            <a:pPr indent="-300672" lvl="1" marL="914400" rtl="0" algn="l">
              <a:lnSpc>
                <a:spcPct val="130000"/>
              </a:lnSpc>
              <a:spcBef>
                <a:spcPts val="0"/>
              </a:spcBef>
              <a:spcAft>
                <a:spcPts val="0"/>
              </a:spcAft>
              <a:buSzPts val="1135"/>
              <a:buChar char="○"/>
            </a:pPr>
            <a:r>
              <a:rPr lang="en" sz="1092">
                <a:solidFill>
                  <a:srgbClr val="000000"/>
                </a:solidFill>
                <a:highlight>
                  <a:srgbClr val="FFFFFE"/>
                </a:highlight>
                <a:latin typeface="Courier New"/>
                <a:ea typeface="Courier New"/>
                <a:cs typeface="Courier New"/>
                <a:sym typeface="Courier New"/>
              </a:rPr>
              <a:t>Normalizer</a:t>
            </a:r>
            <a:endParaRPr sz="1092">
              <a:solidFill>
                <a:srgbClr val="000000"/>
              </a:solidFill>
              <a:highlight>
                <a:srgbClr val="FFFFFE"/>
              </a:highlight>
              <a:latin typeface="Courier New"/>
              <a:ea typeface="Courier New"/>
              <a:cs typeface="Courier New"/>
              <a:sym typeface="Courier New"/>
            </a:endParaRPr>
          </a:p>
          <a:p>
            <a:pPr indent="-300672" lvl="1" marL="914400" rtl="0" algn="l">
              <a:lnSpc>
                <a:spcPct val="130000"/>
              </a:lnSpc>
              <a:spcBef>
                <a:spcPts val="0"/>
              </a:spcBef>
              <a:spcAft>
                <a:spcPts val="0"/>
              </a:spcAft>
              <a:buSzPts val="1135"/>
              <a:buChar char="○"/>
            </a:pPr>
            <a:r>
              <a:rPr lang="en" sz="1092">
                <a:solidFill>
                  <a:srgbClr val="000000"/>
                </a:solidFill>
                <a:highlight>
                  <a:srgbClr val="FFFFFE"/>
                </a:highlight>
                <a:latin typeface="Courier New"/>
                <a:ea typeface="Courier New"/>
                <a:cs typeface="Courier New"/>
                <a:sym typeface="Courier New"/>
              </a:rPr>
              <a:t>StopWordsCleaner</a:t>
            </a:r>
            <a:endParaRPr sz="1092">
              <a:solidFill>
                <a:srgbClr val="000000"/>
              </a:solidFill>
              <a:highlight>
                <a:srgbClr val="FFFFFE"/>
              </a:highlight>
              <a:latin typeface="Courier New"/>
              <a:ea typeface="Courier New"/>
              <a:cs typeface="Courier New"/>
              <a:sym typeface="Courier New"/>
            </a:endParaRPr>
          </a:p>
          <a:p>
            <a:pPr indent="-300672" lvl="1" marL="914400" rtl="0" algn="l">
              <a:lnSpc>
                <a:spcPct val="130000"/>
              </a:lnSpc>
              <a:spcBef>
                <a:spcPts val="0"/>
              </a:spcBef>
              <a:spcAft>
                <a:spcPts val="0"/>
              </a:spcAft>
              <a:buSzPts val="1135"/>
              <a:buChar char="○"/>
            </a:pPr>
            <a:r>
              <a:rPr lang="en" sz="1092">
                <a:solidFill>
                  <a:srgbClr val="000000"/>
                </a:solidFill>
                <a:highlight>
                  <a:srgbClr val="FFFFFE"/>
                </a:highlight>
                <a:latin typeface="Courier New"/>
                <a:ea typeface="Courier New"/>
                <a:cs typeface="Courier New"/>
                <a:sym typeface="Courier New"/>
              </a:rPr>
              <a:t>LemmatizerModel</a:t>
            </a:r>
            <a:endParaRPr sz="1092">
              <a:solidFill>
                <a:srgbClr val="000000"/>
              </a:solidFill>
              <a:highlight>
                <a:srgbClr val="FFFFFE"/>
              </a:highlight>
              <a:latin typeface="Courier New"/>
              <a:ea typeface="Courier New"/>
              <a:cs typeface="Courier New"/>
              <a:sym typeface="Courier New"/>
            </a:endParaRPr>
          </a:p>
          <a:p>
            <a:pPr indent="-311467" lvl="0" marL="457200" marR="0" rtl="0" algn="l">
              <a:lnSpc>
                <a:spcPct val="130000"/>
              </a:lnSpc>
              <a:spcBef>
                <a:spcPts val="0"/>
              </a:spcBef>
              <a:spcAft>
                <a:spcPts val="0"/>
              </a:spcAft>
              <a:buSzPts val="1305"/>
              <a:buAutoNum type="arabicPeriod"/>
            </a:pPr>
            <a:r>
              <a:rPr lang="en" sz="1305"/>
              <a:t>Apply Pipeline to raw Classic and Fanfiction texts</a:t>
            </a:r>
            <a:endParaRPr sz="1305"/>
          </a:p>
          <a:p>
            <a:pPr indent="-311467" lvl="0" marL="457200" marR="0" rtl="0" algn="l">
              <a:lnSpc>
                <a:spcPct val="130000"/>
              </a:lnSpc>
              <a:spcBef>
                <a:spcPts val="0"/>
              </a:spcBef>
              <a:spcAft>
                <a:spcPts val="0"/>
              </a:spcAft>
              <a:buSzPts val="1305"/>
              <a:buAutoNum type="arabicPeriod"/>
            </a:pPr>
            <a:r>
              <a:rPr lang="en" sz="1305"/>
              <a:t>Output: List of </a:t>
            </a:r>
            <a:r>
              <a:rPr b="1" lang="en" sz="1305"/>
              <a:t>cleaned tokens </a:t>
            </a:r>
            <a:r>
              <a:rPr lang="en" sz="1305"/>
              <a:t>for each book</a:t>
            </a:r>
            <a:endParaRPr sz="130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LDA Topic Modeling</a:t>
            </a:r>
            <a:endParaRPr/>
          </a:p>
        </p:txBody>
      </p:sp>
      <p:sp>
        <p:nvSpPr>
          <p:cNvPr id="134" name="Google Shape;13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Topics that characterize fanfiction vs female coming of age</a:t>
            </a:r>
            <a:endParaRPr/>
          </a:p>
          <a:p>
            <a:pPr indent="-311150" lvl="0" marL="457200" rtl="0" algn="l">
              <a:spcBef>
                <a:spcPts val="0"/>
              </a:spcBef>
              <a:spcAft>
                <a:spcPts val="0"/>
              </a:spcAft>
              <a:buSzPts val="1300"/>
              <a:buChar char="-"/>
            </a:pPr>
            <a:r>
              <a:rPr lang="en"/>
              <a:t>How does it change based on fanfiction vs coming of 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idx="4294967295" type="title"/>
          </p:nvPr>
        </p:nvSpPr>
        <p:spPr>
          <a:xfrm>
            <a:off x="661425" y="357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LDA on Lines</a:t>
            </a:r>
            <a:endParaRPr/>
          </a:p>
        </p:txBody>
      </p:sp>
      <p:pic>
        <p:nvPicPr>
          <p:cNvPr id="140" name="Google Shape;140;p18"/>
          <p:cNvPicPr preferRelativeResize="0"/>
          <p:nvPr/>
        </p:nvPicPr>
        <p:blipFill>
          <a:blip r:embed="rId3">
            <a:alphaModFix/>
          </a:blip>
          <a:stretch>
            <a:fillRect/>
          </a:stretch>
        </p:blipFill>
        <p:spPr>
          <a:xfrm>
            <a:off x="274350" y="1759850"/>
            <a:ext cx="4592125" cy="2423625"/>
          </a:xfrm>
          <a:prstGeom prst="rect">
            <a:avLst/>
          </a:prstGeom>
          <a:noFill/>
          <a:ln>
            <a:noFill/>
          </a:ln>
        </p:spPr>
      </p:pic>
      <p:sp>
        <p:nvSpPr>
          <p:cNvPr id="141" name="Google Shape;141;p18"/>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Classics, Fanfic</a:t>
            </a:r>
            <a:endParaRPr/>
          </a:p>
        </p:txBody>
      </p:sp>
      <p:pic>
        <p:nvPicPr>
          <p:cNvPr id="142" name="Google Shape;142;p18"/>
          <p:cNvPicPr preferRelativeResize="0"/>
          <p:nvPr/>
        </p:nvPicPr>
        <p:blipFill>
          <a:blip r:embed="rId4">
            <a:alphaModFix/>
          </a:blip>
          <a:stretch>
            <a:fillRect/>
          </a:stretch>
        </p:blipFill>
        <p:spPr>
          <a:xfrm>
            <a:off x="4754925" y="1900888"/>
            <a:ext cx="4212051" cy="2141550"/>
          </a:xfrm>
          <a:prstGeom prst="rect">
            <a:avLst/>
          </a:prstGeom>
          <a:noFill/>
          <a:ln>
            <a:noFill/>
          </a:ln>
        </p:spPr>
      </p:pic>
      <p:sp>
        <p:nvSpPr>
          <p:cNvPr id="143" name="Google Shape;143;p18"/>
          <p:cNvSpPr txBox="1"/>
          <p:nvPr/>
        </p:nvSpPr>
        <p:spPr>
          <a:xfrm>
            <a:off x="1334750" y="1088200"/>
            <a:ext cx="489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Weights of topics correspond to their term weights.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idx="4294967295" type="title"/>
          </p:nvPr>
        </p:nvSpPr>
        <p:spPr>
          <a:xfrm>
            <a:off x="873975" y="749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LDA on Books</a:t>
            </a:r>
            <a:endParaRPr/>
          </a:p>
        </p:txBody>
      </p:sp>
      <p:sp>
        <p:nvSpPr>
          <p:cNvPr id="149" name="Google Shape;149;p19"/>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lang="en"/>
              <a:t>FanFic, Classics</a:t>
            </a:r>
            <a:endParaRPr/>
          </a:p>
          <a:p>
            <a:pPr indent="0" lvl="0" marL="0" rtl="0" algn="l">
              <a:spcBef>
                <a:spcPts val="0"/>
              </a:spcBef>
              <a:spcAft>
                <a:spcPts val="0"/>
              </a:spcAft>
              <a:buNone/>
            </a:pPr>
            <a:r>
              <a:rPr lang="en"/>
              <a:t>Size corresponds to counts</a:t>
            </a:r>
            <a:endParaRPr/>
          </a:p>
        </p:txBody>
      </p:sp>
      <p:pic>
        <p:nvPicPr>
          <p:cNvPr id="150" name="Google Shape;150;p19"/>
          <p:cNvPicPr preferRelativeResize="0"/>
          <p:nvPr/>
        </p:nvPicPr>
        <p:blipFill>
          <a:blip r:embed="rId3">
            <a:alphaModFix/>
          </a:blip>
          <a:stretch>
            <a:fillRect/>
          </a:stretch>
        </p:blipFill>
        <p:spPr>
          <a:xfrm>
            <a:off x="805750" y="2183221"/>
            <a:ext cx="4023375" cy="2106479"/>
          </a:xfrm>
          <a:prstGeom prst="rect">
            <a:avLst/>
          </a:prstGeom>
          <a:noFill/>
          <a:ln>
            <a:noFill/>
          </a:ln>
        </p:spPr>
      </p:pic>
      <p:pic>
        <p:nvPicPr>
          <p:cNvPr id="151" name="Google Shape;151;p19"/>
          <p:cNvPicPr preferRelativeResize="0"/>
          <p:nvPr/>
        </p:nvPicPr>
        <p:blipFill>
          <a:blip r:embed="rId4">
            <a:alphaModFix/>
          </a:blip>
          <a:stretch>
            <a:fillRect/>
          </a:stretch>
        </p:blipFill>
        <p:spPr>
          <a:xfrm>
            <a:off x="4794925" y="2110200"/>
            <a:ext cx="4023374" cy="2109950"/>
          </a:xfrm>
          <a:prstGeom prst="rect">
            <a:avLst/>
          </a:prstGeom>
          <a:noFill/>
          <a:ln>
            <a:noFill/>
          </a:ln>
        </p:spPr>
      </p:pic>
      <p:sp>
        <p:nvSpPr>
          <p:cNvPr id="152" name="Google Shape;152;p19"/>
          <p:cNvSpPr txBox="1"/>
          <p:nvPr/>
        </p:nvSpPr>
        <p:spPr>
          <a:xfrm>
            <a:off x="1037200" y="1567625"/>
            <a:ext cx="503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Weights of topics correspond to their counts.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idx="4294967295" type="title"/>
          </p:nvPr>
        </p:nvSpPr>
        <p:spPr>
          <a:xfrm>
            <a:off x="729300" y="349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LDA on Removing Proper Nouns</a:t>
            </a:r>
            <a:endParaRPr/>
          </a:p>
        </p:txBody>
      </p:sp>
      <p:sp>
        <p:nvSpPr>
          <p:cNvPr id="158" name="Google Shape;158;p2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lang="en"/>
              <a:t>Classics, FanFic</a:t>
            </a:r>
            <a:endParaRPr/>
          </a:p>
          <a:p>
            <a:pPr indent="0" lvl="0" marL="0" rtl="0" algn="l">
              <a:spcBef>
                <a:spcPts val="0"/>
              </a:spcBef>
              <a:spcAft>
                <a:spcPts val="0"/>
              </a:spcAft>
              <a:buNone/>
            </a:pPr>
            <a:r>
              <a:rPr lang="en"/>
              <a:t>Size corresponds to counts</a:t>
            </a:r>
            <a:endParaRPr/>
          </a:p>
        </p:txBody>
      </p:sp>
      <p:pic>
        <p:nvPicPr>
          <p:cNvPr id="159" name="Google Shape;159;p20"/>
          <p:cNvPicPr preferRelativeResize="0"/>
          <p:nvPr/>
        </p:nvPicPr>
        <p:blipFill>
          <a:blip r:embed="rId3">
            <a:alphaModFix/>
          </a:blip>
          <a:stretch>
            <a:fillRect/>
          </a:stretch>
        </p:blipFill>
        <p:spPr>
          <a:xfrm>
            <a:off x="4194800" y="1929900"/>
            <a:ext cx="4169175" cy="2162950"/>
          </a:xfrm>
          <a:prstGeom prst="rect">
            <a:avLst/>
          </a:prstGeom>
          <a:noFill/>
          <a:ln>
            <a:noFill/>
          </a:ln>
        </p:spPr>
      </p:pic>
      <p:pic>
        <p:nvPicPr>
          <p:cNvPr id="160" name="Google Shape;160;p20"/>
          <p:cNvPicPr preferRelativeResize="0"/>
          <p:nvPr/>
        </p:nvPicPr>
        <p:blipFill>
          <a:blip r:embed="rId4">
            <a:alphaModFix/>
          </a:blip>
          <a:stretch>
            <a:fillRect/>
          </a:stretch>
        </p:blipFill>
        <p:spPr>
          <a:xfrm>
            <a:off x="152400" y="2006250"/>
            <a:ext cx="3890000" cy="1973744"/>
          </a:xfrm>
          <a:prstGeom prst="rect">
            <a:avLst/>
          </a:prstGeom>
          <a:noFill/>
          <a:ln>
            <a:noFill/>
          </a:ln>
        </p:spPr>
      </p:pic>
      <p:sp>
        <p:nvSpPr>
          <p:cNvPr id="161" name="Google Shape;161;p20"/>
          <p:cNvSpPr txBox="1"/>
          <p:nvPr/>
        </p:nvSpPr>
        <p:spPr>
          <a:xfrm>
            <a:off x="884175" y="1462275"/>
            <a:ext cx="489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Weights correspond to their counts.</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TF-IDF Word Importance</a:t>
            </a:r>
            <a:endParaRPr/>
          </a:p>
        </p:txBody>
      </p:sp>
      <p:sp>
        <p:nvSpPr>
          <p:cNvPr id="167" name="Google Shape;16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Term Frequency — Inverse Document Frequency</a:t>
            </a:r>
            <a:endParaRPr sz="1500">
              <a:solidFill>
                <a:srgbClr val="292929"/>
              </a:solidFill>
              <a:highlight>
                <a:srgbClr val="FFFFFF"/>
              </a:highlight>
              <a:latin typeface="Georgia"/>
              <a:ea typeface="Georgia"/>
              <a:cs typeface="Georgia"/>
              <a:sym typeface="Georgia"/>
            </a:endParaRPr>
          </a:p>
          <a:p>
            <a:pPr indent="-323850" lvl="0" marL="457200" rtl="0" algn="l">
              <a:lnSpc>
                <a:spcPct val="150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A metric to assess a word’s importance and significance within a collection of text</a:t>
            </a:r>
            <a:endParaRPr sz="1500">
              <a:solidFill>
                <a:srgbClr val="292929"/>
              </a:solidFill>
              <a:highlight>
                <a:srgbClr val="FFFFFF"/>
              </a:highlight>
              <a:latin typeface="Georgia"/>
              <a:ea typeface="Georgia"/>
              <a:cs typeface="Georgia"/>
              <a:sym typeface="Georgia"/>
            </a:endParaRPr>
          </a:p>
        </p:txBody>
      </p:sp>
      <p:pic>
        <p:nvPicPr>
          <p:cNvPr id="168" name="Google Shape;168;p21"/>
          <p:cNvPicPr preferRelativeResize="0"/>
          <p:nvPr/>
        </p:nvPicPr>
        <p:blipFill>
          <a:blip r:embed="rId3">
            <a:alphaModFix/>
          </a:blip>
          <a:stretch>
            <a:fillRect/>
          </a:stretch>
        </p:blipFill>
        <p:spPr>
          <a:xfrm>
            <a:off x="918213" y="2890825"/>
            <a:ext cx="7307575" cy="98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