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61" r:id="rId5"/>
    <p:sldId id="262" r:id="rId6"/>
    <p:sldId id="263"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snapToObjects="1">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691B4-FC84-2146-A7C7-B924D9D338ED}" type="datetimeFigureOut">
              <a:rPr kumimoji="1" lang="zh-CN" altLang="en-US" smtClean="0"/>
              <a:t>2017/10/19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D2B523-5954-8242-A084-ACC7C74E0165}" type="slidenum">
              <a:rPr kumimoji="1" lang="zh-CN" altLang="en-US" smtClean="0"/>
              <a:t>‹#›</a:t>
            </a:fld>
            <a:endParaRPr kumimoji="1" lang="zh-CN" altLang="en-US"/>
          </a:p>
        </p:txBody>
      </p:sp>
    </p:spTree>
    <p:extLst>
      <p:ext uri="{BB962C8B-B14F-4D97-AF65-F5344CB8AC3E}">
        <p14:creationId xmlns:p14="http://schemas.microsoft.com/office/powerpoint/2010/main" val="206279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10/19/17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10/19/17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10/19/17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10/19/17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10/19/17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accent3"/>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dirty="0"/>
              <a:t>10/19/17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10/19/17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600" dirty="0"/>
              <a:t>Digital Signature Algorithm</a:t>
            </a:r>
            <a:endParaRPr kumimoji="1" lang="zh-CN" altLang="en-US" sz="6600" dirty="0"/>
          </a:p>
        </p:txBody>
      </p:sp>
      <p:sp>
        <p:nvSpPr>
          <p:cNvPr id="3" name="副标题 2"/>
          <p:cNvSpPr>
            <a:spLocks noGrp="1"/>
          </p:cNvSpPr>
          <p:nvPr>
            <p:ph type="subTitle" idx="1"/>
          </p:nvPr>
        </p:nvSpPr>
        <p:spPr/>
        <p:txBody>
          <a:bodyPr/>
          <a:lstStyle/>
          <a:p>
            <a:endParaRPr kumimoji="1" lang="en-US" altLang="zh-CN" dirty="0" smtClean="0"/>
          </a:p>
          <a:p>
            <a:r>
              <a:rPr kumimoji="1" lang="en-US" altLang="zh-CN" sz="2000" dirty="0" smtClean="0"/>
              <a:t>27720161153023</a:t>
            </a:r>
            <a:r>
              <a:rPr kumimoji="1" lang="zh-CN" altLang="en-US" sz="2000" dirty="0" smtClean="0"/>
              <a:t>   </a:t>
            </a:r>
            <a:r>
              <a:rPr kumimoji="1" lang="en-US" altLang="zh-CN" sz="2000" dirty="0" err="1" smtClean="0"/>
              <a:t>pEI</a:t>
            </a:r>
            <a:r>
              <a:rPr kumimoji="1" lang="zh-CN" altLang="en-US" sz="2000" dirty="0" smtClean="0"/>
              <a:t> </a:t>
            </a:r>
            <a:r>
              <a:rPr kumimoji="1" lang="en-US" altLang="zh-CN" sz="2000" dirty="0" err="1" smtClean="0"/>
              <a:t>mING</a:t>
            </a:r>
            <a:endParaRPr kumimoji="1" lang="zh-CN" altLang="en-US" dirty="0"/>
          </a:p>
        </p:txBody>
      </p:sp>
    </p:spTree>
    <p:extLst>
      <p:ext uri="{BB962C8B-B14F-4D97-AF65-F5344CB8AC3E}">
        <p14:creationId xmlns:p14="http://schemas.microsoft.com/office/powerpoint/2010/main" val="1065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619112"/>
            <a:ext cx="10058400" cy="972181"/>
          </a:xfrm>
        </p:spPr>
        <p:txBody>
          <a:bodyPr/>
          <a:lstStyle/>
          <a:p>
            <a:r>
              <a:rPr kumimoji="1" lang="en-US" altLang="zh-CN" dirty="0" smtClean="0"/>
              <a:t>DSA</a:t>
            </a:r>
            <a:endParaRPr kumimoji="1" lang="zh-CN" altLang="en-US" dirty="0"/>
          </a:p>
        </p:txBody>
      </p:sp>
      <p:sp>
        <p:nvSpPr>
          <p:cNvPr id="3" name="内容占位符 2"/>
          <p:cNvSpPr>
            <a:spLocks noGrp="1"/>
          </p:cNvSpPr>
          <p:nvPr>
            <p:ph idx="1"/>
          </p:nvPr>
        </p:nvSpPr>
        <p:spPr>
          <a:xfrm>
            <a:off x="1097280" y="1721922"/>
            <a:ext cx="10058400" cy="4147172"/>
          </a:xfrm>
        </p:spPr>
        <p:txBody>
          <a:bodyPr/>
          <a:lstStyle/>
          <a:p>
            <a:endParaRPr kumimoji="1" lang="en-US" altLang="zh-CN" dirty="0" smtClean="0"/>
          </a:p>
          <a:p>
            <a:pPr>
              <a:spcBef>
                <a:spcPts val="2400"/>
              </a:spcBef>
            </a:pPr>
            <a:r>
              <a:rPr kumimoji="1" lang="en-US" altLang="zh-CN" sz="2400" dirty="0"/>
              <a:t>The </a:t>
            </a:r>
            <a:r>
              <a:rPr kumimoji="1" lang="en-US" altLang="zh-CN" sz="2400" b="1" dirty="0"/>
              <a:t>Digital Signature Algorithm (DSA) </a:t>
            </a:r>
            <a:r>
              <a:rPr kumimoji="1" lang="en-US" altLang="zh-CN" sz="2400" dirty="0"/>
              <a:t>is a Federal Information Processing Standard for digital signatures. In August </a:t>
            </a:r>
            <a:r>
              <a:rPr kumimoji="1" lang="en-US" altLang="zh-CN" sz="2400" dirty="0" smtClean="0"/>
              <a:t>1991,</a:t>
            </a:r>
            <a:r>
              <a:rPr kumimoji="1" lang="zh-CN" altLang="en-US" sz="2400" dirty="0" smtClean="0"/>
              <a:t> </a:t>
            </a:r>
            <a:r>
              <a:rPr kumimoji="1" lang="en-US" altLang="zh-CN" sz="2400" dirty="0" smtClean="0"/>
              <a:t>the </a:t>
            </a:r>
            <a:r>
              <a:rPr kumimoji="1" lang="en-US" altLang="zh-CN" sz="2400" dirty="0"/>
              <a:t>National Institute of Standards and Technology (NIST) proposed DSA for use in their Digital Signature Standard (DSS) and adopted it as FIPS 186 in 1993.</a:t>
            </a:r>
          </a:p>
          <a:p>
            <a:pPr>
              <a:spcBef>
                <a:spcPts val="2400"/>
              </a:spcBef>
            </a:pPr>
            <a:endParaRPr kumimoji="1" lang="en-US" altLang="zh-CN" sz="2400" dirty="0" smtClean="0"/>
          </a:p>
        </p:txBody>
      </p:sp>
    </p:spTree>
    <p:extLst>
      <p:ext uri="{BB962C8B-B14F-4D97-AF65-F5344CB8AC3E}">
        <p14:creationId xmlns:p14="http://schemas.microsoft.com/office/powerpoint/2010/main" val="1476815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604"/>
            <a:ext cx="10058400" cy="1245314"/>
          </a:xfrm>
        </p:spPr>
        <p:txBody>
          <a:bodyPr/>
          <a:lstStyle/>
          <a:p>
            <a:r>
              <a:rPr kumimoji="1" lang="en-US" altLang="zh-CN" dirty="0"/>
              <a:t>DSA</a:t>
            </a:r>
            <a:endParaRPr kumimoji="1" lang="zh-CN" altLang="en-US" dirty="0"/>
          </a:p>
        </p:txBody>
      </p:sp>
      <p:sp>
        <p:nvSpPr>
          <p:cNvPr id="4" name="内容占位符 3"/>
          <p:cNvSpPr>
            <a:spLocks noGrp="1"/>
          </p:cNvSpPr>
          <p:nvPr>
            <p:ph idx="1"/>
          </p:nvPr>
        </p:nvSpPr>
        <p:spPr/>
        <p:txBody>
          <a:bodyPr>
            <a:normAutofit/>
          </a:bodyPr>
          <a:lstStyle/>
          <a:p>
            <a:r>
              <a:rPr kumimoji="1" lang="en-US" altLang="zh-CN" sz="2400" b="1" dirty="0"/>
              <a:t>DSA-Digital Signature Algorithm </a:t>
            </a:r>
            <a:r>
              <a:rPr kumimoji="1" lang="en-US" altLang="zh-CN" sz="2400" dirty="0"/>
              <a:t>is a variant of </a:t>
            </a:r>
            <a:r>
              <a:rPr kumimoji="1" lang="en-US" altLang="zh-CN" sz="2400" dirty="0" err="1"/>
              <a:t>Schnorr</a:t>
            </a:r>
            <a:r>
              <a:rPr kumimoji="1" lang="en-US" altLang="zh-CN" sz="2400" dirty="0"/>
              <a:t> and </a:t>
            </a:r>
            <a:r>
              <a:rPr kumimoji="1" lang="en-US" altLang="zh-CN" sz="2400" dirty="0" err="1"/>
              <a:t>ElGamal</a:t>
            </a:r>
            <a:r>
              <a:rPr kumimoji="1" lang="en-US" altLang="zh-CN" sz="2400" dirty="0"/>
              <a:t> signature algorithms, which is DSS (</a:t>
            </a:r>
            <a:r>
              <a:rPr kumimoji="1" lang="en-US" altLang="zh-CN" sz="2400" dirty="0" err="1"/>
              <a:t>DigitalSignature</a:t>
            </a:r>
            <a:r>
              <a:rPr kumimoji="1" lang="en-US" altLang="zh-CN" sz="2400" dirty="0"/>
              <a:t> Standard) by NIST in the United states. </a:t>
            </a:r>
            <a:endParaRPr kumimoji="1" lang="en-US" altLang="zh-CN" sz="2400" dirty="0" smtClean="0"/>
          </a:p>
          <a:p>
            <a:r>
              <a:rPr kumimoji="1" lang="en-US" altLang="zh-CN" sz="2400" dirty="0" smtClean="0"/>
              <a:t>In </a:t>
            </a:r>
            <a:r>
              <a:rPr kumimoji="1" lang="en-US" altLang="zh-CN" sz="2400" dirty="0"/>
              <a:t>a simple way, this is a more advanced verification method that is used as a digital signature. Not only the public key, the private key, but also the digital signature. Private key encryption generates digital signature, public key authentication data and signature. If the data and signature do not match, the verification failure is considered! The function of digital signature is to check the data and not to be modified in the process of transmission. Digital signature is the upgrade of one-way encryption!</a:t>
            </a:r>
            <a:endParaRPr kumimoji="1" lang="zh-CN" altLang="en-US" sz="2400" dirty="0"/>
          </a:p>
        </p:txBody>
      </p:sp>
    </p:spTree>
    <p:extLst>
      <p:ext uri="{BB962C8B-B14F-4D97-AF65-F5344CB8AC3E}">
        <p14:creationId xmlns:p14="http://schemas.microsoft.com/office/powerpoint/2010/main" val="1918649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DSA</a:t>
            </a:r>
            <a:endParaRPr kumimoji="1" lang="zh-CN" altLang="en-US" dirty="0"/>
          </a:p>
        </p:txBody>
      </p:sp>
      <p:sp>
        <p:nvSpPr>
          <p:cNvPr id="3" name="内容占位符 2"/>
          <p:cNvSpPr>
            <a:spLocks noGrp="1"/>
          </p:cNvSpPr>
          <p:nvPr>
            <p:ph idx="1"/>
          </p:nvPr>
        </p:nvSpPr>
        <p:spPr/>
        <p:txBody>
          <a:bodyPr>
            <a:normAutofit/>
          </a:bodyPr>
          <a:lstStyle/>
          <a:p>
            <a:r>
              <a:rPr lang="en-US" altLang="zh-CN" sz="2400" dirty="0"/>
              <a:t>The first part of the DSA algorithm is the public key and private key generation, which can be described as:</a:t>
            </a:r>
          </a:p>
          <a:p>
            <a:r>
              <a:rPr lang="en-US" altLang="zh-CN" sz="1800" i="1" dirty="0"/>
              <a:t>Choose a prime number q, which is called the prime divisor.</a:t>
            </a:r>
          </a:p>
          <a:p>
            <a:r>
              <a:rPr lang="en-US" altLang="zh-CN" sz="1800" i="1" dirty="0"/>
              <a:t>Choose another primer number p, such that p-1 mod q = 0. p is called the prime modulus.</a:t>
            </a:r>
          </a:p>
          <a:p>
            <a:r>
              <a:rPr lang="en-US" altLang="zh-CN" sz="1800" i="1" dirty="0"/>
              <a:t>Choose an integer g, such that 1 &lt; g &lt; p, g**q mod p = 1 and g = h**((p–1)/q) mod p. q is also called g's multiplicative order modulo p.</a:t>
            </a:r>
          </a:p>
          <a:p>
            <a:r>
              <a:rPr lang="en-US" altLang="zh-CN" sz="1800" i="1" dirty="0"/>
              <a:t>Choose an integer, such that 0 &lt; x &lt; q.</a:t>
            </a:r>
          </a:p>
          <a:p>
            <a:r>
              <a:rPr lang="en-US" altLang="zh-CN" sz="1800" i="1" dirty="0"/>
              <a:t>Compute y as g**x mod p.</a:t>
            </a:r>
          </a:p>
          <a:p>
            <a:r>
              <a:rPr lang="en-US" altLang="zh-CN" sz="1800" i="1" dirty="0"/>
              <a:t>Package the public key as {</a:t>
            </a:r>
            <a:r>
              <a:rPr lang="en-US" altLang="zh-CN" sz="1800" i="1" dirty="0" err="1"/>
              <a:t>p,q,g,y</a:t>
            </a:r>
            <a:r>
              <a:rPr lang="en-US" altLang="zh-CN" sz="1800" i="1" dirty="0"/>
              <a:t>}.</a:t>
            </a:r>
          </a:p>
          <a:p>
            <a:r>
              <a:rPr lang="en-US" altLang="zh-CN" sz="1800" i="1" dirty="0"/>
              <a:t>Package the private key as {</a:t>
            </a:r>
            <a:r>
              <a:rPr lang="en-US" altLang="zh-CN" sz="1800" i="1" dirty="0" err="1"/>
              <a:t>p,q,g,x</a:t>
            </a:r>
            <a:r>
              <a:rPr lang="en-US" altLang="zh-CN" sz="1800" i="1" dirty="0" smtClean="0"/>
              <a:t>}.</a:t>
            </a:r>
            <a:endParaRPr lang="en-US" altLang="zh-CN" sz="1800" i="1" dirty="0"/>
          </a:p>
        </p:txBody>
      </p:sp>
    </p:spTree>
    <p:extLst>
      <p:ext uri="{BB962C8B-B14F-4D97-AF65-F5344CB8AC3E}">
        <p14:creationId xmlns:p14="http://schemas.microsoft.com/office/powerpoint/2010/main" val="1216874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DSA</a:t>
            </a:r>
            <a:endParaRPr kumimoji="1" lang="zh-CN" altLang="en-US" dirty="0"/>
          </a:p>
        </p:txBody>
      </p:sp>
      <p:sp>
        <p:nvSpPr>
          <p:cNvPr id="3" name="内容占位符 2"/>
          <p:cNvSpPr>
            <a:spLocks noGrp="1"/>
          </p:cNvSpPr>
          <p:nvPr>
            <p:ph idx="1"/>
          </p:nvPr>
        </p:nvSpPr>
        <p:spPr>
          <a:xfrm>
            <a:off x="1097280" y="1845734"/>
            <a:ext cx="10058400" cy="4270058"/>
          </a:xfrm>
        </p:spPr>
        <p:txBody>
          <a:bodyPr>
            <a:normAutofit fontScale="92500" lnSpcReduction="10000"/>
          </a:bodyPr>
          <a:lstStyle/>
          <a:p>
            <a:r>
              <a:rPr lang="en-US" altLang="zh-CN" sz="2600" dirty="0"/>
              <a:t>The second part of the DSA algorithm is the signature generation and signature verification, which can be described as:</a:t>
            </a:r>
          </a:p>
          <a:p>
            <a:r>
              <a:rPr lang="en-US" altLang="zh-CN" sz="1900" i="1" dirty="0"/>
              <a:t>To generate a message signature, the sender can follow these steps:</a:t>
            </a:r>
          </a:p>
          <a:p>
            <a:r>
              <a:rPr lang="en-US" altLang="zh-CN" sz="1900" i="1" dirty="0"/>
              <a:t>Generate the message digest h, using a hash algorithm like SHA1.</a:t>
            </a:r>
          </a:p>
          <a:p>
            <a:r>
              <a:rPr lang="en-US" altLang="zh-CN" sz="1900" i="1" dirty="0"/>
              <a:t>Generate a random number k, such that 0 &lt; k &lt; q.</a:t>
            </a:r>
          </a:p>
          <a:p>
            <a:r>
              <a:rPr lang="en-US" altLang="zh-CN" sz="1900" i="1" dirty="0"/>
              <a:t>Compute r as (g**k mod p) mod q. If r = 0, select a different k.</a:t>
            </a:r>
          </a:p>
          <a:p>
            <a:r>
              <a:rPr lang="en-US" altLang="zh-CN" sz="1900" i="1" dirty="0"/>
              <a:t>Compute </a:t>
            </a:r>
            <a:r>
              <a:rPr lang="en-US" altLang="zh-CN" sz="1900" i="1" dirty="0" err="1"/>
              <a:t>i</a:t>
            </a:r>
            <a:r>
              <a:rPr lang="en-US" altLang="zh-CN" sz="1900" i="1" dirty="0"/>
              <a:t>, such that k*</a:t>
            </a:r>
            <a:r>
              <a:rPr lang="en-US" altLang="zh-CN" sz="1900" i="1" dirty="0" err="1"/>
              <a:t>i</a:t>
            </a:r>
            <a:r>
              <a:rPr lang="en-US" altLang="zh-CN" sz="1900" i="1" dirty="0"/>
              <a:t> mod q = 1. </a:t>
            </a:r>
            <a:r>
              <a:rPr lang="en-US" altLang="zh-CN" sz="1900" i="1" dirty="0" err="1"/>
              <a:t>i</a:t>
            </a:r>
            <a:r>
              <a:rPr lang="en-US" altLang="zh-CN" sz="1900" i="1" dirty="0"/>
              <a:t> is called the modular multiplicative inverse of k modulo q.</a:t>
            </a:r>
          </a:p>
          <a:p>
            <a:r>
              <a:rPr lang="en-US" altLang="zh-CN" sz="1900" i="1" dirty="0"/>
              <a:t>Compute s = </a:t>
            </a:r>
            <a:r>
              <a:rPr lang="en-US" altLang="zh-CN" sz="1900" i="1" dirty="0" err="1"/>
              <a:t>i</a:t>
            </a:r>
            <a:r>
              <a:rPr lang="en-US" altLang="zh-CN" sz="1900" i="1" dirty="0"/>
              <a:t>*(</a:t>
            </a:r>
            <a:r>
              <a:rPr lang="en-US" altLang="zh-CN" sz="1900" i="1" dirty="0" err="1"/>
              <a:t>h+r</a:t>
            </a:r>
            <a:r>
              <a:rPr lang="en-US" altLang="zh-CN" sz="1900" i="1" dirty="0"/>
              <a:t>*x) mod q. If s = 0, select a different k.</a:t>
            </a:r>
          </a:p>
          <a:p>
            <a:r>
              <a:rPr lang="en-US" altLang="zh-CN" sz="1900" i="1" dirty="0"/>
              <a:t>Package the digital signature as {</a:t>
            </a:r>
            <a:r>
              <a:rPr lang="en-US" altLang="zh-CN" sz="1900" i="1" dirty="0" err="1"/>
              <a:t>r,s</a:t>
            </a:r>
            <a:r>
              <a:rPr lang="en-US" altLang="zh-CN" sz="1900" i="1" dirty="0"/>
              <a:t>}.</a:t>
            </a:r>
          </a:p>
          <a:p>
            <a:r>
              <a:rPr lang="en-US" altLang="zh-CN" dirty="0"/>
              <a:t/>
            </a:r>
            <a:br>
              <a:rPr lang="en-US" altLang="zh-CN" dirty="0"/>
            </a:br>
            <a:endParaRPr kumimoji="1" lang="zh-CN" altLang="en-US" dirty="0"/>
          </a:p>
          <a:p>
            <a:endParaRPr kumimoji="1" lang="zh-CN" altLang="en-US" dirty="0"/>
          </a:p>
        </p:txBody>
      </p:sp>
    </p:spTree>
    <p:extLst>
      <p:ext uri="{BB962C8B-B14F-4D97-AF65-F5344CB8AC3E}">
        <p14:creationId xmlns:p14="http://schemas.microsoft.com/office/powerpoint/2010/main" val="152416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DSA</a:t>
            </a:r>
            <a:endParaRPr kumimoji="1" lang="zh-CN" altLang="en-US" dirty="0"/>
          </a:p>
        </p:txBody>
      </p:sp>
      <p:sp>
        <p:nvSpPr>
          <p:cNvPr id="3" name="内容占位符 2"/>
          <p:cNvSpPr>
            <a:spLocks noGrp="1"/>
          </p:cNvSpPr>
          <p:nvPr>
            <p:ph idx="1"/>
          </p:nvPr>
        </p:nvSpPr>
        <p:spPr/>
        <p:txBody>
          <a:bodyPr/>
          <a:lstStyle/>
          <a:p>
            <a:r>
              <a:rPr lang="en-US" altLang="zh-CN" sz="2400" dirty="0"/>
              <a:t>To verify a message signature, the receiver of the message and the digital signature can follow these steps:</a:t>
            </a:r>
          </a:p>
          <a:p>
            <a:r>
              <a:rPr lang="en-US" altLang="zh-CN" sz="1800" i="1" dirty="0"/>
              <a:t>Generate the message digest h, using the same hash algorithm.</a:t>
            </a:r>
          </a:p>
          <a:p>
            <a:r>
              <a:rPr lang="en-US" altLang="zh-CN" sz="1800" i="1" dirty="0"/>
              <a:t>Compute w, such that s*w mod q = 1. w is called the modular multiplicative inverse of s modulo q.</a:t>
            </a:r>
          </a:p>
          <a:p>
            <a:r>
              <a:rPr lang="en-US" altLang="zh-CN" sz="1800" i="1" dirty="0"/>
              <a:t>Compute u1 = h*w mod q.</a:t>
            </a:r>
          </a:p>
          <a:p>
            <a:r>
              <a:rPr lang="en-US" altLang="zh-CN" sz="1800" i="1" dirty="0"/>
              <a:t>Compute u2 = r*w mod q.</a:t>
            </a:r>
          </a:p>
          <a:p>
            <a:r>
              <a:rPr lang="en-US" altLang="zh-CN" sz="1800" i="1" dirty="0"/>
              <a:t>Compute v = (((g**u1)*(y**u2)) mod p) mod q.</a:t>
            </a:r>
          </a:p>
          <a:p>
            <a:r>
              <a:rPr lang="en-US" altLang="zh-CN" sz="1800" i="1" dirty="0"/>
              <a:t>If v == r, the digital signature is valid.</a:t>
            </a:r>
          </a:p>
          <a:p>
            <a:endParaRPr kumimoji="1" lang="zh-CN" altLang="en-US" dirty="0"/>
          </a:p>
        </p:txBody>
      </p:sp>
    </p:spTree>
    <p:extLst>
      <p:ext uri="{BB962C8B-B14F-4D97-AF65-F5344CB8AC3E}">
        <p14:creationId xmlns:p14="http://schemas.microsoft.com/office/powerpoint/2010/main" val="1392733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603"/>
            <a:ext cx="10058400" cy="1269065"/>
          </a:xfrm>
        </p:spPr>
        <p:txBody>
          <a:bodyPr/>
          <a:lstStyle/>
          <a:p>
            <a:r>
              <a:rPr kumimoji="1" lang="en-US" altLang="zh-CN" dirty="0" err="1" smtClean="0"/>
              <a:t>Json</a:t>
            </a:r>
            <a:endParaRPr kumimoji="1" lang="zh-CN" altLang="en-US" dirty="0"/>
          </a:p>
        </p:txBody>
      </p:sp>
      <p:sp>
        <p:nvSpPr>
          <p:cNvPr id="7" name="文本框 6"/>
          <p:cNvSpPr txBox="1"/>
          <p:nvPr/>
        </p:nvSpPr>
        <p:spPr>
          <a:xfrm>
            <a:off x="1281113" y="1919848"/>
            <a:ext cx="4186238" cy="400110"/>
          </a:xfrm>
          <a:prstGeom prst="rect">
            <a:avLst/>
          </a:prstGeom>
          <a:noFill/>
        </p:spPr>
        <p:txBody>
          <a:bodyPr wrap="square" rtlCol="0">
            <a:spAutoFit/>
          </a:bodyPr>
          <a:lstStyle/>
          <a:p>
            <a:pPr marL="285750" indent="-285750">
              <a:buFont typeface="Wingdings" charset="2"/>
              <a:buChar char="Ø"/>
            </a:pPr>
            <a:r>
              <a:rPr kumimoji="1" lang="en-US" altLang="zh-CN" sz="2000" dirty="0" err="1" smtClean="0"/>
              <a:t>Dataframe</a:t>
            </a:r>
            <a:r>
              <a:rPr kumimoji="1" lang="zh-CN" altLang="en-US" sz="2000" dirty="0" smtClean="0"/>
              <a:t> </a:t>
            </a:r>
            <a:r>
              <a:rPr kumimoji="1" lang="en-US" altLang="zh-CN" sz="2000" dirty="0" smtClean="0"/>
              <a:t>in</a:t>
            </a:r>
            <a:r>
              <a:rPr kumimoji="1" lang="zh-CN" altLang="en-US" sz="2000" dirty="0" smtClean="0"/>
              <a:t> </a:t>
            </a:r>
            <a:r>
              <a:rPr kumimoji="1" lang="en-US" altLang="zh-CN" sz="2000" dirty="0" smtClean="0"/>
              <a:t>R</a:t>
            </a:r>
          </a:p>
        </p:txBody>
      </p:sp>
      <p:pic>
        <p:nvPicPr>
          <p:cNvPr id="10" name="图片 9"/>
          <p:cNvPicPr>
            <a:picLocks noChangeAspect="1"/>
          </p:cNvPicPr>
          <p:nvPr/>
        </p:nvPicPr>
        <p:blipFill>
          <a:blip r:embed="rId2"/>
          <a:stretch>
            <a:fillRect/>
          </a:stretch>
        </p:blipFill>
        <p:spPr>
          <a:xfrm>
            <a:off x="6469062" y="1919848"/>
            <a:ext cx="2446338" cy="4219933"/>
          </a:xfrm>
          <a:prstGeom prst="rect">
            <a:avLst/>
          </a:prstGeom>
        </p:spPr>
      </p:pic>
    </p:spTree>
    <p:extLst>
      <p:ext uri="{BB962C8B-B14F-4D97-AF65-F5344CB8AC3E}">
        <p14:creationId xmlns:p14="http://schemas.microsoft.com/office/powerpoint/2010/main" val="1360169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97280" y="286603"/>
            <a:ext cx="10058400" cy="126906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kumimoji="1" lang="en-US" altLang="zh-CN" smtClean="0"/>
              <a:t>Json</a:t>
            </a:r>
            <a:endParaRPr kumimoji="1" lang="zh-CN" altLang="en-US" dirty="0"/>
          </a:p>
        </p:txBody>
      </p:sp>
      <p:sp>
        <p:nvSpPr>
          <p:cNvPr id="5" name="文本框 4"/>
          <p:cNvSpPr txBox="1"/>
          <p:nvPr/>
        </p:nvSpPr>
        <p:spPr>
          <a:xfrm>
            <a:off x="1097280" y="1888597"/>
            <a:ext cx="7475220" cy="400110"/>
          </a:xfrm>
          <a:prstGeom prst="rect">
            <a:avLst/>
          </a:prstGeom>
          <a:noFill/>
        </p:spPr>
        <p:txBody>
          <a:bodyPr wrap="square" rtlCol="0">
            <a:spAutoFit/>
          </a:bodyPr>
          <a:lstStyle/>
          <a:p>
            <a:pPr marL="285750" indent="-285750">
              <a:buFont typeface="Wingdings" charset="2"/>
              <a:buChar char="Ø"/>
            </a:pPr>
            <a:r>
              <a:rPr kumimoji="1" lang="en-US" altLang="zh-CN" sz="2000" dirty="0" err="1"/>
              <a:t>json_RAM</a:t>
            </a:r>
            <a:r>
              <a:rPr kumimoji="1" lang="en-US" altLang="zh-CN" sz="2000" dirty="0"/>
              <a:t> &lt;- </a:t>
            </a:r>
            <a:r>
              <a:rPr kumimoji="1" lang="en-US" altLang="zh-CN" sz="2000" dirty="0" err="1"/>
              <a:t>toJSON</a:t>
            </a:r>
            <a:r>
              <a:rPr kumimoji="1" lang="en-US" altLang="zh-CN" sz="2000" dirty="0"/>
              <a:t>(</a:t>
            </a:r>
            <a:r>
              <a:rPr kumimoji="1" lang="en-US" altLang="zh-CN" sz="2000" dirty="0" err="1"/>
              <a:t>RAM_size,method</a:t>
            </a:r>
            <a:r>
              <a:rPr kumimoji="1" lang="en-US" altLang="zh-CN" sz="2000" dirty="0"/>
              <a:t> = "C</a:t>
            </a:r>
            <a:r>
              <a:rPr kumimoji="1" lang="en-US" altLang="zh-CN" sz="2000" dirty="0" smtClean="0"/>
              <a:t>")</a:t>
            </a:r>
          </a:p>
        </p:txBody>
      </p:sp>
      <p:pic>
        <p:nvPicPr>
          <p:cNvPr id="6" name="图片 5"/>
          <p:cNvPicPr>
            <a:picLocks noChangeAspect="1"/>
          </p:cNvPicPr>
          <p:nvPr/>
        </p:nvPicPr>
        <p:blipFill>
          <a:blip r:embed="rId2"/>
          <a:stretch>
            <a:fillRect/>
          </a:stretch>
        </p:blipFill>
        <p:spPr>
          <a:xfrm>
            <a:off x="1300480" y="2863189"/>
            <a:ext cx="8051800" cy="1295400"/>
          </a:xfrm>
          <a:prstGeom prst="rect">
            <a:avLst/>
          </a:prstGeom>
        </p:spPr>
      </p:pic>
    </p:spTree>
    <p:extLst>
      <p:ext uri="{BB962C8B-B14F-4D97-AF65-F5344CB8AC3E}">
        <p14:creationId xmlns:p14="http://schemas.microsoft.com/office/powerpoint/2010/main" val="1009665333"/>
      </p:ext>
    </p:extLst>
  </p:cSld>
  <p:clrMapOvr>
    <a:masterClrMapping/>
  </p:clrMapOvr>
</p:sld>
</file>

<file path=ppt/theme/theme1.xml><?xml version="1.0" encoding="utf-8"?>
<a:theme xmlns:a="http://schemas.openxmlformats.org/drawingml/2006/main" name="怀旧">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回顾</Template>
  <TotalTime>55</TotalTime>
  <Words>565</Words>
  <Application>Microsoft Macintosh PowerPoint</Application>
  <PresentationFormat>宽屏</PresentationFormat>
  <Paragraphs>40</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Calibri</vt:lpstr>
      <vt:lpstr>Calibri Light</vt:lpstr>
      <vt:lpstr>DengXian</vt:lpstr>
      <vt:lpstr>Wingdings</vt:lpstr>
      <vt:lpstr>宋体</vt:lpstr>
      <vt:lpstr>怀旧</vt:lpstr>
      <vt:lpstr>Digital Signature Algorithm</vt:lpstr>
      <vt:lpstr>DSA</vt:lpstr>
      <vt:lpstr>DSA</vt:lpstr>
      <vt:lpstr>DSA</vt:lpstr>
      <vt:lpstr>DSA</vt:lpstr>
      <vt:lpstr>DSA</vt:lpstr>
      <vt:lpstr>Json</vt:lpstr>
      <vt:lpstr>PowerPoint 演示文稿</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Microsoft Office 用户</dc:creator>
  <cp:lastModifiedBy>Microsoft Office 用户</cp:lastModifiedBy>
  <cp:revision>7</cp:revision>
  <dcterms:created xsi:type="dcterms:W3CDTF">2017-10-15T06:40:09Z</dcterms:created>
  <dcterms:modified xsi:type="dcterms:W3CDTF">2017-10-19T00:23:24Z</dcterms:modified>
</cp:coreProperties>
</file>