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3" r:id="rId14"/>
    <p:sldId id="269" r:id="rId15"/>
    <p:sldId id="274" r:id="rId16"/>
    <p:sldId id="275" r:id="rId1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9F77"/>
    <a:srgbClr val="4124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9D03A-2BBC-4850-AA2B-396769CDC7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E6AC0-D8F1-4C8D-A7A4-EDAC92CF06E7}">
      <dgm:prSet/>
      <dgm:spPr/>
      <dgm:t>
        <a:bodyPr/>
        <a:lstStyle/>
        <a:p>
          <a:r>
            <a:rPr lang="en-US" b="1" dirty="0"/>
            <a:t>1. Use of Unconventional Statistical Methods</a:t>
          </a:r>
          <a:r>
            <a:rPr lang="en-US" dirty="0"/>
            <a:t>:</a:t>
          </a:r>
        </a:p>
      </dgm:t>
    </dgm:pt>
    <dgm:pt modelId="{82DC3E4A-F763-443A-94F4-1414B59FBBB1}" type="parTrans" cxnId="{1F2C4A17-CDC1-4CFD-82AE-1BFF8758C628}">
      <dgm:prSet/>
      <dgm:spPr/>
      <dgm:t>
        <a:bodyPr/>
        <a:lstStyle/>
        <a:p>
          <a:endParaRPr lang="en-US"/>
        </a:p>
      </dgm:t>
    </dgm:pt>
    <dgm:pt modelId="{8DC71E77-C939-499C-8CE2-FCBE30FBE094}" type="sibTrans" cxnId="{1F2C4A17-CDC1-4CFD-82AE-1BFF8758C628}">
      <dgm:prSet/>
      <dgm:spPr/>
      <dgm:t>
        <a:bodyPr/>
        <a:lstStyle/>
        <a:p>
          <a:endParaRPr lang="en-US"/>
        </a:p>
      </dgm:t>
    </dgm:pt>
    <dgm:pt modelId="{51DF71A1-EA7F-4544-8B91-CD65AAA1EF39}">
      <dgm:prSet/>
      <dgm:spPr/>
      <dgm:t>
        <a:bodyPr/>
        <a:lstStyle/>
        <a:p>
          <a:r>
            <a:rPr lang="en-US"/>
            <a:t>The study relied on </a:t>
          </a:r>
          <a:r>
            <a:rPr lang="en-US" b="1"/>
            <a:t>Orthogonal Partial Least Squares Discriminant Analysis (OPLS-DA)</a:t>
          </a:r>
          <a:r>
            <a:rPr lang="en-US"/>
            <a:t>, which is more suited for pattern recognition than hypothesis testing.</a:t>
          </a:r>
        </a:p>
      </dgm:t>
    </dgm:pt>
    <dgm:pt modelId="{03148AF4-162C-4C8C-B507-47DB42E8A529}" type="parTrans" cxnId="{C034EF3C-3BED-4A91-9E86-933570F599D1}">
      <dgm:prSet/>
      <dgm:spPr/>
      <dgm:t>
        <a:bodyPr/>
        <a:lstStyle/>
        <a:p>
          <a:endParaRPr lang="en-US"/>
        </a:p>
      </dgm:t>
    </dgm:pt>
    <dgm:pt modelId="{7AF6FDFB-2B93-41CB-B12A-9236BF8C5C88}" type="sibTrans" cxnId="{C034EF3C-3BED-4A91-9E86-933570F599D1}">
      <dgm:prSet/>
      <dgm:spPr/>
      <dgm:t>
        <a:bodyPr/>
        <a:lstStyle/>
        <a:p>
          <a:endParaRPr lang="en-US"/>
        </a:p>
      </dgm:t>
    </dgm:pt>
    <dgm:pt modelId="{5E540B94-83A8-4902-BD8D-7451DFECDC11}">
      <dgm:prSet/>
      <dgm:spPr/>
      <dgm:t>
        <a:bodyPr/>
        <a:lstStyle/>
        <a:p>
          <a:r>
            <a:rPr lang="en-US"/>
            <a:t>Standard approaches like </a:t>
          </a:r>
          <a:r>
            <a:rPr lang="en-US" b="1"/>
            <a:t>Kaplan-Meier survival analysis</a:t>
          </a:r>
          <a:r>
            <a:rPr lang="en-US"/>
            <a:t>, </a:t>
          </a:r>
          <a:r>
            <a:rPr lang="en-US" b="1"/>
            <a:t>Cox regression</a:t>
          </a:r>
          <a:r>
            <a:rPr lang="en-US"/>
            <a:t>, or traditional </a:t>
          </a:r>
          <a:r>
            <a:rPr lang="en-US" b="1"/>
            <a:t>ANOVA with post-hoc corrections</a:t>
          </a:r>
          <a:r>
            <a:rPr lang="en-US"/>
            <a:t> were not used.</a:t>
          </a:r>
        </a:p>
      </dgm:t>
    </dgm:pt>
    <dgm:pt modelId="{C50BE538-ABEB-46F7-B892-7F6E163E7B6F}" type="parTrans" cxnId="{16683202-B305-4E40-ABAF-9C83A342CF62}">
      <dgm:prSet/>
      <dgm:spPr/>
      <dgm:t>
        <a:bodyPr/>
        <a:lstStyle/>
        <a:p>
          <a:endParaRPr lang="en-US"/>
        </a:p>
      </dgm:t>
    </dgm:pt>
    <dgm:pt modelId="{367EB67F-6B27-415B-B032-9696D57E6144}" type="sibTrans" cxnId="{16683202-B305-4E40-ABAF-9C83A342CF62}">
      <dgm:prSet/>
      <dgm:spPr/>
      <dgm:t>
        <a:bodyPr/>
        <a:lstStyle/>
        <a:p>
          <a:endParaRPr lang="en-US"/>
        </a:p>
      </dgm:t>
    </dgm:pt>
    <dgm:pt modelId="{6187100A-4CDF-42BB-9620-E53EDBA40916}">
      <dgm:prSet/>
      <dgm:spPr/>
      <dgm:t>
        <a:bodyPr/>
        <a:lstStyle/>
        <a:p>
          <a:r>
            <a:rPr lang="en-US" b="1" dirty="0"/>
            <a:t>2. No Dose-Response Relationship Established</a:t>
          </a:r>
          <a:r>
            <a:rPr lang="en-US" dirty="0"/>
            <a:t>:</a:t>
          </a:r>
        </a:p>
      </dgm:t>
    </dgm:pt>
    <dgm:pt modelId="{19BD9D11-A555-4E8B-AEA3-949443111E0A}" type="parTrans" cxnId="{38824EEE-1940-464A-8D66-6C8D6D2B4B41}">
      <dgm:prSet/>
      <dgm:spPr/>
      <dgm:t>
        <a:bodyPr/>
        <a:lstStyle/>
        <a:p>
          <a:endParaRPr lang="en-US"/>
        </a:p>
      </dgm:t>
    </dgm:pt>
    <dgm:pt modelId="{5AB11C66-AD77-4F87-B0E8-57FB16CD568B}" type="sibTrans" cxnId="{38824EEE-1940-464A-8D66-6C8D6D2B4B41}">
      <dgm:prSet/>
      <dgm:spPr/>
      <dgm:t>
        <a:bodyPr/>
        <a:lstStyle/>
        <a:p>
          <a:endParaRPr lang="en-US"/>
        </a:p>
      </dgm:t>
    </dgm:pt>
    <dgm:pt modelId="{507BDF7D-DB1C-496A-A555-0C0730CC2447}">
      <dgm:prSet/>
      <dgm:spPr/>
      <dgm:t>
        <a:bodyPr/>
        <a:lstStyle/>
        <a:p>
          <a:r>
            <a:rPr lang="en-US"/>
            <a:t>Effects </a:t>
          </a:r>
          <a:r>
            <a:rPr lang="en-US" b="1"/>
            <a:t>did not increase with dose</a:t>
          </a:r>
          <a:r>
            <a:rPr lang="en-US"/>
            <a:t>, which contradicts typical toxicological findings.</a:t>
          </a:r>
        </a:p>
      </dgm:t>
    </dgm:pt>
    <dgm:pt modelId="{D1B8FBEA-0D19-4574-903A-D6AAC9EB4FE9}" type="parTrans" cxnId="{73752314-BE36-4D21-B30E-A341F7ED496F}">
      <dgm:prSet/>
      <dgm:spPr/>
      <dgm:t>
        <a:bodyPr/>
        <a:lstStyle/>
        <a:p>
          <a:endParaRPr lang="en-US"/>
        </a:p>
      </dgm:t>
    </dgm:pt>
    <dgm:pt modelId="{E348A1AF-27DB-4320-AB77-8A5499A0E228}" type="sibTrans" cxnId="{73752314-BE36-4D21-B30E-A341F7ED496F}">
      <dgm:prSet/>
      <dgm:spPr/>
      <dgm:t>
        <a:bodyPr/>
        <a:lstStyle/>
        <a:p>
          <a:endParaRPr lang="en-US"/>
        </a:p>
      </dgm:t>
    </dgm:pt>
    <dgm:pt modelId="{163AF889-7F20-4AD4-8296-CA21EFBFB387}">
      <dgm:prSet/>
      <dgm:spPr/>
      <dgm:t>
        <a:bodyPr/>
        <a:lstStyle/>
        <a:p>
          <a:r>
            <a:rPr lang="en-US"/>
            <a:t>In </a:t>
          </a:r>
          <a:r>
            <a:rPr lang="en-US" b="1"/>
            <a:t>toxicology, a dose-response relationship is crucial</a:t>
          </a:r>
          <a:r>
            <a:rPr lang="en-US"/>
            <a:t> for demonstrating causality.</a:t>
          </a:r>
        </a:p>
      </dgm:t>
    </dgm:pt>
    <dgm:pt modelId="{7E40301C-B07F-44BB-931B-E0BA35AB7820}" type="parTrans" cxnId="{226601DB-6011-48C1-A6B9-B13E59E03B30}">
      <dgm:prSet/>
      <dgm:spPr/>
      <dgm:t>
        <a:bodyPr/>
        <a:lstStyle/>
        <a:p>
          <a:endParaRPr lang="en-US"/>
        </a:p>
      </dgm:t>
    </dgm:pt>
    <dgm:pt modelId="{A3D21921-4ADC-4EDE-90E1-35581FCCD587}" type="sibTrans" cxnId="{226601DB-6011-48C1-A6B9-B13E59E03B30}">
      <dgm:prSet/>
      <dgm:spPr/>
      <dgm:t>
        <a:bodyPr/>
        <a:lstStyle/>
        <a:p>
          <a:endParaRPr lang="en-US"/>
        </a:p>
      </dgm:t>
    </dgm:pt>
    <dgm:pt modelId="{4C59E2D2-957A-48AC-A8DE-7A586C191E5F}">
      <dgm:prSet/>
      <dgm:spPr/>
      <dgm:t>
        <a:bodyPr/>
        <a:lstStyle/>
        <a:p>
          <a:r>
            <a:rPr lang="en-US" b="1" dirty="0"/>
            <a:t>3. Control Group Survival Issues</a:t>
          </a:r>
          <a:r>
            <a:rPr lang="en-US" dirty="0"/>
            <a:t>:</a:t>
          </a:r>
        </a:p>
      </dgm:t>
    </dgm:pt>
    <dgm:pt modelId="{C4CF7AC9-CEC3-4B0F-81F0-02167574942A}" type="parTrans" cxnId="{1ACF2CE8-A4CE-43AB-B392-9453D3060025}">
      <dgm:prSet/>
      <dgm:spPr/>
      <dgm:t>
        <a:bodyPr/>
        <a:lstStyle/>
        <a:p>
          <a:endParaRPr lang="en-US"/>
        </a:p>
      </dgm:t>
    </dgm:pt>
    <dgm:pt modelId="{03A9023C-A9F6-4C3B-80C1-2A5935A1270C}" type="sibTrans" cxnId="{1ACF2CE8-A4CE-43AB-B392-9453D3060025}">
      <dgm:prSet/>
      <dgm:spPr/>
      <dgm:t>
        <a:bodyPr/>
        <a:lstStyle/>
        <a:p>
          <a:endParaRPr lang="en-US"/>
        </a:p>
      </dgm:t>
    </dgm:pt>
    <dgm:pt modelId="{BF9A412D-06B5-46D1-B7E7-AA0BD91CC7EF}">
      <dgm:prSet/>
      <dgm:spPr/>
      <dgm:t>
        <a:bodyPr/>
        <a:lstStyle/>
        <a:p>
          <a:r>
            <a:rPr lang="en-US" b="1"/>
            <a:t>Only 2 out of 10 control females survived the full 2 years</a:t>
          </a:r>
          <a:r>
            <a:rPr lang="en-US"/>
            <a:t>, suggesting that background mortality was already high.</a:t>
          </a:r>
        </a:p>
      </dgm:t>
    </dgm:pt>
    <dgm:pt modelId="{AB334E0D-3140-4547-A502-4788FC64DE39}" type="parTrans" cxnId="{AA3AF09C-5ACE-4E03-9028-393F20F9DFDE}">
      <dgm:prSet/>
      <dgm:spPr/>
      <dgm:t>
        <a:bodyPr/>
        <a:lstStyle/>
        <a:p>
          <a:endParaRPr lang="en-US"/>
        </a:p>
      </dgm:t>
    </dgm:pt>
    <dgm:pt modelId="{C2CB9CCB-C54B-497E-9942-65D431C63BEB}" type="sibTrans" cxnId="{AA3AF09C-5ACE-4E03-9028-393F20F9DFDE}">
      <dgm:prSet/>
      <dgm:spPr/>
      <dgm:t>
        <a:bodyPr/>
        <a:lstStyle/>
        <a:p>
          <a:endParaRPr lang="en-US"/>
        </a:p>
      </dgm:t>
    </dgm:pt>
    <dgm:pt modelId="{245AB8BF-4A6D-474D-B57A-EC6CB4A73B4D}">
      <dgm:prSet/>
      <dgm:spPr/>
      <dgm:t>
        <a:bodyPr/>
        <a:lstStyle/>
        <a:p>
          <a:r>
            <a:rPr lang="en-US" b="1"/>
            <a:t>Without a robust control group</a:t>
          </a:r>
          <a:r>
            <a:rPr lang="en-US"/>
            <a:t>, relative risk estimation is compromised.</a:t>
          </a:r>
        </a:p>
      </dgm:t>
    </dgm:pt>
    <dgm:pt modelId="{2865C92F-85C0-4034-93DE-88B3221369F6}" type="parTrans" cxnId="{5B18F2F8-8860-4C63-8F86-83E61B660B02}">
      <dgm:prSet/>
      <dgm:spPr/>
      <dgm:t>
        <a:bodyPr/>
        <a:lstStyle/>
        <a:p>
          <a:endParaRPr lang="en-US"/>
        </a:p>
      </dgm:t>
    </dgm:pt>
    <dgm:pt modelId="{BFB88E01-1DF1-4832-8604-69DB63BA89FE}" type="sibTrans" cxnId="{5B18F2F8-8860-4C63-8F86-83E61B660B02}">
      <dgm:prSet/>
      <dgm:spPr/>
      <dgm:t>
        <a:bodyPr/>
        <a:lstStyle/>
        <a:p>
          <a:endParaRPr lang="en-US"/>
        </a:p>
      </dgm:t>
    </dgm:pt>
    <dgm:pt modelId="{FB61F104-F73B-4E66-908E-014E75EB1A78}" type="pres">
      <dgm:prSet presAssocID="{B7D9D03A-2BBC-4850-AA2B-396769CDC736}" presName="linear" presStyleCnt="0">
        <dgm:presLayoutVars>
          <dgm:animLvl val="lvl"/>
          <dgm:resizeHandles val="exact"/>
        </dgm:presLayoutVars>
      </dgm:prSet>
      <dgm:spPr/>
    </dgm:pt>
    <dgm:pt modelId="{5B44EAAB-6126-4377-A64B-FF1095D4FB59}" type="pres">
      <dgm:prSet presAssocID="{811E6AC0-D8F1-4C8D-A7A4-EDAC92CF06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BFAEF-B364-47EF-ACF5-946D4C371076}" type="pres">
      <dgm:prSet presAssocID="{811E6AC0-D8F1-4C8D-A7A4-EDAC92CF06E7}" presName="childText" presStyleLbl="revTx" presStyleIdx="0" presStyleCnt="3">
        <dgm:presLayoutVars>
          <dgm:bulletEnabled val="1"/>
        </dgm:presLayoutVars>
      </dgm:prSet>
      <dgm:spPr/>
    </dgm:pt>
    <dgm:pt modelId="{483EC024-89EA-4CEF-A427-D0452781F0C3}" type="pres">
      <dgm:prSet presAssocID="{6187100A-4CDF-42BB-9620-E53EDBA409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B6A11F7-1DDD-40C7-A559-37B23725BD5F}" type="pres">
      <dgm:prSet presAssocID="{6187100A-4CDF-42BB-9620-E53EDBA40916}" presName="childText" presStyleLbl="revTx" presStyleIdx="1" presStyleCnt="3">
        <dgm:presLayoutVars>
          <dgm:bulletEnabled val="1"/>
        </dgm:presLayoutVars>
      </dgm:prSet>
      <dgm:spPr/>
    </dgm:pt>
    <dgm:pt modelId="{ED808EC5-3D55-4A09-BEFE-BA8C216E97C5}" type="pres">
      <dgm:prSet presAssocID="{4C59E2D2-957A-48AC-A8DE-7A586C191E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A1FBE94-7E3B-42E3-8EBA-46FCFB69E41C}" type="pres">
      <dgm:prSet presAssocID="{4C59E2D2-957A-48AC-A8DE-7A586C191E5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6683202-B305-4E40-ABAF-9C83A342CF62}" srcId="{811E6AC0-D8F1-4C8D-A7A4-EDAC92CF06E7}" destId="{5E540B94-83A8-4902-BD8D-7451DFECDC11}" srcOrd="1" destOrd="0" parTransId="{C50BE538-ABEB-46F7-B892-7F6E163E7B6F}" sibTransId="{367EB67F-6B27-415B-B032-9696D57E6144}"/>
    <dgm:cxn modelId="{37357E06-6870-444B-B3C4-BBD2D270D9BA}" type="presOf" srcId="{507BDF7D-DB1C-496A-A555-0C0730CC2447}" destId="{4B6A11F7-1DDD-40C7-A559-37B23725BD5F}" srcOrd="0" destOrd="0" presId="urn:microsoft.com/office/officeart/2005/8/layout/vList2"/>
    <dgm:cxn modelId="{73752314-BE36-4D21-B30E-A341F7ED496F}" srcId="{6187100A-4CDF-42BB-9620-E53EDBA40916}" destId="{507BDF7D-DB1C-496A-A555-0C0730CC2447}" srcOrd="0" destOrd="0" parTransId="{D1B8FBEA-0D19-4574-903A-D6AAC9EB4FE9}" sibTransId="{E348A1AF-27DB-4320-AB77-8A5499A0E228}"/>
    <dgm:cxn modelId="{1F2C4A17-CDC1-4CFD-82AE-1BFF8758C628}" srcId="{B7D9D03A-2BBC-4850-AA2B-396769CDC736}" destId="{811E6AC0-D8F1-4C8D-A7A4-EDAC92CF06E7}" srcOrd="0" destOrd="0" parTransId="{82DC3E4A-F763-443A-94F4-1414B59FBBB1}" sibTransId="{8DC71E77-C939-499C-8CE2-FCBE30FBE094}"/>
    <dgm:cxn modelId="{6FEAC117-6B5F-468B-8499-9945706F4073}" type="presOf" srcId="{BF9A412D-06B5-46D1-B7E7-AA0BD91CC7EF}" destId="{3A1FBE94-7E3B-42E3-8EBA-46FCFB69E41C}" srcOrd="0" destOrd="0" presId="urn:microsoft.com/office/officeart/2005/8/layout/vList2"/>
    <dgm:cxn modelId="{C034EF3C-3BED-4A91-9E86-933570F599D1}" srcId="{811E6AC0-D8F1-4C8D-A7A4-EDAC92CF06E7}" destId="{51DF71A1-EA7F-4544-8B91-CD65AAA1EF39}" srcOrd="0" destOrd="0" parTransId="{03148AF4-162C-4C8C-B507-47DB42E8A529}" sibTransId="{7AF6FDFB-2B93-41CB-B12A-9236BF8C5C88}"/>
    <dgm:cxn modelId="{1F7A214E-84E7-45A7-9397-3E3A6AE0FE04}" type="presOf" srcId="{245AB8BF-4A6D-474D-B57A-EC6CB4A73B4D}" destId="{3A1FBE94-7E3B-42E3-8EBA-46FCFB69E41C}" srcOrd="0" destOrd="1" presId="urn:microsoft.com/office/officeart/2005/8/layout/vList2"/>
    <dgm:cxn modelId="{2341A18C-7996-439C-8057-DA8973C1A0AC}" type="presOf" srcId="{B7D9D03A-2BBC-4850-AA2B-396769CDC736}" destId="{FB61F104-F73B-4E66-908E-014E75EB1A78}" srcOrd="0" destOrd="0" presId="urn:microsoft.com/office/officeart/2005/8/layout/vList2"/>
    <dgm:cxn modelId="{F1C4EF8C-5B70-4B96-80D3-4BB98AAA70DA}" type="presOf" srcId="{6187100A-4CDF-42BB-9620-E53EDBA40916}" destId="{483EC024-89EA-4CEF-A427-D0452781F0C3}" srcOrd="0" destOrd="0" presId="urn:microsoft.com/office/officeart/2005/8/layout/vList2"/>
    <dgm:cxn modelId="{AA3AF09C-5ACE-4E03-9028-393F20F9DFDE}" srcId="{4C59E2D2-957A-48AC-A8DE-7A586C191E5F}" destId="{BF9A412D-06B5-46D1-B7E7-AA0BD91CC7EF}" srcOrd="0" destOrd="0" parTransId="{AB334E0D-3140-4547-A502-4788FC64DE39}" sibTransId="{C2CB9CCB-C54B-497E-9942-65D431C63BEB}"/>
    <dgm:cxn modelId="{BAD10BB8-7E61-416F-B6E5-99E868C6C051}" type="presOf" srcId="{163AF889-7F20-4AD4-8296-CA21EFBFB387}" destId="{4B6A11F7-1DDD-40C7-A559-37B23725BD5F}" srcOrd="0" destOrd="1" presId="urn:microsoft.com/office/officeart/2005/8/layout/vList2"/>
    <dgm:cxn modelId="{D9A48EBD-1B0A-4541-AD95-6F1457D638E3}" type="presOf" srcId="{51DF71A1-EA7F-4544-8B91-CD65AAA1EF39}" destId="{FF4BFAEF-B364-47EF-ACF5-946D4C371076}" srcOrd="0" destOrd="0" presId="urn:microsoft.com/office/officeart/2005/8/layout/vList2"/>
    <dgm:cxn modelId="{477E37C2-C71F-4208-B81A-6B0EAC8D1B05}" type="presOf" srcId="{811E6AC0-D8F1-4C8D-A7A4-EDAC92CF06E7}" destId="{5B44EAAB-6126-4377-A64B-FF1095D4FB59}" srcOrd="0" destOrd="0" presId="urn:microsoft.com/office/officeart/2005/8/layout/vList2"/>
    <dgm:cxn modelId="{9CC837C6-2BF9-4000-96F3-AA0B812B1C9F}" type="presOf" srcId="{4C59E2D2-957A-48AC-A8DE-7A586C191E5F}" destId="{ED808EC5-3D55-4A09-BEFE-BA8C216E97C5}" srcOrd="0" destOrd="0" presId="urn:microsoft.com/office/officeart/2005/8/layout/vList2"/>
    <dgm:cxn modelId="{B41807CA-1B0C-45F9-9D87-9393D2CE00A8}" type="presOf" srcId="{5E540B94-83A8-4902-BD8D-7451DFECDC11}" destId="{FF4BFAEF-B364-47EF-ACF5-946D4C371076}" srcOrd="0" destOrd="1" presId="urn:microsoft.com/office/officeart/2005/8/layout/vList2"/>
    <dgm:cxn modelId="{226601DB-6011-48C1-A6B9-B13E59E03B30}" srcId="{6187100A-4CDF-42BB-9620-E53EDBA40916}" destId="{163AF889-7F20-4AD4-8296-CA21EFBFB387}" srcOrd="1" destOrd="0" parTransId="{7E40301C-B07F-44BB-931B-E0BA35AB7820}" sibTransId="{A3D21921-4ADC-4EDE-90E1-35581FCCD587}"/>
    <dgm:cxn modelId="{1ACF2CE8-A4CE-43AB-B392-9453D3060025}" srcId="{B7D9D03A-2BBC-4850-AA2B-396769CDC736}" destId="{4C59E2D2-957A-48AC-A8DE-7A586C191E5F}" srcOrd="2" destOrd="0" parTransId="{C4CF7AC9-CEC3-4B0F-81F0-02167574942A}" sibTransId="{03A9023C-A9F6-4C3B-80C1-2A5935A1270C}"/>
    <dgm:cxn modelId="{38824EEE-1940-464A-8D66-6C8D6D2B4B41}" srcId="{B7D9D03A-2BBC-4850-AA2B-396769CDC736}" destId="{6187100A-4CDF-42BB-9620-E53EDBA40916}" srcOrd="1" destOrd="0" parTransId="{19BD9D11-A555-4E8B-AEA3-949443111E0A}" sibTransId="{5AB11C66-AD77-4F87-B0E8-57FB16CD568B}"/>
    <dgm:cxn modelId="{5B18F2F8-8860-4C63-8F86-83E61B660B02}" srcId="{4C59E2D2-957A-48AC-A8DE-7A586C191E5F}" destId="{245AB8BF-4A6D-474D-B57A-EC6CB4A73B4D}" srcOrd="1" destOrd="0" parTransId="{2865C92F-85C0-4034-93DE-88B3221369F6}" sibTransId="{BFB88E01-1DF1-4832-8604-69DB63BA89FE}"/>
    <dgm:cxn modelId="{9A2C8ED2-CC28-436C-B116-75A99D22C3DA}" type="presParOf" srcId="{FB61F104-F73B-4E66-908E-014E75EB1A78}" destId="{5B44EAAB-6126-4377-A64B-FF1095D4FB59}" srcOrd="0" destOrd="0" presId="urn:microsoft.com/office/officeart/2005/8/layout/vList2"/>
    <dgm:cxn modelId="{090EE1EC-2CC9-4555-9FCC-7889B2140E94}" type="presParOf" srcId="{FB61F104-F73B-4E66-908E-014E75EB1A78}" destId="{FF4BFAEF-B364-47EF-ACF5-946D4C371076}" srcOrd="1" destOrd="0" presId="urn:microsoft.com/office/officeart/2005/8/layout/vList2"/>
    <dgm:cxn modelId="{F9400E92-8247-4BDB-A38D-32C27176307F}" type="presParOf" srcId="{FB61F104-F73B-4E66-908E-014E75EB1A78}" destId="{483EC024-89EA-4CEF-A427-D0452781F0C3}" srcOrd="2" destOrd="0" presId="urn:microsoft.com/office/officeart/2005/8/layout/vList2"/>
    <dgm:cxn modelId="{7C2ABA59-9A30-40C5-A474-E625211B180E}" type="presParOf" srcId="{FB61F104-F73B-4E66-908E-014E75EB1A78}" destId="{4B6A11F7-1DDD-40C7-A559-37B23725BD5F}" srcOrd="3" destOrd="0" presId="urn:microsoft.com/office/officeart/2005/8/layout/vList2"/>
    <dgm:cxn modelId="{1F375D23-2596-445D-8850-C1E1A4235D0F}" type="presParOf" srcId="{FB61F104-F73B-4E66-908E-014E75EB1A78}" destId="{ED808EC5-3D55-4A09-BEFE-BA8C216E97C5}" srcOrd="4" destOrd="0" presId="urn:microsoft.com/office/officeart/2005/8/layout/vList2"/>
    <dgm:cxn modelId="{41EC6649-1298-485C-8269-865DDB834808}" type="presParOf" srcId="{FB61F104-F73B-4E66-908E-014E75EB1A78}" destId="{3A1FBE94-7E3B-42E3-8EBA-46FCFB69E41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9D03A-2BBC-4850-AA2B-396769CDC7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1E6AC0-D8F1-4C8D-A7A4-EDAC92CF06E7}">
      <dgm:prSet/>
      <dgm:spPr/>
      <dgm:t>
        <a:bodyPr/>
        <a:lstStyle/>
        <a:p>
          <a:r>
            <a:rPr lang="en-US" b="1" dirty="0"/>
            <a:t>4. Confounding Variables Not Considered</a:t>
          </a:r>
          <a:r>
            <a:rPr lang="en-US" dirty="0"/>
            <a:t>:</a:t>
          </a:r>
        </a:p>
      </dgm:t>
    </dgm:pt>
    <dgm:pt modelId="{82DC3E4A-F763-443A-94F4-1414B59FBBB1}" type="parTrans" cxnId="{1F2C4A17-CDC1-4CFD-82AE-1BFF8758C628}">
      <dgm:prSet/>
      <dgm:spPr/>
      <dgm:t>
        <a:bodyPr/>
        <a:lstStyle/>
        <a:p>
          <a:endParaRPr lang="en-US"/>
        </a:p>
      </dgm:t>
    </dgm:pt>
    <dgm:pt modelId="{8DC71E77-C939-499C-8CE2-FCBE30FBE094}" type="sibTrans" cxnId="{1F2C4A17-CDC1-4CFD-82AE-1BFF8758C628}">
      <dgm:prSet/>
      <dgm:spPr/>
      <dgm:t>
        <a:bodyPr/>
        <a:lstStyle/>
        <a:p>
          <a:endParaRPr lang="en-US"/>
        </a:p>
      </dgm:t>
    </dgm:pt>
    <dgm:pt modelId="{BF9A412D-06B5-46D1-B7E7-AA0BD91CC7EF}">
      <dgm:prSet/>
      <dgm:spPr/>
      <dgm:t>
        <a:bodyPr/>
        <a:lstStyle/>
        <a:p>
          <a:endParaRPr lang="en-US" dirty="0"/>
        </a:p>
      </dgm:t>
    </dgm:pt>
    <dgm:pt modelId="{AB334E0D-3140-4547-A502-4788FC64DE39}" type="parTrans" cxnId="{AA3AF09C-5ACE-4E03-9028-393F20F9DFDE}">
      <dgm:prSet/>
      <dgm:spPr/>
      <dgm:t>
        <a:bodyPr/>
        <a:lstStyle/>
        <a:p>
          <a:endParaRPr lang="en-US"/>
        </a:p>
      </dgm:t>
    </dgm:pt>
    <dgm:pt modelId="{C2CB9CCB-C54B-497E-9942-65D431C63BEB}" type="sibTrans" cxnId="{AA3AF09C-5ACE-4E03-9028-393F20F9DFDE}">
      <dgm:prSet/>
      <dgm:spPr/>
      <dgm:t>
        <a:bodyPr/>
        <a:lstStyle/>
        <a:p>
          <a:endParaRPr lang="en-US"/>
        </a:p>
      </dgm:t>
    </dgm:pt>
    <dgm:pt modelId="{51DF71A1-EA7F-4544-8B91-CD65AAA1EF39}">
      <dgm:prSet/>
      <dgm:spPr/>
      <dgm:t>
        <a:bodyPr/>
        <a:lstStyle/>
        <a:p>
          <a:r>
            <a:rPr lang="en-US" b="1" dirty="0"/>
            <a:t>Endocrine effects attributed to Roundup</a:t>
          </a:r>
          <a:r>
            <a:rPr lang="en-US" dirty="0"/>
            <a:t> could also result from dietary deficiencies (e.g., decreased ferulic acid).</a:t>
          </a:r>
        </a:p>
      </dgm:t>
    </dgm:pt>
    <dgm:pt modelId="{7AF6FDFB-2B93-41CB-B12A-9236BF8C5C88}" type="sibTrans" cxnId="{C034EF3C-3BED-4A91-9E86-933570F599D1}">
      <dgm:prSet/>
      <dgm:spPr/>
      <dgm:t>
        <a:bodyPr/>
        <a:lstStyle/>
        <a:p>
          <a:endParaRPr lang="en-US"/>
        </a:p>
      </dgm:t>
    </dgm:pt>
    <dgm:pt modelId="{03148AF4-162C-4C8C-B507-47DB42E8A529}" type="parTrans" cxnId="{C034EF3C-3BED-4A91-9E86-933570F599D1}">
      <dgm:prSet/>
      <dgm:spPr/>
      <dgm:t>
        <a:bodyPr/>
        <a:lstStyle/>
        <a:p>
          <a:endParaRPr lang="en-US"/>
        </a:p>
      </dgm:t>
    </dgm:pt>
    <dgm:pt modelId="{5E540B94-83A8-4902-BD8D-7451DFECDC11}">
      <dgm:prSet/>
      <dgm:spPr/>
      <dgm:t>
        <a:bodyPr/>
        <a:lstStyle/>
        <a:p>
          <a:r>
            <a:rPr lang="en-US" b="1" dirty="0"/>
            <a:t>No measurement of glyphosate residues</a:t>
          </a:r>
          <a:r>
            <a:rPr lang="en-US" dirty="0"/>
            <a:t> in organs to confirm internal exposure levels.</a:t>
          </a:r>
        </a:p>
      </dgm:t>
    </dgm:pt>
    <dgm:pt modelId="{367EB67F-6B27-415B-B032-9696D57E6144}" type="sibTrans" cxnId="{16683202-B305-4E40-ABAF-9C83A342CF62}">
      <dgm:prSet/>
      <dgm:spPr/>
      <dgm:t>
        <a:bodyPr/>
        <a:lstStyle/>
        <a:p>
          <a:endParaRPr lang="en-US"/>
        </a:p>
      </dgm:t>
    </dgm:pt>
    <dgm:pt modelId="{C50BE538-ABEB-46F7-B892-7F6E163E7B6F}" type="parTrans" cxnId="{16683202-B305-4E40-ABAF-9C83A342CF62}">
      <dgm:prSet/>
      <dgm:spPr/>
      <dgm:t>
        <a:bodyPr/>
        <a:lstStyle/>
        <a:p>
          <a:endParaRPr lang="en-US"/>
        </a:p>
      </dgm:t>
    </dgm:pt>
    <dgm:pt modelId="{163AF889-7F20-4AD4-8296-CA21EFBFB387}">
      <dgm:prSet/>
      <dgm:spPr/>
      <dgm:t>
        <a:bodyPr/>
        <a:lstStyle/>
        <a:p>
          <a:endParaRPr lang="en-US" dirty="0"/>
        </a:p>
      </dgm:t>
    </dgm:pt>
    <dgm:pt modelId="{A3D21921-4ADC-4EDE-90E1-35581FCCD587}" type="sibTrans" cxnId="{226601DB-6011-48C1-A6B9-B13E59E03B30}">
      <dgm:prSet/>
      <dgm:spPr/>
      <dgm:t>
        <a:bodyPr/>
        <a:lstStyle/>
        <a:p>
          <a:endParaRPr lang="en-US"/>
        </a:p>
      </dgm:t>
    </dgm:pt>
    <dgm:pt modelId="{7E40301C-B07F-44BB-931B-E0BA35AB7820}" type="parTrans" cxnId="{226601DB-6011-48C1-A6B9-B13E59E03B30}">
      <dgm:prSet/>
      <dgm:spPr/>
      <dgm:t>
        <a:bodyPr/>
        <a:lstStyle/>
        <a:p>
          <a:endParaRPr lang="en-US"/>
        </a:p>
      </dgm:t>
    </dgm:pt>
    <dgm:pt modelId="{507BDF7D-DB1C-496A-A555-0C0730CC2447}">
      <dgm:prSet/>
      <dgm:spPr>
        <a:solidFill>
          <a:schemeClr val="bg1"/>
        </a:solidFill>
      </dgm:spPr>
      <dgm:t>
        <a:bodyPr/>
        <a:lstStyle/>
        <a:p>
          <a:r>
            <a:rPr lang="en-US" dirty="0"/>
            <a:t>Effects </a:t>
          </a:r>
          <a:r>
            <a:rPr lang="en-US" b="1" dirty="0"/>
            <a:t>did not increase with dose</a:t>
          </a:r>
          <a:r>
            <a:rPr lang="en-US" dirty="0"/>
            <a:t>, which contradicts typical toxicological findings.</a:t>
          </a:r>
        </a:p>
      </dgm:t>
    </dgm:pt>
    <dgm:pt modelId="{E348A1AF-27DB-4320-AB77-8A5499A0E228}" type="sibTrans" cxnId="{73752314-BE36-4D21-B30E-A341F7ED496F}">
      <dgm:prSet/>
      <dgm:spPr/>
      <dgm:t>
        <a:bodyPr/>
        <a:lstStyle/>
        <a:p>
          <a:endParaRPr lang="en-US"/>
        </a:p>
      </dgm:t>
    </dgm:pt>
    <dgm:pt modelId="{D1B8FBEA-0D19-4574-903A-D6AAC9EB4FE9}" type="parTrans" cxnId="{73752314-BE36-4D21-B30E-A341F7ED496F}">
      <dgm:prSet/>
      <dgm:spPr/>
      <dgm:t>
        <a:bodyPr/>
        <a:lstStyle/>
        <a:p>
          <a:endParaRPr lang="en-US"/>
        </a:p>
      </dgm:t>
    </dgm:pt>
    <dgm:pt modelId="{4C59E2D2-957A-48AC-A8DE-7A586C191E5F}">
      <dgm:prSet/>
      <dgm:spPr>
        <a:solidFill>
          <a:schemeClr val="bg1"/>
        </a:solidFill>
      </dgm:spPr>
      <dgm:t>
        <a:bodyPr/>
        <a:lstStyle/>
        <a:p>
          <a:r>
            <a:rPr lang="en-US" b="1" dirty="0"/>
            <a:t>Control </a:t>
          </a:r>
          <a:r>
            <a:rPr lang="en-US" b="1" dirty="0" err="1"/>
            <a:t>GroupSurvival</a:t>
          </a:r>
          <a:r>
            <a:rPr lang="en-US" b="1" dirty="0"/>
            <a:t> Issues</a:t>
          </a:r>
          <a:r>
            <a:rPr lang="en-US" dirty="0"/>
            <a:t>:</a:t>
          </a:r>
        </a:p>
      </dgm:t>
    </dgm:pt>
    <dgm:pt modelId="{03A9023C-A9F6-4C3B-80C1-2A5935A1270C}" type="sibTrans" cxnId="{1ACF2CE8-A4CE-43AB-B392-9453D3060025}">
      <dgm:prSet/>
      <dgm:spPr/>
      <dgm:t>
        <a:bodyPr/>
        <a:lstStyle/>
        <a:p>
          <a:endParaRPr lang="en-US"/>
        </a:p>
      </dgm:t>
    </dgm:pt>
    <dgm:pt modelId="{C4CF7AC9-CEC3-4B0F-81F0-02167574942A}" type="parTrans" cxnId="{1ACF2CE8-A4CE-43AB-B392-9453D3060025}">
      <dgm:prSet/>
      <dgm:spPr/>
      <dgm:t>
        <a:bodyPr/>
        <a:lstStyle/>
        <a:p>
          <a:endParaRPr lang="en-US"/>
        </a:p>
      </dgm:t>
    </dgm:pt>
    <dgm:pt modelId="{FB61F104-F73B-4E66-908E-014E75EB1A78}" type="pres">
      <dgm:prSet presAssocID="{B7D9D03A-2BBC-4850-AA2B-396769CDC736}" presName="linear" presStyleCnt="0">
        <dgm:presLayoutVars>
          <dgm:animLvl val="lvl"/>
          <dgm:resizeHandles val="exact"/>
        </dgm:presLayoutVars>
      </dgm:prSet>
      <dgm:spPr/>
    </dgm:pt>
    <dgm:pt modelId="{5B44EAAB-6126-4377-A64B-FF1095D4FB59}" type="pres">
      <dgm:prSet presAssocID="{811E6AC0-D8F1-4C8D-A7A4-EDAC92CF06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4BFAEF-B364-47EF-ACF5-946D4C371076}" type="pres">
      <dgm:prSet presAssocID="{811E6AC0-D8F1-4C8D-A7A4-EDAC92CF06E7}" presName="childText" presStyleLbl="revTx" presStyleIdx="0" presStyleCnt="3">
        <dgm:presLayoutVars>
          <dgm:bulletEnabled val="1"/>
        </dgm:presLayoutVars>
      </dgm:prSet>
      <dgm:spPr/>
    </dgm:pt>
    <dgm:pt modelId="{5DF4E064-8E5B-4D31-B4D4-D2758DBC6FB7}" type="pres">
      <dgm:prSet presAssocID="{507BDF7D-DB1C-496A-A555-0C0730CC24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7E32FF-520B-4B65-AD92-0ABCCE6BA361}" type="pres">
      <dgm:prSet presAssocID="{507BDF7D-DB1C-496A-A555-0C0730CC2447}" presName="childText" presStyleLbl="revTx" presStyleIdx="1" presStyleCnt="3">
        <dgm:presLayoutVars>
          <dgm:bulletEnabled val="1"/>
        </dgm:presLayoutVars>
      </dgm:prSet>
      <dgm:spPr/>
    </dgm:pt>
    <dgm:pt modelId="{ED808EC5-3D55-4A09-BEFE-BA8C216E97C5}" type="pres">
      <dgm:prSet presAssocID="{4C59E2D2-957A-48AC-A8DE-7A586C191E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A1FBE94-7E3B-42E3-8EBA-46FCFB69E41C}" type="pres">
      <dgm:prSet presAssocID="{4C59E2D2-957A-48AC-A8DE-7A586C191E5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6683202-B305-4E40-ABAF-9C83A342CF62}" srcId="{811E6AC0-D8F1-4C8D-A7A4-EDAC92CF06E7}" destId="{5E540B94-83A8-4902-BD8D-7451DFECDC11}" srcOrd="1" destOrd="0" parTransId="{C50BE538-ABEB-46F7-B892-7F6E163E7B6F}" sibTransId="{367EB67F-6B27-415B-B032-9696D57E6144}"/>
    <dgm:cxn modelId="{99629706-9C64-4B8A-AA12-DEDFC9DBE0DE}" type="presOf" srcId="{163AF889-7F20-4AD4-8296-CA21EFBFB387}" destId="{657E32FF-520B-4B65-AD92-0ABCCE6BA361}" srcOrd="0" destOrd="0" presId="urn:microsoft.com/office/officeart/2005/8/layout/vList2"/>
    <dgm:cxn modelId="{73752314-BE36-4D21-B30E-A341F7ED496F}" srcId="{B7D9D03A-2BBC-4850-AA2B-396769CDC736}" destId="{507BDF7D-DB1C-496A-A555-0C0730CC2447}" srcOrd="1" destOrd="0" parTransId="{D1B8FBEA-0D19-4574-903A-D6AAC9EB4FE9}" sibTransId="{E348A1AF-27DB-4320-AB77-8A5499A0E228}"/>
    <dgm:cxn modelId="{1F2C4A17-CDC1-4CFD-82AE-1BFF8758C628}" srcId="{B7D9D03A-2BBC-4850-AA2B-396769CDC736}" destId="{811E6AC0-D8F1-4C8D-A7A4-EDAC92CF06E7}" srcOrd="0" destOrd="0" parTransId="{82DC3E4A-F763-443A-94F4-1414B59FBBB1}" sibTransId="{8DC71E77-C939-499C-8CE2-FCBE30FBE094}"/>
    <dgm:cxn modelId="{6FEAC117-6B5F-468B-8499-9945706F4073}" type="presOf" srcId="{BF9A412D-06B5-46D1-B7E7-AA0BD91CC7EF}" destId="{3A1FBE94-7E3B-42E3-8EBA-46FCFB69E41C}" srcOrd="0" destOrd="0" presId="urn:microsoft.com/office/officeart/2005/8/layout/vList2"/>
    <dgm:cxn modelId="{C034EF3C-3BED-4A91-9E86-933570F599D1}" srcId="{811E6AC0-D8F1-4C8D-A7A4-EDAC92CF06E7}" destId="{51DF71A1-EA7F-4544-8B91-CD65AAA1EF39}" srcOrd="0" destOrd="0" parTransId="{03148AF4-162C-4C8C-B507-47DB42E8A529}" sibTransId="{7AF6FDFB-2B93-41CB-B12A-9236BF8C5C88}"/>
    <dgm:cxn modelId="{5A442271-14B1-4531-88D3-98C504B705D9}" type="presOf" srcId="{507BDF7D-DB1C-496A-A555-0C0730CC2447}" destId="{5DF4E064-8E5B-4D31-B4D4-D2758DBC6FB7}" srcOrd="0" destOrd="0" presId="urn:microsoft.com/office/officeart/2005/8/layout/vList2"/>
    <dgm:cxn modelId="{2341A18C-7996-439C-8057-DA8973C1A0AC}" type="presOf" srcId="{B7D9D03A-2BBC-4850-AA2B-396769CDC736}" destId="{FB61F104-F73B-4E66-908E-014E75EB1A78}" srcOrd="0" destOrd="0" presId="urn:microsoft.com/office/officeart/2005/8/layout/vList2"/>
    <dgm:cxn modelId="{AA3AF09C-5ACE-4E03-9028-393F20F9DFDE}" srcId="{4C59E2D2-957A-48AC-A8DE-7A586C191E5F}" destId="{BF9A412D-06B5-46D1-B7E7-AA0BD91CC7EF}" srcOrd="0" destOrd="0" parTransId="{AB334E0D-3140-4547-A502-4788FC64DE39}" sibTransId="{C2CB9CCB-C54B-497E-9942-65D431C63BEB}"/>
    <dgm:cxn modelId="{D9A48EBD-1B0A-4541-AD95-6F1457D638E3}" type="presOf" srcId="{51DF71A1-EA7F-4544-8B91-CD65AAA1EF39}" destId="{FF4BFAEF-B364-47EF-ACF5-946D4C371076}" srcOrd="0" destOrd="0" presId="urn:microsoft.com/office/officeart/2005/8/layout/vList2"/>
    <dgm:cxn modelId="{477E37C2-C71F-4208-B81A-6B0EAC8D1B05}" type="presOf" srcId="{811E6AC0-D8F1-4C8D-A7A4-EDAC92CF06E7}" destId="{5B44EAAB-6126-4377-A64B-FF1095D4FB59}" srcOrd="0" destOrd="0" presId="urn:microsoft.com/office/officeart/2005/8/layout/vList2"/>
    <dgm:cxn modelId="{9CC837C6-2BF9-4000-96F3-AA0B812B1C9F}" type="presOf" srcId="{4C59E2D2-957A-48AC-A8DE-7A586C191E5F}" destId="{ED808EC5-3D55-4A09-BEFE-BA8C216E97C5}" srcOrd="0" destOrd="0" presId="urn:microsoft.com/office/officeart/2005/8/layout/vList2"/>
    <dgm:cxn modelId="{B41807CA-1B0C-45F9-9D87-9393D2CE00A8}" type="presOf" srcId="{5E540B94-83A8-4902-BD8D-7451DFECDC11}" destId="{FF4BFAEF-B364-47EF-ACF5-946D4C371076}" srcOrd="0" destOrd="1" presId="urn:microsoft.com/office/officeart/2005/8/layout/vList2"/>
    <dgm:cxn modelId="{226601DB-6011-48C1-A6B9-B13E59E03B30}" srcId="{507BDF7D-DB1C-496A-A555-0C0730CC2447}" destId="{163AF889-7F20-4AD4-8296-CA21EFBFB387}" srcOrd="0" destOrd="0" parTransId="{7E40301C-B07F-44BB-931B-E0BA35AB7820}" sibTransId="{A3D21921-4ADC-4EDE-90E1-35581FCCD587}"/>
    <dgm:cxn modelId="{1ACF2CE8-A4CE-43AB-B392-9453D3060025}" srcId="{B7D9D03A-2BBC-4850-AA2B-396769CDC736}" destId="{4C59E2D2-957A-48AC-A8DE-7A586C191E5F}" srcOrd="2" destOrd="0" parTransId="{C4CF7AC9-CEC3-4B0F-81F0-02167574942A}" sibTransId="{03A9023C-A9F6-4C3B-80C1-2A5935A1270C}"/>
    <dgm:cxn modelId="{9A2C8ED2-CC28-436C-B116-75A99D22C3DA}" type="presParOf" srcId="{FB61F104-F73B-4E66-908E-014E75EB1A78}" destId="{5B44EAAB-6126-4377-A64B-FF1095D4FB59}" srcOrd="0" destOrd="0" presId="urn:microsoft.com/office/officeart/2005/8/layout/vList2"/>
    <dgm:cxn modelId="{090EE1EC-2CC9-4555-9FCC-7889B2140E94}" type="presParOf" srcId="{FB61F104-F73B-4E66-908E-014E75EB1A78}" destId="{FF4BFAEF-B364-47EF-ACF5-946D4C371076}" srcOrd="1" destOrd="0" presId="urn:microsoft.com/office/officeart/2005/8/layout/vList2"/>
    <dgm:cxn modelId="{8CF85B78-657F-419F-AF03-A325EFB3A113}" type="presParOf" srcId="{FB61F104-F73B-4E66-908E-014E75EB1A78}" destId="{5DF4E064-8E5B-4D31-B4D4-D2758DBC6FB7}" srcOrd="2" destOrd="0" presId="urn:microsoft.com/office/officeart/2005/8/layout/vList2"/>
    <dgm:cxn modelId="{25AFEFB8-4F2F-4549-BD3A-2BE292DEA73F}" type="presParOf" srcId="{FB61F104-F73B-4E66-908E-014E75EB1A78}" destId="{657E32FF-520B-4B65-AD92-0ABCCE6BA361}" srcOrd="3" destOrd="0" presId="urn:microsoft.com/office/officeart/2005/8/layout/vList2"/>
    <dgm:cxn modelId="{1F375D23-2596-445D-8850-C1E1A4235D0F}" type="presParOf" srcId="{FB61F104-F73B-4E66-908E-014E75EB1A78}" destId="{ED808EC5-3D55-4A09-BEFE-BA8C216E97C5}" srcOrd="4" destOrd="0" presId="urn:microsoft.com/office/officeart/2005/8/layout/vList2"/>
    <dgm:cxn modelId="{41EC6649-1298-485C-8269-865DDB834808}" type="presParOf" srcId="{FB61F104-F73B-4E66-908E-014E75EB1A78}" destId="{3A1FBE94-7E3B-42E3-8EBA-46FCFB69E41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D9D03A-2BBC-4850-AA2B-396769CDC736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1DF71A1-EA7F-4544-8B91-CD65AAA1EF39}">
      <dgm:prSet/>
      <dgm:spPr/>
      <dgm:t>
        <a:bodyPr/>
        <a:lstStyle/>
        <a:p>
          <a:r>
            <a:rPr lang="en-US" dirty="0"/>
            <a:t>Novel long-term study that goes beyond industry-sponsored 90-day trials, allowing for the observation of chronic toxicity effects over a full rat lifespan.</a:t>
          </a:r>
        </a:p>
      </dgm:t>
    </dgm:pt>
    <dgm:pt modelId="{03148AF4-162C-4C8C-B507-47DB42E8A529}" type="parTrans" cxnId="{C034EF3C-3BED-4A91-9E86-933570F599D1}">
      <dgm:prSet/>
      <dgm:spPr/>
      <dgm:t>
        <a:bodyPr/>
        <a:lstStyle/>
        <a:p>
          <a:endParaRPr lang="en-US"/>
        </a:p>
      </dgm:t>
    </dgm:pt>
    <dgm:pt modelId="{7AF6FDFB-2B93-41CB-B12A-9236BF8C5C88}" type="sibTrans" cxnId="{C034EF3C-3BED-4A91-9E86-933570F599D1}">
      <dgm:prSet/>
      <dgm:spPr/>
      <dgm:t>
        <a:bodyPr/>
        <a:lstStyle/>
        <a:p>
          <a:endParaRPr lang="en-US"/>
        </a:p>
      </dgm:t>
    </dgm:pt>
    <dgm:pt modelId="{6187100A-4CDF-42BB-9620-E53EDBA40916}">
      <dgm:prSet/>
      <dgm:spPr/>
      <dgm:t>
        <a:bodyPr/>
        <a:lstStyle/>
        <a:p>
          <a:r>
            <a:rPr lang="en-US" b="1" dirty="0"/>
            <a:t>Comprehensive organ pathology assessment</a:t>
          </a:r>
          <a:r>
            <a:rPr lang="en-US" dirty="0"/>
            <a:t>:</a:t>
          </a:r>
        </a:p>
      </dgm:t>
    </dgm:pt>
    <dgm:pt modelId="{19BD9D11-A555-4E8B-AEA3-949443111E0A}" type="parTrans" cxnId="{38824EEE-1940-464A-8D66-6C8D6D2B4B41}">
      <dgm:prSet/>
      <dgm:spPr/>
      <dgm:t>
        <a:bodyPr/>
        <a:lstStyle/>
        <a:p>
          <a:endParaRPr lang="en-US"/>
        </a:p>
      </dgm:t>
    </dgm:pt>
    <dgm:pt modelId="{5AB11C66-AD77-4F87-B0E8-57FB16CD568B}" type="sibTrans" cxnId="{38824EEE-1940-464A-8D66-6C8D6D2B4B41}">
      <dgm:prSet/>
      <dgm:spPr/>
      <dgm:t>
        <a:bodyPr/>
        <a:lstStyle/>
        <a:p>
          <a:endParaRPr lang="en-US"/>
        </a:p>
      </dgm:t>
    </dgm:pt>
    <dgm:pt modelId="{507BDF7D-DB1C-496A-A555-0C0730CC2447}">
      <dgm:prSet/>
      <dgm:spPr/>
      <dgm:t>
        <a:bodyPr/>
        <a:lstStyle/>
        <a:p>
          <a:r>
            <a:rPr lang="en-US" dirty="0"/>
            <a:t>The pathology assessment includes histological analysis of 34 organs, biochemical markers over time, and ultrastructural liver and kidney examination.</a:t>
          </a:r>
        </a:p>
      </dgm:t>
    </dgm:pt>
    <dgm:pt modelId="{D1B8FBEA-0D19-4574-903A-D6AAC9EB4FE9}" type="parTrans" cxnId="{73752314-BE36-4D21-B30E-A341F7ED496F}">
      <dgm:prSet/>
      <dgm:spPr/>
      <dgm:t>
        <a:bodyPr/>
        <a:lstStyle/>
        <a:p>
          <a:endParaRPr lang="en-US"/>
        </a:p>
      </dgm:t>
    </dgm:pt>
    <dgm:pt modelId="{E348A1AF-27DB-4320-AB77-8A5499A0E228}" type="sibTrans" cxnId="{73752314-BE36-4D21-B30E-A341F7ED496F}">
      <dgm:prSet/>
      <dgm:spPr/>
      <dgm:t>
        <a:bodyPr/>
        <a:lstStyle/>
        <a:p>
          <a:endParaRPr lang="en-US"/>
        </a:p>
      </dgm:t>
    </dgm:pt>
    <dgm:pt modelId="{4C59E2D2-957A-48AC-A8DE-7A586C191E5F}">
      <dgm:prSet/>
      <dgm:spPr/>
      <dgm:t>
        <a:bodyPr/>
        <a:lstStyle/>
        <a:p>
          <a:r>
            <a:rPr lang="en-US" b="1" dirty="0"/>
            <a:t>Transparency in presenting raw tumor data</a:t>
          </a:r>
          <a:r>
            <a:rPr lang="en-US" dirty="0"/>
            <a:t>:</a:t>
          </a:r>
        </a:p>
      </dgm:t>
    </dgm:pt>
    <dgm:pt modelId="{C4CF7AC9-CEC3-4B0F-81F0-02167574942A}" type="parTrans" cxnId="{1ACF2CE8-A4CE-43AB-B392-9453D3060025}">
      <dgm:prSet/>
      <dgm:spPr/>
      <dgm:t>
        <a:bodyPr/>
        <a:lstStyle/>
        <a:p>
          <a:endParaRPr lang="en-US"/>
        </a:p>
      </dgm:t>
    </dgm:pt>
    <dgm:pt modelId="{03A9023C-A9F6-4C3B-80C1-2A5935A1270C}" type="sibTrans" cxnId="{1ACF2CE8-A4CE-43AB-B392-9453D3060025}">
      <dgm:prSet/>
      <dgm:spPr/>
      <dgm:t>
        <a:bodyPr/>
        <a:lstStyle/>
        <a:p>
          <a:endParaRPr lang="en-US"/>
        </a:p>
      </dgm:t>
    </dgm:pt>
    <dgm:pt modelId="{BF9A412D-06B5-46D1-B7E7-AA0BD91CC7EF}">
      <dgm:prSet/>
      <dgm:spPr/>
      <dgm:t>
        <a:bodyPr/>
        <a:lstStyle/>
        <a:p>
          <a:r>
            <a:rPr lang="en-US" b="0" dirty="0"/>
            <a:t>Transparency in presenting raw tumor and organ weight data, providing access to detailed results, including histopathological images and survival data, allowing for independent verification.</a:t>
          </a:r>
        </a:p>
      </dgm:t>
    </dgm:pt>
    <dgm:pt modelId="{AB334E0D-3140-4547-A502-4788FC64DE39}" type="parTrans" cxnId="{AA3AF09C-5ACE-4E03-9028-393F20F9DFDE}">
      <dgm:prSet/>
      <dgm:spPr/>
      <dgm:t>
        <a:bodyPr/>
        <a:lstStyle/>
        <a:p>
          <a:endParaRPr lang="en-US"/>
        </a:p>
      </dgm:t>
    </dgm:pt>
    <dgm:pt modelId="{C2CB9CCB-C54B-497E-9942-65D431C63BEB}" type="sibTrans" cxnId="{AA3AF09C-5ACE-4E03-9028-393F20F9DFDE}">
      <dgm:prSet/>
      <dgm:spPr/>
      <dgm:t>
        <a:bodyPr/>
        <a:lstStyle/>
        <a:p>
          <a:endParaRPr lang="en-US"/>
        </a:p>
      </dgm:t>
    </dgm:pt>
    <dgm:pt modelId="{245AB8BF-4A6D-474D-B57A-EC6CB4A73B4D}">
      <dgm:prSet/>
      <dgm:spPr/>
      <dgm:t>
        <a:bodyPr/>
        <a:lstStyle/>
        <a:p>
          <a:endParaRPr lang="en-US" dirty="0"/>
        </a:p>
      </dgm:t>
    </dgm:pt>
    <dgm:pt modelId="{BFB88E01-1DF1-4832-8604-69DB63BA89FE}" type="sibTrans" cxnId="{5B18F2F8-8860-4C63-8F86-83E61B660B02}">
      <dgm:prSet/>
      <dgm:spPr/>
      <dgm:t>
        <a:bodyPr/>
        <a:lstStyle/>
        <a:p>
          <a:endParaRPr lang="en-US"/>
        </a:p>
      </dgm:t>
    </dgm:pt>
    <dgm:pt modelId="{2865C92F-85C0-4034-93DE-88B3221369F6}" type="parTrans" cxnId="{5B18F2F8-8860-4C63-8F86-83E61B660B02}">
      <dgm:prSet/>
      <dgm:spPr/>
      <dgm:t>
        <a:bodyPr/>
        <a:lstStyle/>
        <a:p>
          <a:endParaRPr lang="en-US"/>
        </a:p>
      </dgm:t>
    </dgm:pt>
    <dgm:pt modelId="{163AF889-7F20-4AD4-8296-CA21EFBFB387}">
      <dgm:prSet/>
      <dgm:spPr/>
      <dgm:t>
        <a:bodyPr/>
        <a:lstStyle/>
        <a:p>
          <a:endParaRPr lang="en-US" dirty="0"/>
        </a:p>
      </dgm:t>
    </dgm:pt>
    <dgm:pt modelId="{A3D21921-4ADC-4EDE-90E1-35581FCCD587}" type="sibTrans" cxnId="{226601DB-6011-48C1-A6B9-B13E59E03B30}">
      <dgm:prSet/>
      <dgm:spPr/>
      <dgm:t>
        <a:bodyPr/>
        <a:lstStyle/>
        <a:p>
          <a:endParaRPr lang="en-US"/>
        </a:p>
      </dgm:t>
    </dgm:pt>
    <dgm:pt modelId="{7E40301C-B07F-44BB-931B-E0BA35AB7820}" type="parTrans" cxnId="{226601DB-6011-48C1-A6B9-B13E59E03B30}">
      <dgm:prSet/>
      <dgm:spPr/>
      <dgm:t>
        <a:bodyPr/>
        <a:lstStyle/>
        <a:p>
          <a:endParaRPr lang="en-US"/>
        </a:p>
      </dgm:t>
    </dgm:pt>
    <dgm:pt modelId="{811E6AC0-D8F1-4C8D-A7A4-EDAC92CF06E7}">
      <dgm:prSet/>
      <dgm:spPr/>
      <dgm:t>
        <a:bodyPr/>
        <a:lstStyle/>
        <a:p>
          <a:r>
            <a:rPr lang="en-US" b="1" dirty="0"/>
            <a:t>Novel long-term study:</a:t>
          </a:r>
          <a:endParaRPr lang="en-US" dirty="0"/>
        </a:p>
      </dgm:t>
    </dgm:pt>
    <dgm:pt modelId="{8DC71E77-C939-499C-8CE2-FCBE30FBE094}" type="sibTrans" cxnId="{1F2C4A17-CDC1-4CFD-82AE-1BFF8758C628}">
      <dgm:prSet/>
      <dgm:spPr/>
      <dgm:t>
        <a:bodyPr/>
        <a:lstStyle/>
        <a:p>
          <a:endParaRPr lang="en-US"/>
        </a:p>
      </dgm:t>
    </dgm:pt>
    <dgm:pt modelId="{82DC3E4A-F763-443A-94F4-1414B59FBBB1}" type="parTrans" cxnId="{1F2C4A17-CDC1-4CFD-82AE-1BFF8758C628}">
      <dgm:prSet/>
      <dgm:spPr/>
      <dgm:t>
        <a:bodyPr/>
        <a:lstStyle/>
        <a:p>
          <a:endParaRPr lang="en-US"/>
        </a:p>
      </dgm:t>
    </dgm:pt>
    <dgm:pt modelId="{7C7DE9C1-D853-4FD9-B103-3AB80E3F34DF}" type="pres">
      <dgm:prSet presAssocID="{B7D9D03A-2BBC-4850-AA2B-396769CDC736}" presName="linear" presStyleCnt="0">
        <dgm:presLayoutVars>
          <dgm:dir/>
          <dgm:animLvl val="lvl"/>
          <dgm:resizeHandles val="exact"/>
        </dgm:presLayoutVars>
      </dgm:prSet>
      <dgm:spPr/>
    </dgm:pt>
    <dgm:pt modelId="{F977DB03-E00D-4A3A-B561-473AD94472F9}" type="pres">
      <dgm:prSet presAssocID="{811E6AC0-D8F1-4C8D-A7A4-EDAC92CF06E7}" presName="parentLin" presStyleCnt="0"/>
      <dgm:spPr/>
    </dgm:pt>
    <dgm:pt modelId="{D254DF19-C56F-4CFC-86CB-71611BA01C4D}" type="pres">
      <dgm:prSet presAssocID="{811E6AC0-D8F1-4C8D-A7A4-EDAC92CF06E7}" presName="parentLeftMargin" presStyleLbl="node1" presStyleIdx="0" presStyleCnt="3"/>
      <dgm:spPr/>
    </dgm:pt>
    <dgm:pt modelId="{D57A9889-7213-430E-8CEB-30445533E784}" type="pres">
      <dgm:prSet presAssocID="{811E6AC0-D8F1-4C8D-A7A4-EDAC92CF06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00C04A-05F9-4962-BD8B-DBC640178951}" type="pres">
      <dgm:prSet presAssocID="{811E6AC0-D8F1-4C8D-A7A4-EDAC92CF06E7}" presName="negativeSpace" presStyleCnt="0"/>
      <dgm:spPr/>
    </dgm:pt>
    <dgm:pt modelId="{94436EB0-8F47-46EE-8C1D-6380F04A31C4}" type="pres">
      <dgm:prSet presAssocID="{811E6AC0-D8F1-4C8D-A7A4-EDAC92CF06E7}" presName="childText" presStyleLbl="conFgAcc1" presStyleIdx="0" presStyleCnt="3">
        <dgm:presLayoutVars>
          <dgm:bulletEnabled val="1"/>
        </dgm:presLayoutVars>
      </dgm:prSet>
      <dgm:spPr/>
    </dgm:pt>
    <dgm:pt modelId="{E9FE852D-C5E8-4060-81C6-DE938AA12CA2}" type="pres">
      <dgm:prSet presAssocID="{8DC71E77-C939-499C-8CE2-FCBE30FBE094}" presName="spaceBetweenRectangles" presStyleCnt="0"/>
      <dgm:spPr/>
    </dgm:pt>
    <dgm:pt modelId="{CC4A9664-B65C-4921-ADD7-CC871AE093F0}" type="pres">
      <dgm:prSet presAssocID="{6187100A-4CDF-42BB-9620-E53EDBA40916}" presName="parentLin" presStyleCnt="0"/>
      <dgm:spPr/>
    </dgm:pt>
    <dgm:pt modelId="{8FD211F5-28FF-4023-B156-25C6F93A86EF}" type="pres">
      <dgm:prSet presAssocID="{6187100A-4CDF-42BB-9620-E53EDBA40916}" presName="parentLeftMargin" presStyleLbl="node1" presStyleIdx="0" presStyleCnt="3"/>
      <dgm:spPr/>
    </dgm:pt>
    <dgm:pt modelId="{4409712F-852E-4DDB-AAE3-E9236D18F517}" type="pres">
      <dgm:prSet presAssocID="{6187100A-4CDF-42BB-9620-E53EDBA409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A2C47B-20A6-4BAE-B3B2-F7F4FAAE1509}" type="pres">
      <dgm:prSet presAssocID="{6187100A-4CDF-42BB-9620-E53EDBA40916}" presName="negativeSpace" presStyleCnt="0"/>
      <dgm:spPr/>
    </dgm:pt>
    <dgm:pt modelId="{055548EF-58A7-4549-91A1-3EC4EDC92B8E}" type="pres">
      <dgm:prSet presAssocID="{6187100A-4CDF-42BB-9620-E53EDBA40916}" presName="childText" presStyleLbl="conFgAcc1" presStyleIdx="1" presStyleCnt="3">
        <dgm:presLayoutVars>
          <dgm:bulletEnabled val="1"/>
        </dgm:presLayoutVars>
      </dgm:prSet>
      <dgm:spPr/>
    </dgm:pt>
    <dgm:pt modelId="{C49AA5C6-19FB-4DEF-B0AF-2606F490E91A}" type="pres">
      <dgm:prSet presAssocID="{5AB11C66-AD77-4F87-B0E8-57FB16CD568B}" presName="spaceBetweenRectangles" presStyleCnt="0"/>
      <dgm:spPr/>
    </dgm:pt>
    <dgm:pt modelId="{029DC285-4215-4496-BD4F-AD1B66D3F104}" type="pres">
      <dgm:prSet presAssocID="{4C59E2D2-957A-48AC-A8DE-7A586C191E5F}" presName="parentLin" presStyleCnt="0"/>
      <dgm:spPr/>
    </dgm:pt>
    <dgm:pt modelId="{4882F5D2-93EB-44AD-89B7-CAC7C4E5D4D4}" type="pres">
      <dgm:prSet presAssocID="{4C59E2D2-957A-48AC-A8DE-7A586C191E5F}" presName="parentLeftMargin" presStyleLbl="node1" presStyleIdx="1" presStyleCnt="3"/>
      <dgm:spPr/>
    </dgm:pt>
    <dgm:pt modelId="{A0B06FF2-5B6D-471B-8283-54D3D0863EC3}" type="pres">
      <dgm:prSet presAssocID="{4C59E2D2-957A-48AC-A8DE-7A586C191E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124DA38-2BDF-4BDB-A7BB-A813426CD881}" type="pres">
      <dgm:prSet presAssocID="{4C59E2D2-957A-48AC-A8DE-7A586C191E5F}" presName="negativeSpace" presStyleCnt="0"/>
      <dgm:spPr/>
    </dgm:pt>
    <dgm:pt modelId="{7BA706A0-53E5-4937-A475-818460AF4BBB}" type="pres">
      <dgm:prSet presAssocID="{4C59E2D2-957A-48AC-A8DE-7A586C191E5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3752314-BE36-4D21-B30E-A341F7ED496F}" srcId="{6187100A-4CDF-42BB-9620-E53EDBA40916}" destId="{507BDF7D-DB1C-496A-A555-0C0730CC2447}" srcOrd="0" destOrd="0" parTransId="{D1B8FBEA-0D19-4574-903A-D6AAC9EB4FE9}" sibTransId="{E348A1AF-27DB-4320-AB77-8A5499A0E228}"/>
    <dgm:cxn modelId="{1F2C4A17-CDC1-4CFD-82AE-1BFF8758C628}" srcId="{B7D9D03A-2BBC-4850-AA2B-396769CDC736}" destId="{811E6AC0-D8F1-4C8D-A7A4-EDAC92CF06E7}" srcOrd="0" destOrd="0" parTransId="{82DC3E4A-F763-443A-94F4-1414B59FBBB1}" sibTransId="{8DC71E77-C939-499C-8CE2-FCBE30FBE094}"/>
    <dgm:cxn modelId="{98579918-9008-426B-9082-452230006D1A}" type="presOf" srcId="{4C59E2D2-957A-48AC-A8DE-7A586C191E5F}" destId="{4882F5D2-93EB-44AD-89B7-CAC7C4E5D4D4}" srcOrd="0" destOrd="0" presId="urn:microsoft.com/office/officeart/2005/8/layout/list1"/>
    <dgm:cxn modelId="{D5B9BC1A-BCA0-446E-AD96-FB80FFE37764}" type="presOf" srcId="{BF9A412D-06B5-46D1-B7E7-AA0BD91CC7EF}" destId="{7BA706A0-53E5-4937-A475-818460AF4BBB}" srcOrd="0" destOrd="0" presId="urn:microsoft.com/office/officeart/2005/8/layout/list1"/>
    <dgm:cxn modelId="{C034EF3C-3BED-4A91-9E86-933570F599D1}" srcId="{811E6AC0-D8F1-4C8D-A7A4-EDAC92CF06E7}" destId="{51DF71A1-EA7F-4544-8B91-CD65AAA1EF39}" srcOrd="0" destOrd="0" parTransId="{03148AF4-162C-4C8C-B507-47DB42E8A529}" sibTransId="{7AF6FDFB-2B93-41CB-B12A-9236BF8C5C88}"/>
    <dgm:cxn modelId="{2E8CCF4C-A9D3-42BF-9B87-38110EDE1867}" type="presOf" srcId="{51DF71A1-EA7F-4544-8B91-CD65AAA1EF39}" destId="{94436EB0-8F47-46EE-8C1D-6380F04A31C4}" srcOrd="0" destOrd="0" presId="urn:microsoft.com/office/officeart/2005/8/layout/list1"/>
    <dgm:cxn modelId="{8F606779-3303-4F61-B35A-AF9A70AA7CA6}" type="presOf" srcId="{6187100A-4CDF-42BB-9620-E53EDBA40916}" destId="{8FD211F5-28FF-4023-B156-25C6F93A86EF}" srcOrd="0" destOrd="0" presId="urn:microsoft.com/office/officeart/2005/8/layout/list1"/>
    <dgm:cxn modelId="{3631797F-2B42-4547-B237-711BF01AA017}" type="presOf" srcId="{811E6AC0-D8F1-4C8D-A7A4-EDAC92CF06E7}" destId="{D57A9889-7213-430E-8CEB-30445533E784}" srcOrd="1" destOrd="0" presId="urn:microsoft.com/office/officeart/2005/8/layout/list1"/>
    <dgm:cxn modelId="{C17D8199-2C93-4913-A07F-62B4EF216212}" type="presOf" srcId="{811E6AC0-D8F1-4C8D-A7A4-EDAC92CF06E7}" destId="{D254DF19-C56F-4CFC-86CB-71611BA01C4D}" srcOrd="0" destOrd="0" presId="urn:microsoft.com/office/officeart/2005/8/layout/list1"/>
    <dgm:cxn modelId="{AA3AF09C-5ACE-4E03-9028-393F20F9DFDE}" srcId="{4C59E2D2-957A-48AC-A8DE-7A586C191E5F}" destId="{BF9A412D-06B5-46D1-B7E7-AA0BD91CC7EF}" srcOrd="0" destOrd="0" parTransId="{AB334E0D-3140-4547-A502-4788FC64DE39}" sibTransId="{C2CB9CCB-C54B-497E-9942-65D431C63BEB}"/>
    <dgm:cxn modelId="{DD3AC5A9-20EB-4D4B-9168-4D73C4D1FF4A}" type="presOf" srcId="{245AB8BF-4A6D-474D-B57A-EC6CB4A73B4D}" destId="{7BA706A0-53E5-4937-A475-818460AF4BBB}" srcOrd="0" destOrd="1" presId="urn:microsoft.com/office/officeart/2005/8/layout/list1"/>
    <dgm:cxn modelId="{347592AA-E815-4EE7-B901-FF00FBBFED65}" type="presOf" srcId="{6187100A-4CDF-42BB-9620-E53EDBA40916}" destId="{4409712F-852E-4DDB-AAE3-E9236D18F517}" srcOrd="1" destOrd="0" presId="urn:microsoft.com/office/officeart/2005/8/layout/list1"/>
    <dgm:cxn modelId="{9FA122C1-492F-4BCB-9204-598837C3C8B7}" type="presOf" srcId="{507BDF7D-DB1C-496A-A555-0C0730CC2447}" destId="{055548EF-58A7-4549-91A1-3EC4EDC92B8E}" srcOrd="0" destOrd="0" presId="urn:microsoft.com/office/officeart/2005/8/layout/list1"/>
    <dgm:cxn modelId="{226601DB-6011-48C1-A6B9-B13E59E03B30}" srcId="{6187100A-4CDF-42BB-9620-E53EDBA40916}" destId="{163AF889-7F20-4AD4-8296-CA21EFBFB387}" srcOrd="1" destOrd="0" parTransId="{7E40301C-B07F-44BB-931B-E0BA35AB7820}" sibTransId="{A3D21921-4ADC-4EDE-90E1-35581FCCD587}"/>
    <dgm:cxn modelId="{C61C74E7-5F44-4B21-B093-1EBE64BEE25A}" type="presOf" srcId="{B7D9D03A-2BBC-4850-AA2B-396769CDC736}" destId="{7C7DE9C1-D853-4FD9-B103-3AB80E3F34DF}" srcOrd="0" destOrd="0" presId="urn:microsoft.com/office/officeart/2005/8/layout/list1"/>
    <dgm:cxn modelId="{1ACF2CE8-A4CE-43AB-B392-9453D3060025}" srcId="{B7D9D03A-2BBC-4850-AA2B-396769CDC736}" destId="{4C59E2D2-957A-48AC-A8DE-7A586C191E5F}" srcOrd="2" destOrd="0" parTransId="{C4CF7AC9-CEC3-4B0F-81F0-02167574942A}" sibTransId="{03A9023C-A9F6-4C3B-80C1-2A5935A1270C}"/>
    <dgm:cxn modelId="{4BAA3DEB-0F3D-422C-A6BB-0E8E4FB1EBD4}" type="presOf" srcId="{4C59E2D2-957A-48AC-A8DE-7A586C191E5F}" destId="{A0B06FF2-5B6D-471B-8283-54D3D0863EC3}" srcOrd="1" destOrd="0" presId="urn:microsoft.com/office/officeart/2005/8/layout/list1"/>
    <dgm:cxn modelId="{38824EEE-1940-464A-8D66-6C8D6D2B4B41}" srcId="{B7D9D03A-2BBC-4850-AA2B-396769CDC736}" destId="{6187100A-4CDF-42BB-9620-E53EDBA40916}" srcOrd="1" destOrd="0" parTransId="{19BD9D11-A555-4E8B-AEA3-949443111E0A}" sibTransId="{5AB11C66-AD77-4F87-B0E8-57FB16CD568B}"/>
    <dgm:cxn modelId="{1E1D61F3-3715-4DE2-A151-F312BB8B90A9}" type="presOf" srcId="{163AF889-7F20-4AD4-8296-CA21EFBFB387}" destId="{055548EF-58A7-4549-91A1-3EC4EDC92B8E}" srcOrd="0" destOrd="1" presId="urn:microsoft.com/office/officeart/2005/8/layout/list1"/>
    <dgm:cxn modelId="{5B18F2F8-8860-4C63-8F86-83E61B660B02}" srcId="{4C59E2D2-957A-48AC-A8DE-7A586C191E5F}" destId="{245AB8BF-4A6D-474D-B57A-EC6CB4A73B4D}" srcOrd="1" destOrd="0" parTransId="{2865C92F-85C0-4034-93DE-88B3221369F6}" sibTransId="{BFB88E01-1DF1-4832-8604-69DB63BA89FE}"/>
    <dgm:cxn modelId="{72793C8B-E082-4935-9EFA-783F3D760A6E}" type="presParOf" srcId="{7C7DE9C1-D853-4FD9-B103-3AB80E3F34DF}" destId="{F977DB03-E00D-4A3A-B561-473AD94472F9}" srcOrd="0" destOrd="0" presId="urn:microsoft.com/office/officeart/2005/8/layout/list1"/>
    <dgm:cxn modelId="{E5D5D9D9-627C-4E04-9EA3-6799DDA3D628}" type="presParOf" srcId="{F977DB03-E00D-4A3A-B561-473AD94472F9}" destId="{D254DF19-C56F-4CFC-86CB-71611BA01C4D}" srcOrd="0" destOrd="0" presId="urn:microsoft.com/office/officeart/2005/8/layout/list1"/>
    <dgm:cxn modelId="{550BFC08-0120-4AAB-91A7-6F9E087485D5}" type="presParOf" srcId="{F977DB03-E00D-4A3A-B561-473AD94472F9}" destId="{D57A9889-7213-430E-8CEB-30445533E784}" srcOrd="1" destOrd="0" presId="urn:microsoft.com/office/officeart/2005/8/layout/list1"/>
    <dgm:cxn modelId="{CA330A28-D5BF-4012-A506-866AC19C7599}" type="presParOf" srcId="{7C7DE9C1-D853-4FD9-B103-3AB80E3F34DF}" destId="{6800C04A-05F9-4962-BD8B-DBC640178951}" srcOrd="1" destOrd="0" presId="urn:microsoft.com/office/officeart/2005/8/layout/list1"/>
    <dgm:cxn modelId="{4AD0D39A-A8B5-4AB3-B0C0-AC45BFAAA6FA}" type="presParOf" srcId="{7C7DE9C1-D853-4FD9-B103-3AB80E3F34DF}" destId="{94436EB0-8F47-46EE-8C1D-6380F04A31C4}" srcOrd="2" destOrd="0" presId="urn:microsoft.com/office/officeart/2005/8/layout/list1"/>
    <dgm:cxn modelId="{03278CB0-3E92-4CCA-9002-DE349071C7D6}" type="presParOf" srcId="{7C7DE9C1-D853-4FD9-B103-3AB80E3F34DF}" destId="{E9FE852D-C5E8-4060-81C6-DE938AA12CA2}" srcOrd="3" destOrd="0" presId="urn:microsoft.com/office/officeart/2005/8/layout/list1"/>
    <dgm:cxn modelId="{E1B2EA24-71E8-4633-A47A-F1F02F339138}" type="presParOf" srcId="{7C7DE9C1-D853-4FD9-B103-3AB80E3F34DF}" destId="{CC4A9664-B65C-4921-ADD7-CC871AE093F0}" srcOrd="4" destOrd="0" presId="urn:microsoft.com/office/officeart/2005/8/layout/list1"/>
    <dgm:cxn modelId="{F53C7AC6-ECF3-4A66-A586-533F047E1804}" type="presParOf" srcId="{CC4A9664-B65C-4921-ADD7-CC871AE093F0}" destId="{8FD211F5-28FF-4023-B156-25C6F93A86EF}" srcOrd="0" destOrd="0" presId="urn:microsoft.com/office/officeart/2005/8/layout/list1"/>
    <dgm:cxn modelId="{32367EF4-9311-4BFC-BB36-3C17585083A2}" type="presParOf" srcId="{CC4A9664-B65C-4921-ADD7-CC871AE093F0}" destId="{4409712F-852E-4DDB-AAE3-E9236D18F517}" srcOrd="1" destOrd="0" presId="urn:microsoft.com/office/officeart/2005/8/layout/list1"/>
    <dgm:cxn modelId="{D901A16C-9237-4187-8455-E3ACB07AC968}" type="presParOf" srcId="{7C7DE9C1-D853-4FD9-B103-3AB80E3F34DF}" destId="{1EA2C47B-20A6-4BAE-B3B2-F7F4FAAE1509}" srcOrd="5" destOrd="0" presId="urn:microsoft.com/office/officeart/2005/8/layout/list1"/>
    <dgm:cxn modelId="{FA6753E3-AC67-487D-8A83-D3EE5B38C860}" type="presParOf" srcId="{7C7DE9C1-D853-4FD9-B103-3AB80E3F34DF}" destId="{055548EF-58A7-4549-91A1-3EC4EDC92B8E}" srcOrd="6" destOrd="0" presId="urn:microsoft.com/office/officeart/2005/8/layout/list1"/>
    <dgm:cxn modelId="{DCE52FD1-6433-4C17-A95C-F94351519A0E}" type="presParOf" srcId="{7C7DE9C1-D853-4FD9-B103-3AB80E3F34DF}" destId="{C49AA5C6-19FB-4DEF-B0AF-2606F490E91A}" srcOrd="7" destOrd="0" presId="urn:microsoft.com/office/officeart/2005/8/layout/list1"/>
    <dgm:cxn modelId="{226137AA-06DC-47C3-8E1C-456B918E121A}" type="presParOf" srcId="{7C7DE9C1-D853-4FD9-B103-3AB80E3F34DF}" destId="{029DC285-4215-4496-BD4F-AD1B66D3F104}" srcOrd="8" destOrd="0" presId="urn:microsoft.com/office/officeart/2005/8/layout/list1"/>
    <dgm:cxn modelId="{E5764A0D-538A-4C2E-B389-8BB7D95D9BA4}" type="presParOf" srcId="{029DC285-4215-4496-BD4F-AD1B66D3F104}" destId="{4882F5D2-93EB-44AD-89B7-CAC7C4E5D4D4}" srcOrd="0" destOrd="0" presId="urn:microsoft.com/office/officeart/2005/8/layout/list1"/>
    <dgm:cxn modelId="{4EDF3120-1727-46CF-94BC-4B1E7152FA0F}" type="presParOf" srcId="{029DC285-4215-4496-BD4F-AD1B66D3F104}" destId="{A0B06FF2-5B6D-471B-8283-54D3D0863EC3}" srcOrd="1" destOrd="0" presId="urn:microsoft.com/office/officeart/2005/8/layout/list1"/>
    <dgm:cxn modelId="{0CB3C6A9-0061-4ED7-893E-0BA7094F1E03}" type="presParOf" srcId="{7C7DE9C1-D853-4FD9-B103-3AB80E3F34DF}" destId="{D124DA38-2BDF-4BDB-A7BB-A813426CD881}" srcOrd="9" destOrd="0" presId="urn:microsoft.com/office/officeart/2005/8/layout/list1"/>
    <dgm:cxn modelId="{01107637-2A78-4769-BCE9-C578B0980682}" type="presParOf" srcId="{7C7DE9C1-D853-4FD9-B103-3AB80E3F34DF}" destId="{7BA706A0-53E5-4937-A475-818460AF4BB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D9D03A-2BBC-4850-AA2B-396769CDC73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11E6AC0-D8F1-4C8D-A7A4-EDAC92CF06E7}">
      <dgm:prSet/>
      <dgm:spPr/>
      <dgm:t>
        <a:bodyPr/>
        <a:lstStyle/>
        <a:p>
          <a:r>
            <a:rPr lang="en-US" b="1" dirty="0"/>
            <a:t>Sensationalized Presentation</a:t>
          </a:r>
          <a:r>
            <a:rPr lang="en-US" dirty="0"/>
            <a:t>:</a:t>
          </a:r>
        </a:p>
      </dgm:t>
    </dgm:pt>
    <dgm:pt modelId="{82DC3E4A-F763-443A-94F4-1414B59FBBB1}" type="parTrans" cxnId="{1F2C4A17-CDC1-4CFD-82AE-1BFF8758C628}">
      <dgm:prSet/>
      <dgm:spPr/>
      <dgm:t>
        <a:bodyPr/>
        <a:lstStyle/>
        <a:p>
          <a:endParaRPr lang="en-US"/>
        </a:p>
      </dgm:t>
    </dgm:pt>
    <dgm:pt modelId="{8DC71E77-C939-499C-8CE2-FCBE30FBE094}" type="sibTrans" cxnId="{1F2C4A17-CDC1-4CFD-82AE-1BFF8758C628}">
      <dgm:prSet/>
      <dgm:spPr/>
      <dgm:t>
        <a:bodyPr/>
        <a:lstStyle/>
        <a:p>
          <a:endParaRPr lang="en-US"/>
        </a:p>
      </dgm:t>
    </dgm:pt>
    <dgm:pt modelId="{51DF71A1-EA7F-4544-8B91-CD65AAA1EF39}">
      <dgm:prSet/>
      <dgm:spPr/>
      <dgm:t>
        <a:bodyPr/>
        <a:lstStyle/>
        <a:p>
          <a:r>
            <a:rPr lang="en-US" dirty="0"/>
            <a:t>The paper strongly implies a causal link between GMOs/Roundup and severe health effects </a:t>
          </a:r>
          <a:r>
            <a:rPr lang="en-US" b="1" dirty="0"/>
            <a:t>without sufficient evidence</a:t>
          </a:r>
          <a:r>
            <a:rPr lang="en-US" dirty="0"/>
            <a:t>.</a:t>
          </a:r>
        </a:p>
      </dgm:t>
    </dgm:pt>
    <dgm:pt modelId="{03148AF4-162C-4C8C-B507-47DB42E8A529}" type="parTrans" cxnId="{C034EF3C-3BED-4A91-9E86-933570F599D1}">
      <dgm:prSet/>
      <dgm:spPr/>
      <dgm:t>
        <a:bodyPr/>
        <a:lstStyle/>
        <a:p>
          <a:endParaRPr lang="en-US"/>
        </a:p>
      </dgm:t>
    </dgm:pt>
    <dgm:pt modelId="{7AF6FDFB-2B93-41CB-B12A-9236BF8C5C88}" type="sibTrans" cxnId="{C034EF3C-3BED-4A91-9E86-933570F599D1}">
      <dgm:prSet/>
      <dgm:spPr/>
      <dgm:t>
        <a:bodyPr/>
        <a:lstStyle/>
        <a:p>
          <a:endParaRPr lang="en-US"/>
        </a:p>
      </dgm:t>
    </dgm:pt>
    <dgm:pt modelId="{5E540B94-83A8-4902-BD8D-7451DFECDC11}">
      <dgm:prSet/>
      <dgm:spPr/>
      <dgm:t>
        <a:bodyPr/>
        <a:lstStyle/>
        <a:p>
          <a:r>
            <a:rPr lang="en-US" b="1" dirty="0"/>
            <a:t>Dramatic images of tumors</a:t>
          </a:r>
          <a:r>
            <a:rPr lang="en-US" dirty="0"/>
            <a:t> dominate the presentation, which is not standard in toxicology papers.</a:t>
          </a:r>
        </a:p>
      </dgm:t>
    </dgm:pt>
    <dgm:pt modelId="{C50BE538-ABEB-46F7-B892-7F6E163E7B6F}" type="parTrans" cxnId="{16683202-B305-4E40-ABAF-9C83A342CF62}">
      <dgm:prSet/>
      <dgm:spPr/>
      <dgm:t>
        <a:bodyPr/>
        <a:lstStyle/>
        <a:p>
          <a:endParaRPr lang="en-US"/>
        </a:p>
      </dgm:t>
    </dgm:pt>
    <dgm:pt modelId="{367EB67F-6B27-415B-B032-9696D57E6144}" type="sibTrans" cxnId="{16683202-B305-4E40-ABAF-9C83A342CF62}">
      <dgm:prSet/>
      <dgm:spPr/>
      <dgm:t>
        <a:bodyPr/>
        <a:lstStyle/>
        <a:p>
          <a:endParaRPr lang="en-US"/>
        </a:p>
      </dgm:t>
    </dgm:pt>
    <dgm:pt modelId="{6187100A-4CDF-42BB-9620-E53EDBA40916}">
      <dgm:prSet/>
      <dgm:spPr/>
      <dgm:t>
        <a:bodyPr/>
        <a:lstStyle/>
        <a:p>
          <a:r>
            <a:rPr lang="en-US" b="1" dirty="0"/>
            <a:t>Poor Statistical Reporting</a:t>
          </a:r>
          <a:r>
            <a:rPr lang="en-US" dirty="0"/>
            <a:t>:</a:t>
          </a:r>
        </a:p>
      </dgm:t>
    </dgm:pt>
    <dgm:pt modelId="{19BD9D11-A555-4E8B-AEA3-949443111E0A}" type="parTrans" cxnId="{38824EEE-1940-464A-8D66-6C8D6D2B4B41}">
      <dgm:prSet/>
      <dgm:spPr/>
      <dgm:t>
        <a:bodyPr/>
        <a:lstStyle/>
        <a:p>
          <a:endParaRPr lang="en-US"/>
        </a:p>
      </dgm:t>
    </dgm:pt>
    <dgm:pt modelId="{5AB11C66-AD77-4F87-B0E8-57FB16CD568B}" type="sibTrans" cxnId="{38824EEE-1940-464A-8D66-6C8D6D2B4B41}">
      <dgm:prSet/>
      <dgm:spPr/>
      <dgm:t>
        <a:bodyPr/>
        <a:lstStyle/>
        <a:p>
          <a:endParaRPr lang="en-US"/>
        </a:p>
      </dgm:t>
    </dgm:pt>
    <dgm:pt modelId="{507BDF7D-DB1C-496A-A555-0C0730CC2447}">
      <dgm:prSet/>
      <dgm:spPr/>
      <dgm:t>
        <a:bodyPr/>
        <a:lstStyle/>
        <a:p>
          <a:r>
            <a:rPr lang="en-US" dirty="0"/>
            <a:t>No </a:t>
          </a:r>
          <a:r>
            <a:rPr lang="en-US" b="1" dirty="0"/>
            <a:t>p-values</a:t>
          </a:r>
          <a:r>
            <a:rPr lang="en-US" dirty="0"/>
            <a:t> for key comparisons.</a:t>
          </a:r>
        </a:p>
      </dgm:t>
    </dgm:pt>
    <dgm:pt modelId="{D1B8FBEA-0D19-4574-903A-D6AAC9EB4FE9}" type="parTrans" cxnId="{73752314-BE36-4D21-B30E-A341F7ED496F}">
      <dgm:prSet/>
      <dgm:spPr/>
      <dgm:t>
        <a:bodyPr/>
        <a:lstStyle/>
        <a:p>
          <a:endParaRPr lang="en-US"/>
        </a:p>
      </dgm:t>
    </dgm:pt>
    <dgm:pt modelId="{E348A1AF-27DB-4320-AB77-8A5499A0E228}" type="sibTrans" cxnId="{73752314-BE36-4D21-B30E-A341F7ED496F}">
      <dgm:prSet/>
      <dgm:spPr/>
      <dgm:t>
        <a:bodyPr/>
        <a:lstStyle/>
        <a:p>
          <a:endParaRPr lang="en-US"/>
        </a:p>
      </dgm:t>
    </dgm:pt>
    <dgm:pt modelId="{163AF889-7F20-4AD4-8296-CA21EFBFB387}">
      <dgm:prSet/>
      <dgm:spPr/>
      <dgm:t>
        <a:bodyPr/>
        <a:lstStyle/>
        <a:p>
          <a:r>
            <a:rPr lang="en-US" b="1" dirty="0"/>
            <a:t>No clear adjustments for multiple testing</a:t>
          </a:r>
          <a:r>
            <a:rPr lang="en-US" dirty="0"/>
            <a:t> (many biochemical markers were analyzed, increasing false positives).</a:t>
          </a:r>
        </a:p>
      </dgm:t>
    </dgm:pt>
    <dgm:pt modelId="{7E40301C-B07F-44BB-931B-E0BA35AB7820}" type="parTrans" cxnId="{226601DB-6011-48C1-A6B9-B13E59E03B30}">
      <dgm:prSet/>
      <dgm:spPr/>
      <dgm:t>
        <a:bodyPr/>
        <a:lstStyle/>
        <a:p>
          <a:endParaRPr lang="en-US"/>
        </a:p>
      </dgm:t>
    </dgm:pt>
    <dgm:pt modelId="{A3D21921-4ADC-4EDE-90E1-35581FCCD587}" type="sibTrans" cxnId="{226601DB-6011-48C1-A6B9-B13E59E03B30}">
      <dgm:prSet/>
      <dgm:spPr/>
      <dgm:t>
        <a:bodyPr/>
        <a:lstStyle/>
        <a:p>
          <a:endParaRPr lang="en-US"/>
        </a:p>
      </dgm:t>
    </dgm:pt>
    <dgm:pt modelId="{4C59E2D2-957A-48AC-A8DE-7A586C191E5F}">
      <dgm:prSet/>
      <dgm:spPr/>
      <dgm:t>
        <a:bodyPr/>
        <a:lstStyle/>
        <a:p>
          <a:r>
            <a:rPr lang="en-US" b="1" dirty="0"/>
            <a:t>Inadequate Control for Bias</a:t>
          </a:r>
          <a:r>
            <a:rPr lang="en-US" dirty="0"/>
            <a:t>:</a:t>
          </a:r>
        </a:p>
      </dgm:t>
    </dgm:pt>
    <dgm:pt modelId="{C4CF7AC9-CEC3-4B0F-81F0-02167574942A}" type="parTrans" cxnId="{1ACF2CE8-A4CE-43AB-B392-9453D3060025}">
      <dgm:prSet/>
      <dgm:spPr/>
      <dgm:t>
        <a:bodyPr/>
        <a:lstStyle/>
        <a:p>
          <a:endParaRPr lang="en-US"/>
        </a:p>
      </dgm:t>
    </dgm:pt>
    <dgm:pt modelId="{03A9023C-A9F6-4C3B-80C1-2A5935A1270C}" type="sibTrans" cxnId="{1ACF2CE8-A4CE-43AB-B392-9453D3060025}">
      <dgm:prSet/>
      <dgm:spPr/>
      <dgm:t>
        <a:bodyPr/>
        <a:lstStyle/>
        <a:p>
          <a:endParaRPr lang="en-US"/>
        </a:p>
      </dgm:t>
    </dgm:pt>
    <dgm:pt modelId="{BF9A412D-06B5-46D1-B7E7-AA0BD91CC7EF}">
      <dgm:prSet/>
      <dgm:spPr/>
      <dgm:t>
        <a:bodyPr/>
        <a:lstStyle/>
        <a:p>
          <a:r>
            <a:rPr lang="en-US" b="0" dirty="0"/>
            <a:t>The study does not indicate </a:t>
          </a:r>
          <a:r>
            <a:rPr lang="en-US" b="1" dirty="0"/>
            <a:t>whether histopathological analyses were blinded</a:t>
          </a:r>
          <a:r>
            <a:rPr lang="en-US" b="0" dirty="0"/>
            <a:t>.</a:t>
          </a:r>
        </a:p>
      </dgm:t>
    </dgm:pt>
    <dgm:pt modelId="{AB334E0D-3140-4547-A502-4788FC64DE39}" type="parTrans" cxnId="{AA3AF09C-5ACE-4E03-9028-393F20F9DFDE}">
      <dgm:prSet/>
      <dgm:spPr/>
      <dgm:t>
        <a:bodyPr/>
        <a:lstStyle/>
        <a:p>
          <a:endParaRPr lang="en-US"/>
        </a:p>
      </dgm:t>
    </dgm:pt>
    <dgm:pt modelId="{C2CB9CCB-C54B-497E-9942-65D431C63BEB}" type="sibTrans" cxnId="{AA3AF09C-5ACE-4E03-9028-393F20F9DFDE}">
      <dgm:prSet/>
      <dgm:spPr/>
      <dgm:t>
        <a:bodyPr/>
        <a:lstStyle/>
        <a:p>
          <a:endParaRPr lang="en-US"/>
        </a:p>
      </dgm:t>
    </dgm:pt>
    <dgm:pt modelId="{245AB8BF-4A6D-474D-B57A-EC6CB4A73B4D}">
      <dgm:prSet/>
      <dgm:spPr/>
      <dgm:t>
        <a:bodyPr/>
        <a:lstStyle/>
        <a:p>
          <a:r>
            <a:rPr lang="en-US" b="0" dirty="0"/>
            <a:t>Conflict of interest concerns: </a:t>
          </a:r>
          <a:r>
            <a:rPr lang="en-US" b="0" dirty="0" err="1"/>
            <a:t>Séralini</a:t>
          </a:r>
          <a:r>
            <a:rPr lang="en-US" b="0" dirty="0"/>
            <a:t> and his research group </a:t>
          </a:r>
          <a:r>
            <a:rPr lang="en-US" b="1" dirty="0"/>
            <a:t>have a history of anti-GMO advocacy</a:t>
          </a:r>
          <a:r>
            <a:rPr lang="en-US" b="0" dirty="0"/>
            <a:t> (CRIIGEN affiliation).</a:t>
          </a:r>
        </a:p>
      </dgm:t>
    </dgm:pt>
    <dgm:pt modelId="{2865C92F-85C0-4034-93DE-88B3221369F6}" type="parTrans" cxnId="{5B18F2F8-8860-4C63-8F86-83E61B660B02}">
      <dgm:prSet/>
      <dgm:spPr/>
      <dgm:t>
        <a:bodyPr/>
        <a:lstStyle/>
        <a:p>
          <a:endParaRPr lang="en-US"/>
        </a:p>
      </dgm:t>
    </dgm:pt>
    <dgm:pt modelId="{BFB88E01-1DF1-4832-8604-69DB63BA89FE}" type="sibTrans" cxnId="{5B18F2F8-8860-4C63-8F86-83E61B660B02}">
      <dgm:prSet/>
      <dgm:spPr/>
      <dgm:t>
        <a:bodyPr/>
        <a:lstStyle/>
        <a:p>
          <a:endParaRPr lang="en-US"/>
        </a:p>
      </dgm:t>
    </dgm:pt>
    <dgm:pt modelId="{5F82DBA3-6806-46F1-80CC-17822DE87D52}" type="pres">
      <dgm:prSet presAssocID="{B7D9D03A-2BBC-4850-AA2B-396769CDC736}" presName="linear" presStyleCnt="0">
        <dgm:presLayoutVars>
          <dgm:animLvl val="lvl"/>
          <dgm:resizeHandles val="exact"/>
        </dgm:presLayoutVars>
      </dgm:prSet>
      <dgm:spPr/>
    </dgm:pt>
    <dgm:pt modelId="{D41F30F8-34EE-4FDA-B6DC-7AC72FAACE31}" type="pres">
      <dgm:prSet presAssocID="{811E6AC0-D8F1-4C8D-A7A4-EDAC92CF06E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D1FD56-CC2E-4AEB-9FBF-13C5EF292937}" type="pres">
      <dgm:prSet presAssocID="{811E6AC0-D8F1-4C8D-A7A4-EDAC92CF06E7}" presName="childText" presStyleLbl="revTx" presStyleIdx="0" presStyleCnt="3">
        <dgm:presLayoutVars>
          <dgm:bulletEnabled val="1"/>
        </dgm:presLayoutVars>
      </dgm:prSet>
      <dgm:spPr/>
    </dgm:pt>
    <dgm:pt modelId="{B4F8F795-F198-4892-8578-5565FEDD3A6B}" type="pres">
      <dgm:prSet presAssocID="{6187100A-4CDF-42BB-9620-E53EDBA409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2BEA59-E5ED-453C-A36A-C7AA9AB27881}" type="pres">
      <dgm:prSet presAssocID="{6187100A-4CDF-42BB-9620-E53EDBA40916}" presName="childText" presStyleLbl="revTx" presStyleIdx="1" presStyleCnt="3">
        <dgm:presLayoutVars>
          <dgm:bulletEnabled val="1"/>
        </dgm:presLayoutVars>
      </dgm:prSet>
      <dgm:spPr/>
    </dgm:pt>
    <dgm:pt modelId="{E075A859-2C8D-4312-94DE-AE05222DBA65}" type="pres">
      <dgm:prSet presAssocID="{4C59E2D2-957A-48AC-A8DE-7A586C191E5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4377C2-819C-4C2B-B12A-CC3F7C0FED32}" type="pres">
      <dgm:prSet presAssocID="{4C59E2D2-957A-48AC-A8DE-7A586C191E5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6683202-B305-4E40-ABAF-9C83A342CF62}" srcId="{811E6AC0-D8F1-4C8D-A7A4-EDAC92CF06E7}" destId="{5E540B94-83A8-4902-BD8D-7451DFECDC11}" srcOrd="1" destOrd="0" parTransId="{C50BE538-ABEB-46F7-B892-7F6E163E7B6F}" sibTransId="{367EB67F-6B27-415B-B032-9696D57E6144}"/>
    <dgm:cxn modelId="{B31EC50D-58F1-4CD0-B107-8820C243DEEF}" type="presOf" srcId="{811E6AC0-D8F1-4C8D-A7A4-EDAC92CF06E7}" destId="{D41F30F8-34EE-4FDA-B6DC-7AC72FAACE31}" srcOrd="0" destOrd="0" presId="urn:microsoft.com/office/officeart/2005/8/layout/vList2"/>
    <dgm:cxn modelId="{73752314-BE36-4D21-B30E-A341F7ED496F}" srcId="{6187100A-4CDF-42BB-9620-E53EDBA40916}" destId="{507BDF7D-DB1C-496A-A555-0C0730CC2447}" srcOrd="0" destOrd="0" parTransId="{D1B8FBEA-0D19-4574-903A-D6AAC9EB4FE9}" sibTransId="{E348A1AF-27DB-4320-AB77-8A5499A0E228}"/>
    <dgm:cxn modelId="{1F2C4A17-CDC1-4CFD-82AE-1BFF8758C628}" srcId="{B7D9D03A-2BBC-4850-AA2B-396769CDC736}" destId="{811E6AC0-D8F1-4C8D-A7A4-EDAC92CF06E7}" srcOrd="0" destOrd="0" parTransId="{82DC3E4A-F763-443A-94F4-1414B59FBBB1}" sibTransId="{8DC71E77-C939-499C-8CE2-FCBE30FBE094}"/>
    <dgm:cxn modelId="{8FFA8319-6946-46C5-A9D7-002AE7DD806F}" type="presOf" srcId="{51DF71A1-EA7F-4544-8B91-CD65AAA1EF39}" destId="{68D1FD56-CC2E-4AEB-9FBF-13C5EF292937}" srcOrd="0" destOrd="0" presId="urn:microsoft.com/office/officeart/2005/8/layout/vList2"/>
    <dgm:cxn modelId="{C034EF3C-3BED-4A91-9E86-933570F599D1}" srcId="{811E6AC0-D8F1-4C8D-A7A4-EDAC92CF06E7}" destId="{51DF71A1-EA7F-4544-8B91-CD65AAA1EF39}" srcOrd="0" destOrd="0" parTransId="{03148AF4-162C-4C8C-B507-47DB42E8A529}" sibTransId="{7AF6FDFB-2B93-41CB-B12A-9236BF8C5C88}"/>
    <dgm:cxn modelId="{306EA65C-F5C3-4DC9-BE09-C8D32B6B5309}" type="presOf" srcId="{507BDF7D-DB1C-496A-A555-0C0730CC2447}" destId="{032BEA59-E5ED-453C-A36A-C7AA9AB27881}" srcOrd="0" destOrd="0" presId="urn:microsoft.com/office/officeart/2005/8/layout/vList2"/>
    <dgm:cxn modelId="{1DBE5B4E-4040-416C-91D2-8F913F277B4D}" type="presOf" srcId="{163AF889-7F20-4AD4-8296-CA21EFBFB387}" destId="{032BEA59-E5ED-453C-A36A-C7AA9AB27881}" srcOrd="0" destOrd="1" presId="urn:microsoft.com/office/officeart/2005/8/layout/vList2"/>
    <dgm:cxn modelId="{B4232C4F-8C62-49BC-AAC7-1538D59D2E2C}" type="presOf" srcId="{5E540B94-83A8-4902-BD8D-7451DFECDC11}" destId="{68D1FD56-CC2E-4AEB-9FBF-13C5EF292937}" srcOrd="0" destOrd="1" presId="urn:microsoft.com/office/officeart/2005/8/layout/vList2"/>
    <dgm:cxn modelId="{AA3AF09C-5ACE-4E03-9028-393F20F9DFDE}" srcId="{4C59E2D2-957A-48AC-A8DE-7A586C191E5F}" destId="{BF9A412D-06B5-46D1-B7E7-AA0BD91CC7EF}" srcOrd="0" destOrd="0" parTransId="{AB334E0D-3140-4547-A502-4788FC64DE39}" sibTransId="{C2CB9CCB-C54B-497E-9942-65D431C63BEB}"/>
    <dgm:cxn modelId="{50B17BA4-8FBA-4A1F-AB22-B5438637B50D}" type="presOf" srcId="{4C59E2D2-957A-48AC-A8DE-7A586C191E5F}" destId="{E075A859-2C8D-4312-94DE-AE05222DBA65}" srcOrd="0" destOrd="0" presId="urn:microsoft.com/office/officeart/2005/8/layout/vList2"/>
    <dgm:cxn modelId="{B1875BC0-4252-4F4E-83E0-E24EF428813E}" type="presOf" srcId="{245AB8BF-4A6D-474D-B57A-EC6CB4A73B4D}" destId="{A14377C2-819C-4C2B-B12A-CC3F7C0FED32}" srcOrd="0" destOrd="1" presId="urn:microsoft.com/office/officeart/2005/8/layout/vList2"/>
    <dgm:cxn modelId="{C3BE6CD6-312E-4884-972F-C513F6A71218}" type="presOf" srcId="{BF9A412D-06B5-46D1-B7E7-AA0BD91CC7EF}" destId="{A14377C2-819C-4C2B-B12A-CC3F7C0FED32}" srcOrd="0" destOrd="0" presId="urn:microsoft.com/office/officeart/2005/8/layout/vList2"/>
    <dgm:cxn modelId="{226601DB-6011-48C1-A6B9-B13E59E03B30}" srcId="{6187100A-4CDF-42BB-9620-E53EDBA40916}" destId="{163AF889-7F20-4AD4-8296-CA21EFBFB387}" srcOrd="1" destOrd="0" parTransId="{7E40301C-B07F-44BB-931B-E0BA35AB7820}" sibTransId="{A3D21921-4ADC-4EDE-90E1-35581FCCD587}"/>
    <dgm:cxn modelId="{A0950FE6-7944-4E34-8A7D-49AB8D4166BB}" type="presOf" srcId="{6187100A-4CDF-42BB-9620-E53EDBA40916}" destId="{B4F8F795-F198-4892-8578-5565FEDD3A6B}" srcOrd="0" destOrd="0" presId="urn:microsoft.com/office/officeart/2005/8/layout/vList2"/>
    <dgm:cxn modelId="{1ACF2CE8-A4CE-43AB-B392-9453D3060025}" srcId="{B7D9D03A-2BBC-4850-AA2B-396769CDC736}" destId="{4C59E2D2-957A-48AC-A8DE-7A586C191E5F}" srcOrd="2" destOrd="0" parTransId="{C4CF7AC9-CEC3-4B0F-81F0-02167574942A}" sibTransId="{03A9023C-A9F6-4C3B-80C1-2A5935A1270C}"/>
    <dgm:cxn modelId="{38824EEE-1940-464A-8D66-6C8D6D2B4B41}" srcId="{B7D9D03A-2BBC-4850-AA2B-396769CDC736}" destId="{6187100A-4CDF-42BB-9620-E53EDBA40916}" srcOrd="1" destOrd="0" parTransId="{19BD9D11-A555-4E8B-AEA3-949443111E0A}" sibTransId="{5AB11C66-AD77-4F87-B0E8-57FB16CD568B}"/>
    <dgm:cxn modelId="{51BDCEF8-15E2-488C-95B4-5CA4D12DC384}" type="presOf" srcId="{B7D9D03A-2BBC-4850-AA2B-396769CDC736}" destId="{5F82DBA3-6806-46F1-80CC-17822DE87D52}" srcOrd="0" destOrd="0" presId="urn:microsoft.com/office/officeart/2005/8/layout/vList2"/>
    <dgm:cxn modelId="{5B18F2F8-8860-4C63-8F86-83E61B660B02}" srcId="{4C59E2D2-957A-48AC-A8DE-7A586C191E5F}" destId="{245AB8BF-4A6D-474D-B57A-EC6CB4A73B4D}" srcOrd="1" destOrd="0" parTransId="{2865C92F-85C0-4034-93DE-88B3221369F6}" sibTransId="{BFB88E01-1DF1-4832-8604-69DB63BA89FE}"/>
    <dgm:cxn modelId="{2127B8A8-A6E2-46C4-81EC-75ADEBD4CDA1}" type="presParOf" srcId="{5F82DBA3-6806-46F1-80CC-17822DE87D52}" destId="{D41F30F8-34EE-4FDA-B6DC-7AC72FAACE31}" srcOrd="0" destOrd="0" presId="urn:microsoft.com/office/officeart/2005/8/layout/vList2"/>
    <dgm:cxn modelId="{9D1652C3-0E6E-462D-8DC5-413EEBA43252}" type="presParOf" srcId="{5F82DBA3-6806-46F1-80CC-17822DE87D52}" destId="{68D1FD56-CC2E-4AEB-9FBF-13C5EF292937}" srcOrd="1" destOrd="0" presId="urn:microsoft.com/office/officeart/2005/8/layout/vList2"/>
    <dgm:cxn modelId="{CBE83776-5D1D-4E10-B328-9508A4E5AA2B}" type="presParOf" srcId="{5F82DBA3-6806-46F1-80CC-17822DE87D52}" destId="{B4F8F795-F198-4892-8578-5565FEDD3A6B}" srcOrd="2" destOrd="0" presId="urn:microsoft.com/office/officeart/2005/8/layout/vList2"/>
    <dgm:cxn modelId="{CA85298C-2AF6-4FDE-AEC9-E114F5FD0186}" type="presParOf" srcId="{5F82DBA3-6806-46F1-80CC-17822DE87D52}" destId="{032BEA59-E5ED-453C-A36A-C7AA9AB27881}" srcOrd="3" destOrd="0" presId="urn:microsoft.com/office/officeart/2005/8/layout/vList2"/>
    <dgm:cxn modelId="{CB7D0866-67C8-4CFC-B006-5D00C9681540}" type="presParOf" srcId="{5F82DBA3-6806-46F1-80CC-17822DE87D52}" destId="{E075A859-2C8D-4312-94DE-AE05222DBA65}" srcOrd="4" destOrd="0" presId="urn:microsoft.com/office/officeart/2005/8/layout/vList2"/>
    <dgm:cxn modelId="{4F87DB8A-33B4-4C99-92E5-E92DF250EC26}" type="presParOf" srcId="{5F82DBA3-6806-46F1-80CC-17822DE87D52}" destId="{A14377C2-819C-4C2B-B12A-CC3F7C0FED3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4EAAB-6126-4377-A64B-FF1095D4FB59}">
      <dsp:nvSpPr>
        <dsp:cNvPr id="0" name=""/>
        <dsp:cNvSpPr/>
      </dsp:nvSpPr>
      <dsp:spPr>
        <a:xfrm>
          <a:off x="0" y="4678"/>
          <a:ext cx="1016812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1. Use of Unconventional Statistical Methods</a:t>
          </a:r>
          <a:r>
            <a:rPr lang="en-US" sz="2000" kern="1200" dirty="0"/>
            <a:t>:</a:t>
          </a:r>
        </a:p>
      </dsp:txBody>
      <dsp:txXfrm>
        <a:off x="23988" y="28666"/>
        <a:ext cx="10120151" cy="443424"/>
      </dsp:txXfrm>
    </dsp:sp>
    <dsp:sp modelId="{FF4BFAEF-B364-47EF-ACF5-946D4C371076}">
      <dsp:nvSpPr>
        <dsp:cNvPr id="0" name=""/>
        <dsp:cNvSpPr/>
      </dsp:nvSpPr>
      <dsp:spPr>
        <a:xfrm>
          <a:off x="0" y="496078"/>
          <a:ext cx="10168127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 study relied on </a:t>
          </a:r>
          <a:r>
            <a:rPr lang="en-US" sz="1600" b="1" kern="1200"/>
            <a:t>Orthogonal Partial Least Squares Discriminant Analysis (OPLS-DA)</a:t>
          </a:r>
          <a:r>
            <a:rPr lang="en-US" sz="1600" kern="1200"/>
            <a:t>, which is more suited for pattern recognition than hypothesis testing.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Standard approaches like </a:t>
          </a:r>
          <a:r>
            <a:rPr lang="en-US" sz="1600" b="1" kern="1200"/>
            <a:t>Kaplan-Meier survival analysis</a:t>
          </a:r>
          <a:r>
            <a:rPr lang="en-US" sz="1600" kern="1200"/>
            <a:t>, </a:t>
          </a:r>
          <a:r>
            <a:rPr lang="en-US" sz="1600" b="1" kern="1200"/>
            <a:t>Cox regression</a:t>
          </a:r>
          <a:r>
            <a:rPr lang="en-US" sz="1600" kern="1200"/>
            <a:t>, or traditional </a:t>
          </a:r>
          <a:r>
            <a:rPr lang="en-US" sz="1600" b="1" kern="1200"/>
            <a:t>ANOVA with post-hoc corrections</a:t>
          </a:r>
          <a:r>
            <a:rPr lang="en-US" sz="1600" kern="1200"/>
            <a:t> were not used.</a:t>
          </a:r>
        </a:p>
      </dsp:txBody>
      <dsp:txXfrm>
        <a:off x="0" y="496078"/>
        <a:ext cx="10168127" cy="1035000"/>
      </dsp:txXfrm>
    </dsp:sp>
    <dsp:sp modelId="{483EC024-89EA-4CEF-A427-D0452781F0C3}">
      <dsp:nvSpPr>
        <dsp:cNvPr id="0" name=""/>
        <dsp:cNvSpPr/>
      </dsp:nvSpPr>
      <dsp:spPr>
        <a:xfrm>
          <a:off x="0" y="1531078"/>
          <a:ext cx="1016812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2. No Dose-Response Relationship Established</a:t>
          </a:r>
          <a:r>
            <a:rPr lang="en-US" sz="2000" kern="1200" dirty="0"/>
            <a:t>:</a:t>
          </a:r>
        </a:p>
      </dsp:txBody>
      <dsp:txXfrm>
        <a:off x="23988" y="1555066"/>
        <a:ext cx="10120151" cy="443424"/>
      </dsp:txXfrm>
    </dsp:sp>
    <dsp:sp modelId="{4B6A11F7-1DDD-40C7-A559-37B23725BD5F}">
      <dsp:nvSpPr>
        <dsp:cNvPr id="0" name=""/>
        <dsp:cNvSpPr/>
      </dsp:nvSpPr>
      <dsp:spPr>
        <a:xfrm>
          <a:off x="0" y="2022478"/>
          <a:ext cx="10168127" cy="56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Effects </a:t>
          </a:r>
          <a:r>
            <a:rPr lang="en-US" sz="1600" b="1" kern="1200"/>
            <a:t>did not increase with dose</a:t>
          </a:r>
          <a:r>
            <a:rPr lang="en-US" sz="1600" kern="1200"/>
            <a:t>, which contradicts typical toxicological findings.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In </a:t>
          </a:r>
          <a:r>
            <a:rPr lang="en-US" sz="1600" b="1" kern="1200"/>
            <a:t>toxicology, a dose-response relationship is crucial</a:t>
          </a:r>
          <a:r>
            <a:rPr lang="en-US" sz="1600" kern="1200"/>
            <a:t> for demonstrating causality.</a:t>
          </a:r>
        </a:p>
      </dsp:txBody>
      <dsp:txXfrm>
        <a:off x="0" y="2022478"/>
        <a:ext cx="10168127" cy="569250"/>
      </dsp:txXfrm>
    </dsp:sp>
    <dsp:sp modelId="{ED808EC5-3D55-4A09-BEFE-BA8C216E97C5}">
      <dsp:nvSpPr>
        <dsp:cNvPr id="0" name=""/>
        <dsp:cNvSpPr/>
      </dsp:nvSpPr>
      <dsp:spPr>
        <a:xfrm>
          <a:off x="0" y="2591728"/>
          <a:ext cx="1016812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3. Control Group Survival Issues</a:t>
          </a:r>
          <a:r>
            <a:rPr lang="en-US" sz="2000" kern="1200" dirty="0"/>
            <a:t>:</a:t>
          </a:r>
        </a:p>
      </dsp:txBody>
      <dsp:txXfrm>
        <a:off x="23988" y="2615716"/>
        <a:ext cx="10120151" cy="443424"/>
      </dsp:txXfrm>
    </dsp:sp>
    <dsp:sp modelId="{3A1FBE94-7E3B-42E3-8EBA-46FCFB69E41C}">
      <dsp:nvSpPr>
        <dsp:cNvPr id="0" name=""/>
        <dsp:cNvSpPr/>
      </dsp:nvSpPr>
      <dsp:spPr>
        <a:xfrm>
          <a:off x="0" y="3083128"/>
          <a:ext cx="10168127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Only 2 out of 10 control females survived the full 2 years</a:t>
          </a:r>
          <a:r>
            <a:rPr lang="en-US" sz="1600" kern="1200"/>
            <a:t>, suggesting that background mortality was already high.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Without a robust control group</a:t>
          </a:r>
          <a:r>
            <a:rPr lang="en-US" sz="1600" kern="1200"/>
            <a:t>, relative risk estimation is compromised.</a:t>
          </a:r>
        </a:p>
      </dsp:txBody>
      <dsp:txXfrm>
        <a:off x="0" y="3083128"/>
        <a:ext cx="10168127" cy="786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4EAAB-6126-4377-A64B-FF1095D4FB59}">
      <dsp:nvSpPr>
        <dsp:cNvPr id="0" name=""/>
        <dsp:cNvSpPr/>
      </dsp:nvSpPr>
      <dsp:spPr>
        <a:xfrm>
          <a:off x="0" y="475603"/>
          <a:ext cx="1016812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4. Confounding Variables Not Considered</a:t>
          </a:r>
          <a:r>
            <a:rPr lang="en-US" sz="2000" kern="1200" dirty="0"/>
            <a:t>:</a:t>
          </a:r>
        </a:p>
      </dsp:txBody>
      <dsp:txXfrm>
        <a:off x="23988" y="499591"/>
        <a:ext cx="10120151" cy="443424"/>
      </dsp:txXfrm>
    </dsp:sp>
    <dsp:sp modelId="{FF4BFAEF-B364-47EF-ACF5-946D4C371076}">
      <dsp:nvSpPr>
        <dsp:cNvPr id="0" name=""/>
        <dsp:cNvSpPr/>
      </dsp:nvSpPr>
      <dsp:spPr>
        <a:xfrm>
          <a:off x="0" y="967003"/>
          <a:ext cx="10168127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Endocrine effects attributed to Roundup</a:t>
          </a:r>
          <a:r>
            <a:rPr lang="en-US" sz="1600" kern="1200" dirty="0"/>
            <a:t> could also result from dietary deficiencies (e.g., decreased ferulic acid).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No measurement of glyphosate residues</a:t>
          </a:r>
          <a:r>
            <a:rPr lang="en-US" sz="1600" kern="1200" dirty="0"/>
            <a:t> in organs to confirm internal exposure levels.</a:t>
          </a:r>
        </a:p>
      </dsp:txBody>
      <dsp:txXfrm>
        <a:off x="0" y="967003"/>
        <a:ext cx="10168127" cy="786599"/>
      </dsp:txXfrm>
    </dsp:sp>
    <dsp:sp modelId="{5DF4E064-8E5B-4D31-B4D4-D2758DBC6FB7}">
      <dsp:nvSpPr>
        <dsp:cNvPr id="0" name=""/>
        <dsp:cNvSpPr/>
      </dsp:nvSpPr>
      <dsp:spPr>
        <a:xfrm>
          <a:off x="0" y="1753603"/>
          <a:ext cx="10168127" cy="4914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Effects </a:t>
          </a:r>
          <a:r>
            <a:rPr lang="en-US" sz="2000" b="1" kern="1200" dirty="0"/>
            <a:t>did not increase with dose</a:t>
          </a:r>
          <a:r>
            <a:rPr lang="en-US" sz="2000" kern="1200" dirty="0"/>
            <a:t>, which contradicts typical toxicological findings.</a:t>
          </a:r>
        </a:p>
      </dsp:txBody>
      <dsp:txXfrm>
        <a:off x="23988" y="1777591"/>
        <a:ext cx="10120151" cy="443424"/>
      </dsp:txXfrm>
    </dsp:sp>
    <dsp:sp modelId="{657E32FF-520B-4B65-AD92-0ABCCE6BA361}">
      <dsp:nvSpPr>
        <dsp:cNvPr id="0" name=""/>
        <dsp:cNvSpPr/>
      </dsp:nvSpPr>
      <dsp:spPr>
        <a:xfrm>
          <a:off x="0" y="2245003"/>
          <a:ext cx="1016812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2245003"/>
        <a:ext cx="10168127" cy="331200"/>
      </dsp:txXfrm>
    </dsp:sp>
    <dsp:sp modelId="{ED808EC5-3D55-4A09-BEFE-BA8C216E97C5}">
      <dsp:nvSpPr>
        <dsp:cNvPr id="0" name=""/>
        <dsp:cNvSpPr/>
      </dsp:nvSpPr>
      <dsp:spPr>
        <a:xfrm>
          <a:off x="0" y="2576203"/>
          <a:ext cx="10168127" cy="491400"/>
        </a:xfrm>
        <a:prstGeom prst="roundRect">
          <a:avLst/>
        </a:prstGeom>
        <a:solidFill>
          <a:schemeClr val="bg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Control </a:t>
          </a:r>
          <a:r>
            <a:rPr lang="en-US" sz="2000" b="1" kern="1200" dirty="0" err="1"/>
            <a:t>GroupSurvival</a:t>
          </a:r>
          <a:r>
            <a:rPr lang="en-US" sz="2000" b="1" kern="1200" dirty="0"/>
            <a:t> Issues</a:t>
          </a:r>
          <a:r>
            <a:rPr lang="en-US" sz="2000" kern="1200" dirty="0"/>
            <a:t>:</a:t>
          </a:r>
        </a:p>
      </dsp:txBody>
      <dsp:txXfrm>
        <a:off x="23988" y="2600191"/>
        <a:ext cx="10120151" cy="443424"/>
      </dsp:txXfrm>
    </dsp:sp>
    <dsp:sp modelId="{3A1FBE94-7E3B-42E3-8EBA-46FCFB69E41C}">
      <dsp:nvSpPr>
        <dsp:cNvPr id="0" name=""/>
        <dsp:cNvSpPr/>
      </dsp:nvSpPr>
      <dsp:spPr>
        <a:xfrm>
          <a:off x="0" y="3067603"/>
          <a:ext cx="10168127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283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600" kern="1200" dirty="0"/>
        </a:p>
      </dsp:txBody>
      <dsp:txXfrm>
        <a:off x="0" y="3067603"/>
        <a:ext cx="10168127" cy="331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36EB0-8F47-46EE-8C1D-6380F04A31C4}">
      <dsp:nvSpPr>
        <dsp:cNvPr id="0" name=""/>
        <dsp:cNvSpPr/>
      </dsp:nvSpPr>
      <dsp:spPr>
        <a:xfrm>
          <a:off x="0" y="747994"/>
          <a:ext cx="6812280" cy="10631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09" tIns="312420" rIns="5287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Novel long-term study that goes beyond industry-sponsored 90-day trials, allowing for the observation of chronic toxicity effects over a full rat lifespan.</a:t>
          </a:r>
        </a:p>
      </dsp:txBody>
      <dsp:txXfrm>
        <a:off x="0" y="747994"/>
        <a:ext cx="6812280" cy="1063125"/>
      </dsp:txXfrm>
    </dsp:sp>
    <dsp:sp modelId="{D57A9889-7213-430E-8CEB-30445533E784}">
      <dsp:nvSpPr>
        <dsp:cNvPr id="0" name=""/>
        <dsp:cNvSpPr/>
      </dsp:nvSpPr>
      <dsp:spPr>
        <a:xfrm>
          <a:off x="340614" y="526594"/>
          <a:ext cx="4768596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Novel long-term study:</a:t>
          </a:r>
          <a:endParaRPr lang="en-US" sz="1500" kern="1200" dirty="0"/>
        </a:p>
      </dsp:txBody>
      <dsp:txXfrm>
        <a:off x="362230" y="548210"/>
        <a:ext cx="4725364" cy="399568"/>
      </dsp:txXfrm>
    </dsp:sp>
    <dsp:sp modelId="{055548EF-58A7-4549-91A1-3EC4EDC92B8E}">
      <dsp:nvSpPr>
        <dsp:cNvPr id="0" name=""/>
        <dsp:cNvSpPr/>
      </dsp:nvSpPr>
      <dsp:spPr>
        <a:xfrm>
          <a:off x="0" y="2113519"/>
          <a:ext cx="6812280" cy="1299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09" tIns="312420" rIns="5287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pathology assessment includes histological analysis of 34 organs, biochemical markers over time, and ultrastructural liver and kidney examination.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0" y="2113519"/>
        <a:ext cx="6812280" cy="1299375"/>
      </dsp:txXfrm>
    </dsp:sp>
    <dsp:sp modelId="{4409712F-852E-4DDB-AAE3-E9236D18F517}">
      <dsp:nvSpPr>
        <dsp:cNvPr id="0" name=""/>
        <dsp:cNvSpPr/>
      </dsp:nvSpPr>
      <dsp:spPr>
        <a:xfrm>
          <a:off x="340614" y="1892119"/>
          <a:ext cx="4768596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Comprehensive organ pathology assessment</a:t>
          </a:r>
          <a:r>
            <a:rPr lang="en-US" sz="1500" kern="1200" dirty="0"/>
            <a:t>:</a:t>
          </a:r>
        </a:p>
      </dsp:txBody>
      <dsp:txXfrm>
        <a:off x="362230" y="1913735"/>
        <a:ext cx="4725364" cy="399568"/>
      </dsp:txXfrm>
    </dsp:sp>
    <dsp:sp modelId="{7BA706A0-53E5-4937-A475-818460AF4BBB}">
      <dsp:nvSpPr>
        <dsp:cNvPr id="0" name=""/>
        <dsp:cNvSpPr/>
      </dsp:nvSpPr>
      <dsp:spPr>
        <a:xfrm>
          <a:off x="0" y="3715294"/>
          <a:ext cx="6812280" cy="12993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09" tIns="312420" rIns="52870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kern="1200" dirty="0"/>
            <a:t>Transparency in presenting raw tumor and organ weight data, providing access to detailed results, including histopathological images and survival data, allowing for independent verification.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0" y="3715294"/>
        <a:ext cx="6812280" cy="1299375"/>
      </dsp:txXfrm>
    </dsp:sp>
    <dsp:sp modelId="{A0B06FF2-5B6D-471B-8283-54D3D0863EC3}">
      <dsp:nvSpPr>
        <dsp:cNvPr id="0" name=""/>
        <dsp:cNvSpPr/>
      </dsp:nvSpPr>
      <dsp:spPr>
        <a:xfrm>
          <a:off x="340614" y="3493894"/>
          <a:ext cx="4768596" cy="442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242" tIns="0" rIns="180242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Transparency in presenting raw tumor data</a:t>
          </a:r>
          <a:r>
            <a:rPr lang="en-US" sz="1500" kern="1200" dirty="0"/>
            <a:t>:</a:t>
          </a:r>
        </a:p>
      </dsp:txBody>
      <dsp:txXfrm>
        <a:off x="362230" y="3515510"/>
        <a:ext cx="4725364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1F30F8-34EE-4FDA-B6DC-7AC72FAACE31}">
      <dsp:nvSpPr>
        <dsp:cNvPr id="0" name=""/>
        <dsp:cNvSpPr/>
      </dsp:nvSpPr>
      <dsp:spPr>
        <a:xfrm>
          <a:off x="0" y="331767"/>
          <a:ext cx="6812280" cy="5405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Sensationalized Presentation</a:t>
          </a:r>
          <a:r>
            <a:rPr lang="en-US" sz="2200" kern="1200" dirty="0"/>
            <a:t>:</a:t>
          </a:r>
        </a:p>
      </dsp:txBody>
      <dsp:txXfrm>
        <a:off x="26387" y="358154"/>
        <a:ext cx="6759506" cy="487766"/>
      </dsp:txXfrm>
    </dsp:sp>
    <dsp:sp modelId="{68D1FD56-CC2E-4AEB-9FBF-13C5EF292937}">
      <dsp:nvSpPr>
        <dsp:cNvPr id="0" name=""/>
        <dsp:cNvSpPr/>
      </dsp:nvSpPr>
      <dsp:spPr>
        <a:xfrm>
          <a:off x="0" y="872307"/>
          <a:ext cx="6812280" cy="1320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The paper strongly implies a causal link between GMOs/Roundup and severe health effects </a:t>
          </a:r>
          <a:r>
            <a:rPr lang="en-US" sz="1700" b="1" kern="1200" dirty="0"/>
            <a:t>without sufficient evidence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Dramatic images of tumors</a:t>
          </a:r>
          <a:r>
            <a:rPr lang="en-US" sz="1700" kern="1200" dirty="0"/>
            <a:t> dominate the presentation, which is not standard in toxicology papers.</a:t>
          </a:r>
        </a:p>
      </dsp:txBody>
      <dsp:txXfrm>
        <a:off x="0" y="872307"/>
        <a:ext cx="6812280" cy="1320660"/>
      </dsp:txXfrm>
    </dsp:sp>
    <dsp:sp modelId="{B4F8F795-F198-4892-8578-5565FEDD3A6B}">
      <dsp:nvSpPr>
        <dsp:cNvPr id="0" name=""/>
        <dsp:cNvSpPr/>
      </dsp:nvSpPr>
      <dsp:spPr>
        <a:xfrm>
          <a:off x="0" y="2192967"/>
          <a:ext cx="6812280" cy="5405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Poor Statistical Reporting</a:t>
          </a:r>
          <a:r>
            <a:rPr lang="en-US" sz="2200" kern="1200" dirty="0"/>
            <a:t>:</a:t>
          </a:r>
        </a:p>
      </dsp:txBody>
      <dsp:txXfrm>
        <a:off x="26387" y="2219354"/>
        <a:ext cx="6759506" cy="487766"/>
      </dsp:txXfrm>
    </dsp:sp>
    <dsp:sp modelId="{032BEA59-E5ED-453C-A36A-C7AA9AB27881}">
      <dsp:nvSpPr>
        <dsp:cNvPr id="0" name=""/>
        <dsp:cNvSpPr/>
      </dsp:nvSpPr>
      <dsp:spPr>
        <a:xfrm>
          <a:off x="0" y="2733507"/>
          <a:ext cx="6812280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No </a:t>
          </a:r>
          <a:r>
            <a:rPr lang="en-US" sz="1700" b="1" kern="1200" dirty="0"/>
            <a:t>p-values</a:t>
          </a:r>
          <a:r>
            <a:rPr lang="en-US" sz="1700" kern="1200" dirty="0"/>
            <a:t> for key comparisons.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No clear adjustments for multiple testing</a:t>
          </a:r>
          <a:r>
            <a:rPr lang="en-US" sz="1700" kern="1200" dirty="0"/>
            <a:t> (many biochemical markers were analyzed, increasing false positives).</a:t>
          </a:r>
        </a:p>
      </dsp:txBody>
      <dsp:txXfrm>
        <a:off x="0" y="2733507"/>
        <a:ext cx="6812280" cy="842490"/>
      </dsp:txXfrm>
    </dsp:sp>
    <dsp:sp modelId="{E075A859-2C8D-4312-94DE-AE05222DBA65}">
      <dsp:nvSpPr>
        <dsp:cNvPr id="0" name=""/>
        <dsp:cNvSpPr/>
      </dsp:nvSpPr>
      <dsp:spPr>
        <a:xfrm>
          <a:off x="0" y="3575997"/>
          <a:ext cx="6812280" cy="5405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Inadequate Control for Bias</a:t>
          </a:r>
          <a:r>
            <a:rPr lang="en-US" sz="2200" kern="1200" dirty="0"/>
            <a:t>:</a:t>
          </a:r>
        </a:p>
      </dsp:txBody>
      <dsp:txXfrm>
        <a:off x="26387" y="3602384"/>
        <a:ext cx="6759506" cy="487766"/>
      </dsp:txXfrm>
    </dsp:sp>
    <dsp:sp modelId="{A14377C2-819C-4C2B-B12A-CC3F7C0FED32}">
      <dsp:nvSpPr>
        <dsp:cNvPr id="0" name=""/>
        <dsp:cNvSpPr/>
      </dsp:nvSpPr>
      <dsp:spPr>
        <a:xfrm>
          <a:off x="0" y="4116537"/>
          <a:ext cx="6812280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29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kern="1200" dirty="0"/>
            <a:t>The study does not indicate </a:t>
          </a:r>
          <a:r>
            <a:rPr lang="en-US" sz="1700" b="1" kern="1200" dirty="0"/>
            <a:t>whether histopathological analyses were blinded</a:t>
          </a:r>
          <a:r>
            <a:rPr lang="en-US" sz="1700" b="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0" kern="1200" dirty="0"/>
            <a:t>Conflict of interest concerns: </a:t>
          </a:r>
          <a:r>
            <a:rPr lang="en-US" sz="1700" b="0" kern="1200" dirty="0" err="1"/>
            <a:t>Séralini</a:t>
          </a:r>
          <a:r>
            <a:rPr lang="en-US" sz="1700" b="0" kern="1200" dirty="0"/>
            <a:t> and his research group </a:t>
          </a:r>
          <a:r>
            <a:rPr lang="en-US" sz="1700" b="1" kern="1200" dirty="0"/>
            <a:t>have a history of anti-GMO advocacy</a:t>
          </a:r>
          <a:r>
            <a:rPr lang="en-US" sz="1700" b="0" kern="1200" dirty="0"/>
            <a:t> (CRIIGEN affiliation).</a:t>
          </a:r>
        </a:p>
      </dsp:txBody>
      <dsp:txXfrm>
        <a:off x="0" y="4116537"/>
        <a:ext cx="6812280" cy="1092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4A615-EAF3-4D74-881B-BF30BFEA9020}" type="datetimeFigureOut">
              <a:rPr lang="en-DE" smtClean="0"/>
              <a:t>26/01/2025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43224-2842-462D-823F-D05B75E2FFC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0461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6F534BEE-252A-4555-AD46-E5F45BF8ECBD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99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6029F-9FCF-477F-9ED2-E46DA941FD38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7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5DB5-915B-467B-B2C1-5F9190833751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4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2D567FB-21C1-416D-B3B5-EAC140562785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98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5C18-61A2-417C-9F3C-ADF0720B8A63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52D42CA-5C60-4C8A-8780-2A0D486D7639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4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EC5EA28-5001-450D-AAD4-1EEEFA76A30B}" type="datetime1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9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BBC8-405D-41A2-9169-E4CFDD3A0B4A}" type="datetime1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4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20418-93F3-4E21-8ABB-4536352312FB}" type="datetime1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6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5E22FE0-92D1-4FC6-A0A8-729AEEB2B70C}" type="datetime1">
              <a:rPr lang="en-US" smtClean="0"/>
              <a:t>1/26/2025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7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5CE706E-D1F6-47D0-9BA8-701C2C9C52E6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1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2AD67-084F-44D2-9091-40F4E5C619B9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4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ink powder smoke">
            <a:extLst>
              <a:ext uri="{FF2B5EF4-FFF2-40B4-BE49-F238E27FC236}">
                <a16:creationId xmlns:a16="http://schemas.microsoft.com/office/drawing/2014/main" id="{8D1D315A-8A19-D2FF-5F6E-E62E3FA6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</a:blip>
          <a:srcRect r="44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D032F-F146-3EA4-51A2-5E1105004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870205"/>
            <a:ext cx="10725912" cy="3454907"/>
          </a:xfrm>
        </p:spPr>
        <p:txBody>
          <a:bodyPr anchor="b">
            <a:normAutofit/>
          </a:bodyPr>
          <a:lstStyle/>
          <a:p>
            <a:r>
              <a:rPr lang="en-US" sz="4800" dirty="0"/>
              <a:t>Review of the paper </a:t>
            </a:r>
            <a:r>
              <a:rPr lang="en-US" sz="4800" dirty="0">
                <a:solidFill>
                  <a:schemeClr val="bg1"/>
                </a:solidFill>
              </a:rPr>
              <a:t>"Long term </a:t>
            </a:r>
            <a:r>
              <a:rPr lang="en-US" sz="4800" dirty="0"/>
              <a:t>toxicity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/>
              <a:t>of a Round</a:t>
            </a:r>
            <a:r>
              <a:rPr lang="en-US" sz="4800" dirty="0">
                <a:solidFill>
                  <a:schemeClr val="bg1"/>
                </a:solidFill>
              </a:rPr>
              <a:t>up herbicide and </a:t>
            </a:r>
            <a:r>
              <a:rPr lang="en-US" sz="4800" dirty="0"/>
              <a:t>a Roundup-tolerant </a:t>
            </a:r>
            <a:r>
              <a:rPr lang="en-US" sz="4800" dirty="0">
                <a:solidFill>
                  <a:schemeClr val="bg1"/>
                </a:solidFill>
              </a:rPr>
              <a:t>genetically </a:t>
            </a:r>
            <a:r>
              <a:rPr lang="en-US" sz="4800" dirty="0"/>
              <a:t>modified maize" by </a:t>
            </a:r>
            <a:r>
              <a:rPr lang="en-US" sz="4800" dirty="0" err="1">
                <a:solidFill>
                  <a:schemeClr val="bg1"/>
                </a:solidFill>
              </a:rPr>
              <a:t>Séralini</a:t>
            </a:r>
            <a:r>
              <a:rPr lang="en-US" sz="4800" dirty="0">
                <a:solidFill>
                  <a:schemeClr val="bg1"/>
                </a:solidFill>
              </a:rPr>
              <a:t> et al. </a:t>
            </a:r>
            <a:r>
              <a:rPr lang="en-US" sz="4800" dirty="0"/>
              <a:t>(2012).</a:t>
            </a:r>
            <a:endParaRPr lang="en-D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4BF6-18F1-892B-ADB2-B44AABF12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r>
              <a:rPr lang="en-US" sz="2000" dirty="0"/>
              <a:t>Volha Stehling, Nhat Minh Phuong Nguyen, Kashf Jahangir</a:t>
            </a:r>
            <a:endParaRPr lang="en-DE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862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69DD0A-633B-FE52-43B2-76030C4F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08111-59D4-8604-D6F6-CC34D97F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Issues with Data Analysis:</a:t>
            </a:r>
            <a:endParaRPr lang="en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3EE879E8-16E3-0529-7C8C-2149204A8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805204"/>
              </p:ext>
            </p:extLst>
          </p:nvPr>
        </p:nvGraphicFramePr>
        <p:xfrm>
          <a:off x="1115568" y="2481942"/>
          <a:ext cx="10168128" cy="3874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A99D5-FC46-9874-D411-162B8AD5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1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D3397-7F52-6518-62F7-7D244EB9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E01A460-B34A-6771-EDEA-8981ECDB2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4C078B8-CA54-5EC6-F3DA-1698379EB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DD4C0E-F5B6-967E-8FD4-CD3CB115F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3E621-87F9-006F-0C09-2854E313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Issues with Data Analysis:</a:t>
            </a:r>
            <a:endParaRPr lang="en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14E3AA4-D7B0-2FE4-02C1-04BE1F33C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105B3751-32AC-0387-A274-7ED3AB869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878227"/>
              </p:ext>
            </p:extLst>
          </p:nvPr>
        </p:nvGraphicFramePr>
        <p:xfrm>
          <a:off x="1115568" y="2481942"/>
          <a:ext cx="10168128" cy="3874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977A2-7071-FADB-A163-953DCC14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67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1391F9-9040-6A83-7B0D-BCA356BE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54850-ED35-C953-ECA3-5DD15F252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Verdict:</a:t>
            </a:r>
            <a:endParaRPr lang="en-DE" sz="5200"/>
          </a:p>
        </p:txBody>
      </p:sp>
      <p:pic>
        <p:nvPicPr>
          <p:cNvPr id="27" name="Graphic 26" descr="Radioactive">
            <a:extLst>
              <a:ext uri="{FF2B5EF4-FFF2-40B4-BE49-F238E27FC236}">
                <a16:creationId xmlns:a16="http://schemas.microsoft.com/office/drawing/2014/main" id="{EBEAE0E9-6D26-744E-CB27-AB42A4607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5F38-D08E-0ED2-0CA9-5E1DBCF0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conclusions were </a:t>
            </a:r>
            <a:r>
              <a:rPr lang="en-US" sz="1800" b="1" dirty="0"/>
              <a:t>overstated relative to the data</a:t>
            </a:r>
            <a:r>
              <a:rPr lang="en-US" sz="1800" dirty="0"/>
              <a:t>. The </a:t>
            </a:r>
            <a:r>
              <a:rPr lang="en-US" sz="1800" b="1" dirty="0"/>
              <a:t>lack of proper dose-response relationships</a:t>
            </a:r>
            <a:r>
              <a:rPr lang="en-US" sz="1800" dirty="0"/>
              <a:t>, </a:t>
            </a:r>
            <a:r>
              <a:rPr lang="en-US" sz="1800" b="1" dirty="0"/>
              <a:t>statistical power</a:t>
            </a:r>
            <a:r>
              <a:rPr lang="en-US" sz="1800" dirty="0"/>
              <a:t>, and </a:t>
            </a:r>
            <a:r>
              <a:rPr lang="en-US" sz="1800" b="1" dirty="0"/>
              <a:t>consideration of confounders</a:t>
            </a:r>
            <a:r>
              <a:rPr lang="en-US" sz="1800" dirty="0"/>
              <a:t> weakens the study's claims that GMOs and Roundup cause severe health effects.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0311-2A19-31E0-95F8-D7CACF500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0258" y="635635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96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D2A02-E0E2-D05F-98F2-8C56D6D36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3CF957B-295A-9A2D-EC86-C6D5A26FE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290B523-E57C-863B-2FF5-056E37A96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39C33-FF81-155D-2757-DAA4864E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050F4-10F0-CEB3-3517-959BC914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331684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General review: Does the paper give a good account of the research conducted? Why (not)?</a:t>
            </a:r>
            <a:endParaRPr lang="en-DE" sz="3200" dirty="0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364DE409-6736-1DD2-B47A-D7B18CF61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539159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2A151D2-BA9A-A71D-ED3D-20B9E31CA0F7}"/>
              </a:ext>
            </a:extLst>
          </p:cNvPr>
          <p:cNvSpPr txBox="1"/>
          <p:nvPr/>
        </p:nvSpPr>
        <p:spPr>
          <a:xfrm>
            <a:off x="659234" y="4462146"/>
            <a:ext cx="2707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49F77"/>
                </a:solidFill>
              </a:rPr>
              <a:t>Strengths:</a:t>
            </a:r>
            <a:endParaRPr lang="en-DE" sz="3200" b="1" dirty="0">
              <a:solidFill>
                <a:srgbClr val="B49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6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36C06-4C71-108D-C39C-E83489D67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69E6EFEE-6516-482C-B143-F97F9BF89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F0D2C0-CD0C-470C-8851-D8B2CC417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748766" y="3248002"/>
            <a:ext cx="5688917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46199-3C0B-7A6A-A014-AD0F00DE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70A47-DA00-40BF-38B8-2143632E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331684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General review: Does the paper give a good account of the research conducted? Why (not)?</a:t>
            </a:r>
            <a:endParaRPr lang="en-DE" sz="3200" dirty="0"/>
          </a:p>
        </p:txBody>
      </p: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65982DFD-E7B9-6C2B-EFF9-9D6616892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276541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11AF25-8427-442E-4837-7834E4188FFB}"/>
              </a:ext>
            </a:extLst>
          </p:cNvPr>
          <p:cNvSpPr txBox="1"/>
          <p:nvPr/>
        </p:nvSpPr>
        <p:spPr>
          <a:xfrm>
            <a:off x="659234" y="4462146"/>
            <a:ext cx="28282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49F77"/>
                </a:solidFill>
              </a:rPr>
              <a:t>Weaknesses:</a:t>
            </a:r>
            <a:endParaRPr lang="en-DE" sz="3200" b="1" dirty="0">
              <a:solidFill>
                <a:srgbClr val="B49F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8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87ACA-9DB1-FD5C-67BE-9A63509A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03416-66CF-B012-AB2B-48B422EEF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200"/>
              <a:t>Verdict:</a:t>
            </a:r>
            <a:endParaRPr lang="en-DE" sz="32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A5088-FF3C-890E-E537-ADD5F9FBD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The study </a:t>
            </a:r>
            <a:r>
              <a:rPr lang="en-US" sz="1800" b="1" dirty="0"/>
              <a:t>does not provide a reliable account</a:t>
            </a:r>
            <a:r>
              <a:rPr lang="en-US" sz="1800" dirty="0"/>
              <a:t> of the research due to </a:t>
            </a:r>
            <a:r>
              <a:rPr lang="en-US" sz="1800" b="1" dirty="0"/>
              <a:t>methodological flaws</a:t>
            </a:r>
            <a:r>
              <a:rPr lang="en-US" sz="1800" dirty="0"/>
              <a:t>, </a:t>
            </a:r>
            <a:r>
              <a:rPr lang="en-US" sz="1800" b="1" dirty="0"/>
              <a:t>lack of proper statistical controls</a:t>
            </a:r>
            <a:r>
              <a:rPr lang="en-US" sz="1800" dirty="0"/>
              <a:t>, and </a:t>
            </a:r>
            <a:r>
              <a:rPr lang="en-US" sz="1800" b="1" dirty="0"/>
              <a:t>potential bias</a:t>
            </a:r>
            <a:r>
              <a:rPr lang="en-US" sz="1800" dirty="0"/>
              <a:t>. While it raises valid concerns about the need for long-term GMO studies, its findings </a:t>
            </a:r>
            <a:r>
              <a:rPr lang="en-US" sz="1800" b="1" dirty="0"/>
              <a:t>are not strong enough to challenge current safety assessments</a:t>
            </a:r>
            <a:r>
              <a:rPr lang="en-US" sz="1800" dirty="0"/>
              <a:t>.</a:t>
            </a:r>
          </a:p>
        </p:txBody>
      </p:sp>
      <p:pic>
        <p:nvPicPr>
          <p:cNvPr id="27" name="Graphic 26" descr="Radioactive">
            <a:extLst>
              <a:ext uri="{FF2B5EF4-FFF2-40B4-BE49-F238E27FC236}">
                <a16:creationId xmlns:a16="http://schemas.microsoft.com/office/drawing/2014/main" id="{860B55EF-458F-07CD-E295-466212B8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8264" y="2734056"/>
            <a:ext cx="3483864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53119-ACC3-5B87-4AEF-969F6FA2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27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1658D-C8C4-1D6E-D932-5E142CC8B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954F66B-3BF3-4495-BAEE-BEB2B018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F3C60-B3A6-7DF8-4DF5-5C2DBF22F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874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Final Conclusion:</a:t>
            </a:r>
            <a:endParaRPr lang="en-DE" sz="5200"/>
          </a:p>
        </p:txBody>
      </p:sp>
      <p:pic>
        <p:nvPicPr>
          <p:cNvPr id="27" name="Graphic 26" descr="Radioactive">
            <a:extLst>
              <a:ext uri="{FF2B5EF4-FFF2-40B4-BE49-F238E27FC236}">
                <a16:creationId xmlns:a16="http://schemas.microsoft.com/office/drawing/2014/main" id="{98B585AC-2C48-2773-A70B-D0C071F78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1283758"/>
            <a:ext cx="4217332" cy="4217332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34618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924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74F4-CEC4-CE79-92A3-9EC853ABE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6874" y="3351276"/>
            <a:ext cx="6272784" cy="2825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/>
              <a:t>While the study </a:t>
            </a:r>
            <a:r>
              <a:rPr lang="en-US" sz="1800" b="1"/>
              <a:t>raises important questions</a:t>
            </a:r>
            <a:r>
              <a:rPr lang="en-US" sz="1800"/>
              <a:t> about long-term GMO and pesticide exposure, </a:t>
            </a:r>
            <a:r>
              <a:rPr lang="en-US" sz="1800" b="1"/>
              <a:t>its methodological weaknesses undermine its conclusions</a:t>
            </a:r>
            <a:r>
              <a:rPr lang="en-US" sz="1800"/>
              <a:t>. The </a:t>
            </a:r>
            <a:r>
              <a:rPr lang="en-US" sz="1800" b="1"/>
              <a:t>small sample size</a:t>
            </a:r>
            <a:r>
              <a:rPr lang="en-US" sz="1800"/>
              <a:t>, </a:t>
            </a:r>
            <a:r>
              <a:rPr lang="en-US" sz="1800" b="1"/>
              <a:t>high background tumor rate</a:t>
            </a:r>
            <a:r>
              <a:rPr lang="en-US" sz="1800"/>
              <a:t>, </a:t>
            </a:r>
            <a:r>
              <a:rPr lang="en-US" sz="1800" b="1"/>
              <a:t>poor statistical analyses</a:t>
            </a:r>
            <a:r>
              <a:rPr lang="en-US" sz="1800"/>
              <a:t>, and </a:t>
            </a:r>
            <a:r>
              <a:rPr lang="en-US" sz="1800" b="1"/>
              <a:t>lack of blinding</a:t>
            </a:r>
            <a:r>
              <a:rPr lang="en-US" sz="1800"/>
              <a:t> limit its reliability. A more </a:t>
            </a:r>
            <a:r>
              <a:rPr lang="en-US" sz="1800" b="1"/>
              <a:t>rigorous, large-scale, blinded study with proper dose-response analysis</a:t>
            </a:r>
            <a:r>
              <a:rPr lang="en-US" sz="1800"/>
              <a:t> would be necessary to confirm or refute these findings.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F704-D82A-4823-9CED-C3AC305B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70258" y="6356350"/>
            <a:ext cx="1600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1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D99D-707E-4BFC-C535-FB5F9423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were the hypotheses?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B186-4826-B8BF-EA61-B44DC54D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The study aimed to evaluate the long-term toxicity of genetically modified (GM) maize (NK603) and its associated herbicide, Roundup (glyphosate-based), in Sprague-Dawley rats over two years. The authors hypothesized that:</a:t>
            </a:r>
          </a:p>
          <a:p>
            <a:r>
              <a:rPr lang="en-US" dirty="0"/>
              <a:t>Long-term consumption of GM maize (with or without Roundup) and Roundup alone may lead to severe health effects, including cancer, organ damage, and metabolic disorders.</a:t>
            </a:r>
          </a:p>
          <a:p>
            <a:r>
              <a:rPr lang="en-US" dirty="0"/>
              <a:t>These effects may be sex-specific, impacting males and females differently.</a:t>
            </a:r>
          </a:p>
          <a:p>
            <a:r>
              <a:rPr lang="en-US" dirty="0"/>
              <a:t>Chronic exposure to Roundup, even at low environmentally relevant doses, may act as an endocrine disruptor.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CA07-CF65-C1D2-4202-B40F56BB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8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EBFEF-AB15-3B5B-D3EF-FAFFE372A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F9982-3F9E-5D56-910D-68C004DA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 sz="3200" dirty="0"/>
              <a:t>Evaluation of the hypotheses:</a:t>
            </a:r>
            <a:endParaRPr lang="en-DE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841B-5175-62D8-E63F-50F46EDE9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624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700" dirty="0"/>
          </a:p>
          <a:p>
            <a:pPr>
              <a:lnSpc>
                <a:spcPct val="100000"/>
              </a:lnSpc>
            </a:pPr>
            <a:r>
              <a:rPr lang="en-US" sz="1700" dirty="0"/>
              <a:t>The hypotheses were </a:t>
            </a:r>
            <a:r>
              <a:rPr lang="en-US" sz="1700" b="1" dirty="0"/>
              <a:t>clearly stated and scientifically relevant</a:t>
            </a:r>
            <a:r>
              <a:rPr lang="en-US" sz="1700" dirty="0"/>
              <a:t>, given the ongoing debate on GMO safety.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However, some </a:t>
            </a:r>
            <a:r>
              <a:rPr lang="en-US" sz="1700" b="1" dirty="0"/>
              <a:t>preconceived bias</a:t>
            </a:r>
            <a:r>
              <a:rPr lang="en-US" sz="1700" dirty="0"/>
              <a:t> appears in the framing, as prior work by the authors (</a:t>
            </a:r>
            <a:r>
              <a:rPr lang="en-US" sz="1700" dirty="0" err="1"/>
              <a:t>Séralini</a:t>
            </a:r>
            <a:r>
              <a:rPr lang="en-US" sz="1700" dirty="0"/>
              <a:t> et al., 2009) suggested negative effects of GMOs and Roundup, making this study more of a confirmatory rather than exploratory experiment.</a:t>
            </a:r>
            <a:endParaRPr lang="en-DE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26743-636A-F0DC-6773-C29DCE4B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D6AC4-A146-0CA2-EDFE-2B01ADD1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BDA11-1EEF-07D4-AE6B-05A09A0A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Was the experiment design appropriate for the hypotheses?</a:t>
            </a:r>
            <a:endParaRPr lang="en-DE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1C2A-C73F-9779-E991-FE57D7FB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5"/>
            <a:ext cx="10509504" cy="289140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The study design involved: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200 Sprague-Dawley rats (100 males, 100 females)</a:t>
            </a:r>
            <a:r>
              <a:rPr lang="en-US" sz="17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10 experimental groups</a:t>
            </a:r>
            <a:r>
              <a:rPr lang="en-US" sz="17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Three groups fed with GM maize at different concentrations (11%, 22%, and 33%).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Three groups fed GM maize treated with Roundup (same concentrations).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Three groups fed non-GM maize but given Roundup in drinking water at different doses.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One control group fed non-GM maize without Roundup.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700" dirty="0"/>
              <a:t>The study duration was </a:t>
            </a:r>
            <a:r>
              <a:rPr lang="en-US" sz="1700" b="1" dirty="0"/>
              <a:t>two years</a:t>
            </a:r>
            <a:r>
              <a:rPr lang="en-US" sz="1700" dirty="0"/>
              <a:t>, which is the average lifespan of rats, allowing for chronic toxicity and carcinogenesis assessment.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2758C-E63E-E740-FFDE-82523B9E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40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E8DECE-9C40-1A27-9C05-EEF11CE04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7A26C-C143-429D-C8E0-80D58E0E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200" dirty="0"/>
              <a:t>Strengths of the design:</a:t>
            </a:r>
            <a:endParaRPr lang="en-DE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57C1-38B1-2CAF-A29E-F78219ECA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222" y="1709928"/>
            <a:ext cx="6730944" cy="409544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Long-term study duration</a:t>
            </a:r>
            <a:r>
              <a:rPr lang="en-US" sz="1700" dirty="0"/>
              <a:t>: Unlike most industry-funded studies that last 90 days, this study provided insights into chronic toxicity.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Multiple doses tested</a:t>
            </a:r>
            <a:r>
              <a:rPr lang="en-US" sz="1700" dirty="0"/>
              <a:t>: A range of maize and Roundup concentrations allowed for dose-response analysis.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Ethical guidelines followed</a:t>
            </a:r>
            <a:r>
              <a:rPr lang="en-US" sz="1700" dirty="0"/>
              <a:t>: The study was approved by French authorities and followed OECD guidelines.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0F909-7851-7B26-9ABD-5DE7CFC9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7326" y="6356350"/>
            <a:ext cx="10058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4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16D3B-D6AB-813F-E81C-25EE6E58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496E9-7A6D-A876-C181-22411C39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Weaknesses of the design:</a:t>
            </a:r>
            <a:endParaRPr lang="en-DE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95364-C8A7-8478-870D-60216F07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70639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Strain Selection (Sprague-Dawley Rats)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This strain </a:t>
            </a:r>
            <a:r>
              <a:rPr lang="en-US" sz="1400" b="1" dirty="0"/>
              <a:t>has a high spontaneous tumor rate</a:t>
            </a:r>
            <a:r>
              <a:rPr lang="en-US" sz="1400" dirty="0"/>
              <a:t>, particularly in females, making it difficult to distinguish treatment effects from natural tumor incidence.</a:t>
            </a:r>
          </a:p>
          <a:p>
            <a:pPr lvl="1"/>
            <a:r>
              <a:rPr lang="en-US" sz="1400" dirty="0"/>
              <a:t>Large-scale studies (e.g., Chandra et al., 1992) show that 70% of females develop mammary tumors by two years </a:t>
            </a:r>
            <a:r>
              <a:rPr lang="en-US" sz="1400" b="1" dirty="0"/>
              <a:t>without any treatment</a:t>
            </a:r>
            <a:r>
              <a:rPr lang="en-US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Sample Size per Group (n = 10)</a:t>
            </a:r>
            <a:r>
              <a:rPr lang="en-US" sz="1800" dirty="0"/>
              <a:t>:</a:t>
            </a:r>
          </a:p>
          <a:p>
            <a:pPr lvl="1"/>
            <a:r>
              <a:rPr lang="en-US" sz="1400" dirty="0"/>
              <a:t>While 200 rats were used in total, each experimental group had only </a:t>
            </a:r>
            <a:r>
              <a:rPr lang="en-US" sz="1400" b="1" dirty="0"/>
              <a:t>10 rats per sex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OECD guidelines for carcinogenicity studies (OECD 451) recommend at least </a:t>
            </a:r>
            <a:r>
              <a:rPr lang="en-US" sz="1400" b="1" dirty="0"/>
              <a:t>50 rats per sex </a:t>
            </a:r>
            <a:r>
              <a:rPr lang="en-US" sz="1400" dirty="0"/>
              <a:t>per group.</a:t>
            </a:r>
          </a:p>
          <a:p>
            <a:pPr lvl="1"/>
            <a:r>
              <a:rPr lang="en-US" sz="1400" dirty="0"/>
              <a:t>The small sample size reduces </a:t>
            </a:r>
            <a:r>
              <a:rPr lang="en-US" sz="1400" b="1" dirty="0"/>
              <a:t>statistical power</a:t>
            </a:r>
            <a:r>
              <a:rPr lang="en-US" sz="1400" dirty="0"/>
              <a:t>, making it harder to draw firm conclusions.</a:t>
            </a:r>
          </a:p>
        </p:txBody>
      </p:sp>
      <p:pic>
        <p:nvPicPr>
          <p:cNvPr id="27" name="Graphic 26" descr="Radioactive Sign">
            <a:extLst>
              <a:ext uri="{FF2B5EF4-FFF2-40B4-BE49-F238E27FC236}">
                <a16:creationId xmlns:a16="http://schemas.microsoft.com/office/drawing/2014/main" id="{E1829554-8186-A728-1AD6-5576B5FDA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43CD7-7530-2EBA-05B3-C6686FBF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99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A10D8-30E7-6D30-3DF5-B189CE7C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01019-7C94-4688-3007-EC5F99A0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Weaknesses of the design:</a:t>
            </a:r>
            <a:endParaRPr lang="en-DE" sz="3200" dirty="0"/>
          </a:p>
        </p:txBody>
      </p:sp>
      <p:pic>
        <p:nvPicPr>
          <p:cNvPr id="27" name="Graphic 26" descr="Radioactive Sign">
            <a:extLst>
              <a:ext uri="{FF2B5EF4-FFF2-40B4-BE49-F238E27FC236}">
                <a16:creationId xmlns:a16="http://schemas.microsoft.com/office/drawing/2014/main" id="{4BB82BF9-8B4A-99B1-3C66-91410D8CC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528" y="1361884"/>
            <a:ext cx="4033647" cy="4033647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56F08-A1D7-5FAA-635F-EE3834508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sz="1400" b="1" dirty="0"/>
              <a:t>Lack of Blinding and Randomization</a:t>
            </a:r>
            <a:r>
              <a:rPr lang="en-US" sz="1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No mention of </a:t>
            </a:r>
            <a:r>
              <a:rPr lang="en-US" sz="1400" b="1" dirty="0"/>
              <a:t>blinding</a:t>
            </a:r>
            <a:r>
              <a:rPr lang="en-US" sz="1400" dirty="0"/>
              <a:t> in assessing tumors and organ pathology, which may introduce bias.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No </a:t>
            </a:r>
            <a:r>
              <a:rPr lang="en-US" sz="1400" b="1" dirty="0"/>
              <a:t>randomization process</a:t>
            </a:r>
            <a:r>
              <a:rPr lang="en-US" sz="1400" dirty="0"/>
              <a:t> detailed for assigning rats to groups, which raises concerns about selection bias.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en-US" sz="1400" b="1" dirty="0"/>
              <a:t>Dietary Differences Not Controlled</a:t>
            </a:r>
            <a:r>
              <a:rPr lang="en-US" sz="14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The study claims diets were "substantially equivalent" except for the transgene but did not fully </a:t>
            </a:r>
            <a:r>
              <a:rPr lang="en-US" sz="1400" b="1" dirty="0"/>
              <a:t>analyze nutritional composition</a:t>
            </a:r>
            <a:r>
              <a:rPr lang="en-US" sz="1400" dirty="0"/>
              <a:t> (e.g., protein, fat, vitamin content).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Differences in </a:t>
            </a:r>
            <a:r>
              <a:rPr lang="en-US" sz="1400" b="1" dirty="0"/>
              <a:t>phenolic compounds</a:t>
            </a:r>
            <a:r>
              <a:rPr lang="en-US" sz="1400" dirty="0"/>
              <a:t> like ferulic acid were noted, which could influence health outcomes independently of genetic modification.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2979-200C-7408-A81D-B6B7B9E7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4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5FF56-140B-615A-D72E-F0240DD8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12C0F-7E68-5BE6-0A54-CBA45D5A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Verdict:</a:t>
            </a:r>
            <a:endParaRPr lang="en-DE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44B6-1DE7-648C-CE8A-D06610F1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experimental design had strengths</a:t>
            </a:r>
            <a:r>
              <a:rPr lang="en-US" sz="1800" dirty="0"/>
              <a:t> (long-term study, dose variation) but </a:t>
            </a:r>
            <a:r>
              <a:rPr lang="en-US" sz="1800" b="1" dirty="0"/>
              <a:t>serious limitations</a:t>
            </a:r>
            <a:r>
              <a:rPr lang="en-US" sz="1800" dirty="0"/>
              <a:t> (high tumor background rate, low sample size, lack of randomization/blinding). The design was </a:t>
            </a:r>
            <a:r>
              <a:rPr lang="en-US" sz="1800" b="1" dirty="0"/>
              <a:t>insufficient to confirm causal relationships</a:t>
            </a:r>
            <a:r>
              <a:rPr lang="en-US" sz="1800" dirty="0"/>
              <a:t> between GM maize/Roundup and observed health effects.</a:t>
            </a:r>
          </a:p>
        </p:txBody>
      </p:sp>
      <p:pic>
        <p:nvPicPr>
          <p:cNvPr id="27" name="Graphic 26" descr="Radioactive">
            <a:extLst>
              <a:ext uri="{FF2B5EF4-FFF2-40B4-BE49-F238E27FC236}">
                <a16:creationId xmlns:a16="http://schemas.microsoft.com/office/drawing/2014/main" id="{46F71DD8-717A-C33C-9457-14B1BFFC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9814" y="1329879"/>
            <a:ext cx="4097657" cy="40976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D1CE2-F57C-4017-CB3D-86BC31CB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4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3F978-4439-FBFB-E5D7-826D5068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D861F1-F386-4A7D-A4BF-3BEB82DEB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CBF06-ED6A-9D90-8769-7EE51A45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1408153"/>
            <a:ext cx="10168128" cy="1315035"/>
          </a:xfrm>
        </p:spPr>
        <p:txBody>
          <a:bodyPr>
            <a:normAutofit/>
          </a:bodyPr>
          <a:lstStyle/>
          <a:p>
            <a:r>
              <a:rPr lang="en-US"/>
              <a:t>Was the experiment design appropriate for the hypotheses?</a:t>
            </a:r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7136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89BC3-23AD-C88E-BDFB-830079737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962656"/>
            <a:ext cx="10168128" cy="271513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The study reported multiple statistically significant health effects, including: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Increased mortality</a:t>
            </a:r>
            <a:r>
              <a:rPr lang="en-US" sz="1400" dirty="0"/>
              <a:t> in all treatment groups compared to controls.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Higher incidence of mammary tumors</a:t>
            </a:r>
            <a:r>
              <a:rPr lang="en-US" sz="1400" dirty="0"/>
              <a:t> in females.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Liver and kidney toxicity</a:t>
            </a:r>
            <a:r>
              <a:rPr lang="en-US" sz="1400" dirty="0"/>
              <a:t>, particularly in males.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BEA7F-DB27-1AA4-83CF-54A64EC6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0187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2E4E8"/>
      </a:lt2>
      <a:accent1>
        <a:srgbClr val="B49F77"/>
      </a:accent1>
      <a:accent2>
        <a:srgbClr val="BF8A7A"/>
      </a:accent2>
      <a:accent3>
        <a:srgbClr val="CA929C"/>
      </a:accent3>
      <a:accent4>
        <a:srgbClr val="BF7AA3"/>
      </a:accent4>
      <a:accent5>
        <a:srgbClr val="C78DC8"/>
      </a:accent5>
      <a:accent6>
        <a:srgbClr val="A17ABF"/>
      </a:accent6>
      <a:hlink>
        <a:srgbClr val="6981AE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1293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Avenir Next LT Pro</vt:lpstr>
      <vt:lpstr>Calibri</vt:lpstr>
      <vt:lpstr>Neue Haas Grotesk Text Pro</vt:lpstr>
      <vt:lpstr>AccentBoxVTI</vt:lpstr>
      <vt:lpstr>Review of the paper "Long term toxicity of a Roundup herbicide and a Roundup-tolerant genetically modified maize" by Séralini et al. (2012).</vt:lpstr>
      <vt:lpstr>What were the hypotheses?</vt:lpstr>
      <vt:lpstr>Evaluation of the hypotheses:</vt:lpstr>
      <vt:lpstr>Was the experiment design appropriate for the hypotheses?</vt:lpstr>
      <vt:lpstr>Strengths of the design:</vt:lpstr>
      <vt:lpstr>Weaknesses of the design:</vt:lpstr>
      <vt:lpstr>Weaknesses of the design:</vt:lpstr>
      <vt:lpstr>Verdict:</vt:lpstr>
      <vt:lpstr>Was the experiment design appropriate for the hypotheses?</vt:lpstr>
      <vt:lpstr>Issues with Data Analysis:</vt:lpstr>
      <vt:lpstr>Issues with Data Analysis:</vt:lpstr>
      <vt:lpstr>Verdict:</vt:lpstr>
      <vt:lpstr>General review: Does the paper give a good account of the research conducted? Why (not)?</vt:lpstr>
      <vt:lpstr>General review: Does the paper give a good account of the research conducted? Why (not)?</vt:lpstr>
      <vt:lpstr>Verdict:</vt:lpstr>
      <vt:lpstr>Final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Volha Stehling</dc:creator>
  <cp:lastModifiedBy>Volha Stehling</cp:lastModifiedBy>
  <cp:revision>24</cp:revision>
  <dcterms:created xsi:type="dcterms:W3CDTF">2025-01-26T16:46:17Z</dcterms:created>
  <dcterms:modified xsi:type="dcterms:W3CDTF">2025-01-26T18:39:45Z</dcterms:modified>
</cp:coreProperties>
</file>