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5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8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2670120"/>
            <a:ext cx="4034880" cy="41871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2892600"/>
            <a:ext cx="1521720" cy="23644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607600" y="1676520"/>
            <a:ext cx="2821680" cy="28216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999560" y="0"/>
            <a:ext cx="1602360" cy="114084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8606160" y="6095880"/>
            <a:ext cx="992880" cy="7614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398240" y="0"/>
            <a:ext cx="764280" cy="12078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437840" y="0"/>
            <a:ext cx="685080" cy="1142280"/>
          </a:xfrm>
          <a:custGeom>
            <a:avLst/>
            <a:gdLst/>
            <a:ah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0" y="2670120"/>
            <a:ext cx="4034880" cy="41871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0" y="2892600"/>
            <a:ext cx="1521720" cy="23644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"/>
          <p:cNvSpPr/>
          <p:nvPr/>
        </p:nvSpPr>
        <p:spPr>
          <a:xfrm>
            <a:off x="8607600" y="1676520"/>
            <a:ext cx="2821680" cy="28216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"/>
          <p:cNvSpPr/>
          <p:nvPr/>
        </p:nvSpPr>
        <p:spPr>
          <a:xfrm>
            <a:off x="7999560" y="0"/>
            <a:ext cx="1602360" cy="114084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6"/>
          <p:cNvSpPr/>
          <p:nvPr/>
        </p:nvSpPr>
        <p:spPr>
          <a:xfrm>
            <a:off x="8606160" y="6095880"/>
            <a:ext cx="992880" cy="7614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7"/>
          <p:cNvSpPr/>
          <p:nvPr/>
        </p:nvSpPr>
        <p:spPr>
          <a:xfrm>
            <a:off x="10398240" y="0"/>
            <a:ext cx="764280" cy="12078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8"/>
          <p:cNvSpPr/>
          <p:nvPr/>
        </p:nvSpPr>
        <p:spPr>
          <a:xfrm>
            <a:off x="10437840" y="0"/>
            <a:ext cx="685080" cy="1142280"/>
          </a:xfrm>
          <a:custGeom>
            <a:avLst/>
            <a:gdLst/>
            <a:ah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0" y="2670120"/>
            <a:ext cx="4034880" cy="41871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0" y="2892600"/>
            <a:ext cx="1521720" cy="23644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8607600" y="1676520"/>
            <a:ext cx="2821680" cy="28216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>
            <a:off x="7999560" y="0"/>
            <a:ext cx="1602360" cy="114084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"/>
          <p:cNvSpPr/>
          <p:nvPr/>
        </p:nvSpPr>
        <p:spPr>
          <a:xfrm>
            <a:off x="8606160" y="6095880"/>
            <a:ext cx="992880" cy="7614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7"/>
          <p:cNvSpPr/>
          <p:nvPr/>
        </p:nvSpPr>
        <p:spPr>
          <a:xfrm>
            <a:off x="10398240" y="0"/>
            <a:ext cx="764280" cy="12078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8"/>
          <p:cNvSpPr/>
          <p:nvPr/>
        </p:nvSpPr>
        <p:spPr>
          <a:xfrm>
            <a:off x="10437840" y="0"/>
            <a:ext cx="685080" cy="1142280"/>
          </a:xfrm>
          <a:custGeom>
            <a:avLst/>
            <a:gdLst/>
            <a:ah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88720" y="3596040"/>
            <a:ext cx="673272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7200" spc="-1" strike="noStrike">
                <a:solidFill>
                  <a:srgbClr val="ebebeb"/>
                </a:solidFill>
                <a:latin typeface="Arial"/>
              </a:rPr>
              <a:t>What is</a:t>
            </a:r>
            <a:r>
              <a:rPr b="0" lang="en-US" sz="7200" spc="-55" strike="noStrike">
                <a:solidFill>
                  <a:srgbClr val="ebebeb"/>
                </a:solidFill>
                <a:latin typeface="Arial"/>
              </a:rPr>
              <a:t> </a:t>
            </a:r>
            <a:r>
              <a:rPr b="0" lang="en-US" sz="7200" spc="-1" strike="noStrike">
                <a:solidFill>
                  <a:srgbClr val="ebebeb"/>
                </a:solidFill>
                <a:latin typeface="Arial"/>
              </a:rPr>
              <a:t>Phaser?</a:t>
            </a:r>
            <a:endParaRPr b="0" lang="en-US" sz="7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79320" y="470520"/>
            <a:ext cx="663444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Phaser.Game default</a:t>
            </a:r>
            <a:r>
              <a:rPr b="0" lang="en-US" sz="4200" spc="-126" strike="noStrike">
                <a:solidFill>
                  <a:srgbClr val="ebebeb"/>
                </a:solidFill>
                <a:latin typeface="Arial"/>
              </a:rPr>
              <a:t> </a:t>
            </a: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states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136520" y="2075400"/>
            <a:ext cx="5826600" cy="37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</a:t>
            </a:r>
            <a:r>
              <a:rPr b="0" lang="en-US" sz="2400" spc="-80" strike="noStrike">
                <a:solidFill>
                  <a:srgbClr val="89d0d5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preload</a:t>
            </a:r>
            <a:endParaRPr b="0" lang="en-US" sz="30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20"/>
              </a:spcBef>
            </a:pPr>
            <a:r>
              <a:rPr b="0" lang="en-US" sz="2500" spc="-1" strike="noStrike">
                <a:solidFill>
                  <a:srgbClr val="ffcc00"/>
                </a:solidFill>
                <a:latin typeface="Arial"/>
                <a:ea typeface="DejaVu Sans"/>
              </a:rPr>
              <a:t>is where asset preloading is set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75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</a:t>
            </a:r>
            <a:r>
              <a:rPr b="0" lang="en-US" sz="2400" spc="-80" strike="noStrike">
                <a:solidFill>
                  <a:srgbClr val="89d0d5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create</a:t>
            </a:r>
            <a:endParaRPr b="0" lang="en-US" sz="30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20"/>
              </a:spcBef>
            </a:pPr>
            <a:r>
              <a:rPr b="0" lang="en-US" sz="2500" spc="-1" strike="noStrike">
                <a:solidFill>
                  <a:srgbClr val="ffcc00"/>
                </a:solidFill>
                <a:latin typeface="Arial"/>
                <a:ea typeface="DejaVu Sans"/>
              </a:rPr>
              <a:t>is where game initializations are</a:t>
            </a:r>
            <a:r>
              <a:rPr b="0" lang="en-US" sz="2500" spc="29" strike="noStrike">
                <a:solidFill>
                  <a:srgbClr val="ffcc00"/>
                </a:solidFill>
                <a:latin typeface="Arial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ffcc00"/>
                </a:solidFill>
                <a:latin typeface="Arial"/>
                <a:ea typeface="DejaVu Sans"/>
              </a:rPr>
              <a:t>set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89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</a:t>
            </a:r>
            <a:r>
              <a:rPr b="0" lang="en-US" sz="2400" spc="-80" strike="noStrike">
                <a:solidFill>
                  <a:srgbClr val="89d0d5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update</a:t>
            </a:r>
            <a:endParaRPr b="0" lang="en-US" sz="30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11"/>
              </a:spcBef>
            </a:pPr>
            <a:r>
              <a:rPr b="0" lang="en-US" sz="2500" spc="-1" strike="noStrike">
                <a:solidFill>
                  <a:srgbClr val="ffcc00"/>
                </a:solidFill>
                <a:latin typeface="Arial"/>
                <a:ea typeface="DejaVu Sans"/>
              </a:rPr>
              <a:t>is where the life of your game</a:t>
            </a:r>
            <a:r>
              <a:rPr b="0" lang="en-US" sz="2500" spc="7" strike="noStrike">
                <a:solidFill>
                  <a:srgbClr val="ffcc00"/>
                </a:solidFill>
                <a:latin typeface="Arial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ffcc00"/>
                </a:solidFill>
                <a:latin typeface="Arial"/>
                <a:ea typeface="DejaVu Sans"/>
              </a:rPr>
              <a:t>happens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89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</a:t>
            </a:r>
            <a:r>
              <a:rPr b="0" lang="en-US" sz="2400" spc="-80" strike="noStrike">
                <a:solidFill>
                  <a:srgbClr val="89d0d5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render</a:t>
            </a:r>
            <a:endParaRPr b="0" lang="en-US" sz="30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20"/>
              </a:spcBef>
            </a:pPr>
            <a:r>
              <a:rPr b="0" lang="en-US" sz="2500" spc="-1" strike="noStrike">
                <a:solidFill>
                  <a:srgbClr val="ffcc00"/>
                </a:solidFill>
                <a:latin typeface="Arial"/>
                <a:ea typeface="DejaVu Sans"/>
              </a:rPr>
              <a:t>is where debugging infos are</a:t>
            </a:r>
            <a:r>
              <a:rPr b="0" lang="en-US" sz="2500" spc="-15" strike="noStrike">
                <a:solidFill>
                  <a:srgbClr val="ffcc00"/>
                </a:solidFill>
                <a:latin typeface="Arial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ffcc00"/>
                </a:solidFill>
                <a:latin typeface="Arial"/>
                <a:ea typeface="DejaVu Sans"/>
              </a:rPr>
              <a:t>set</a:t>
            </a:r>
            <a:endParaRPr b="0" lang="en-US" sz="2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79320" y="470520"/>
            <a:ext cx="352620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Phaser.Loa</a:t>
            </a:r>
            <a:r>
              <a:rPr b="0" lang="en-US" sz="4200" spc="1" strike="noStrike">
                <a:solidFill>
                  <a:srgbClr val="ebebeb"/>
                </a:solidFill>
                <a:latin typeface="Arial"/>
              </a:rPr>
              <a:t>d</a:t>
            </a: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er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136520" y="2075400"/>
            <a:ext cx="9817560" cy="25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The Loader handles loading all external content such</a:t>
            </a:r>
            <a:r>
              <a:rPr b="0" lang="en-US" sz="30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as  Images, Sounds, Texture Atlases and data</a:t>
            </a:r>
            <a:r>
              <a:rPr b="0" lang="en-US" sz="30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files.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3000" spc="-1" strike="noStrike">
                <a:solidFill>
                  <a:srgbClr val="ffcc00"/>
                </a:solidFill>
                <a:latin typeface="Arial"/>
                <a:ea typeface="DejaVu Sans"/>
              </a:rPr>
              <a:t>The Phaser.Game object has a default loader instance via  the .load</a:t>
            </a:r>
            <a:r>
              <a:rPr b="0" lang="en-US" sz="3000" spc="-29" strike="noStrike">
                <a:solidFill>
                  <a:srgbClr val="ffcc00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cc00"/>
                </a:solidFill>
                <a:latin typeface="Arial"/>
                <a:ea typeface="DejaVu Sans"/>
              </a:rPr>
              <a:t>property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79320" y="470520"/>
            <a:ext cx="325764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Phaser.Sprite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79320" y="1419840"/>
            <a:ext cx="946080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960" bIns="0"/>
          <a:p>
            <a:pPr marL="436320">
              <a:lnSpc>
                <a:spcPct val="100000"/>
              </a:lnSpc>
              <a:spcBef>
                <a:spcPts val="1094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to create our game</a:t>
            </a:r>
            <a:r>
              <a:rPr b="0" lang="en-US" sz="3000" spc="-494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objects</a:t>
            </a:r>
            <a:endParaRPr b="0" lang="en-US" sz="3000" spc="-1" strike="noStrike">
              <a:latin typeface="Arial"/>
            </a:endParaRPr>
          </a:p>
          <a:p>
            <a:pPr marL="779040" indent="-342360">
              <a:lnSpc>
                <a:spcPct val="100000"/>
              </a:lnSpc>
              <a:spcBef>
                <a:spcPts val="1001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almost all game elements/objects/characters will </a:t>
            </a:r>
            <a:r>
              <a:rPr b="0" lang="en-US" sz="3000" spc="-721" strike="noStrike">
                <a:solidFill>
                  <a:srgbClr val="ffffff"/>
                </a:solidFill>
                <a:latin typeface="Arial"/>
                <a:ea typeface="DejaVu Sans"/>
              </a:rPr>
              <a:t>be 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Phaser.Sprite</a:t>
            </a:r>
            <a:r>
              <a:rPr b="0" lang="en-US" sz="30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objects</a:t>
            </a:r>
            <a:endParaRPr b="0" lang="en-US" sz="3000" spc="-1" strike="noStrike">
              <a:latin typeface="Arial"/>
            </a:endParaRPr>
          </a:p>
          <a:p>
            <a:pPr marL="779040" indent="-342360">
              <a:lnSpc>
                <a:spcPct val="100000"/>
              </a:lnSpc>
              <a:spcBef>
                <a:spcPts val="6"/>
              </a:spcBef>
            </a:pPr>
            <a:endParaRPr b="0" lang="en-US" sz="3000" spc="-1" strike="noStrike">
              <a:latin typeface="Arial"/>
            </a:endParaRPr>
          </a:p>
          <a:p>
            <a:pPr marL="12600" indent="-342360">
              <a:lnSpc>
                <a:spcPct val="100000"/>
              </a:lnSpc>
              <a:spcBef>
                <a:spcPts val="6"/>
              </a:spcBef>
            </a:pPr>
            <a:r>
              <a:rPr b="0" lang="en-US" sz="4200" spc="-1" strike="noStrike">
                <a:solidFill>
                  <a:srgbClr val="ebebeb"/>
                </a:solidFill>
                <a:latin typeface="Arial"/>
                <a:ea typeface="DejaVu Sans"/>
              </a:rPr>
              <a:t>Phaser.AnimationManager</a:t>
            </a:r>
            <a:endParaRPr b="0" lang="en-US" sz="4200" spc="-1" strike="noStrike">
              <a:latin typeface="Arial"/>
            </a:endParaRPr>
          </a:p>
          <a:p>
            <a:pPr marL="403200" indent="-342360">
              <a:lnSpc>
                <a:spcPct val="100000"/>
              </a:lnSpc>
              <a:spcBef>
                <a:spcPts val="3745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to animate our sprites (via adding</a:t>
            </a:r>
            <a:r>
              <a:rPr b="0" lang="en-US" sz="3000" spc="-52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frames)</a:t>
            </a:r>
            <a:endParaRPr b="0" lang="en-US" sz="3000" spc="-1" strike="noStrike">
              <a:latin typeface="Arial"/>
            </a:endParaRPr>
          </a:p>
          <a:p>
            <a:pPr marL="746280" indent="-342720">
              <a:lnSpc>
                <a:spcPct val="100000"/>
              </a:lnSpc>
              <a:spcBef>
                <a:spcPts val="1001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the Phaser.Sprite object has a </a:t>
            </a:r>
            <a:r>
              <a:rPr b="0" lang="en-US" sz="3000" spc="-1" strike="noStrike">
                <a:solidFill>
                  <a:srgbClr val="ffcc00"/>
                </a:solidFill>
                <a:latin typeface="Arial"/>
                <a:ea typeface="DejaVu Sans"/>
              </a:rPr>
              <a:t>default instance </a:t>
            </a:r>
            <a:r>
              <a:rPr b="0" lang="en-US" sz="3000" spc="-704" strike="noStrike">
                <a:solidFill>
                  <a:srgbClr val="ffcc00"/>
                </a:solidFill>
                <a:latin typeface="Arial"/>
                <a:ea typeface="DejaVu Sans"/>
              </a:rPr>
              <a:t>via  </a:t>
            </a:r>
            <a:r>
              <a:rPr b="0" lang="en-US" sz="3000" spc="-1" strike="noStrike">
                <a:solidFill>
                  <a:srgbClr val="ffcc00"/>
                </a:solidFill>
                <a:latin typeface="Arial"/>
                <a:ea typeface="DejaVu Sans"/>
              </a:rPr>
              <a:t>sprite.animations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79320" y="470520"/>
            <a:ext cx="305028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Phaser.Input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136520" y="2075400"/>
            <a:ext cx="10021320" cy="20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55680" indent="-342360">
              <a:lnSpc>
                <a:spcPct val="100000"/>
              </a:lnSpc>
              <a:spcBef>
                <a:spcPts val="99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handles input related events ex. mouse, touch,  </a:t>
            </a:r>
            <a:r>
              <a:rPr b="0" lang="en-US" sz="3000" spc="-41" strike="noStrike">
                <a:solidFill>
                  <a:srgbClr val="ffffff"/>
                </a:solidFill>
                <a:latin typeface="Arial"/>
                <a:ea typeface="DejaVu Sans"/>
              </a:rPr>
              <a:t>keyboard,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 gamepad</a:t>
            </a:r>
            <a:endParaRPr b="0" lang="en-US" sz="3000" spc="-1" strike="noStrike">
              <a:latin typeface="Arial"/>
            </a:endParaRPr>
          </a:p>
          <a:p>
            <a:pPr marL="12600" indent="-342360">
              <a:lnSpc>
                <a:spcPct val="100000"/>
              </a:lnSpc>
              <a:spcBef>
                <a:spcPts val="995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so many ways to use and or access this</a:t>
            </a:r>
            <a:r>
              <a:rPr b="0" lang="en-US" sz="3000" spc="-49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class</a:t>
            </a:r>
            <a:endParaRPr b="0" lang="en-US" sz="3000" spc="-1" strike="noStrike">
              <a:latin typeface="Arial"/>
            </a:endParaRPr>
          </a:p>
          <a:p>
            <a:pPr marL="12600" indent="-342360">
              <a:lnSpc>
                <a:spcPct val="100000"/>
              </a:lnSpc>
              <a:spcBef>
                <a:spcPts val="1009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ex. via Phaser.Game</a:t>
            </a:r>
            <a:r>
              <a:rPr b="0" lang="en-US" sz="3000" spc="-51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cc00"/>
                </a:solidFill>
                <a:latin typeface="Arial"/>
                <a:ea typeface="DejaVu Sans"/>
              </a:rPr>
              <a:t>game.input.keyboard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79320" y="470520"/>
            <a:ext cx="6906240" cy="12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Phaser.Physics.Arcade,  Phaser.Physics.</a:t>
            </a:r>
            <a:r>
              <a:rPr b="0" lang="en-US" sz="4200" spc="-9" strike="noStrike">
                <a:solidFill>
                  <a:srgbClr val="ebebeb"/>
                </a:solidFill>
                <a:latin typeface="Arial"/>
              </a:rPr>
              <a:t>A</a:t>
            </a: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rcad</a:t>
            </a:r>
            <a:r>
              <a:rPr b="0" lang="en-US" sz="4200" spc="1" strike="noStrike">
                <a:solidFill>
                  <a:srgbClr val="ebebeb"/>
                </a:solidFill>
                <a:latin typeface="Arial"/>
              </a:rPr>
              <a:t>e</a:t>
            </a: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.Body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136520" y="2410920"/>
            <a:ext cx="690480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960" bIns="0"/>
          <a:p>
            <a:pPr marL="12600">
              <a:lnSpc>
                <a:spcPct val="100000"/>
              </a:lnSpc>
              <a:spcBef>
                <a:spcPts val="1094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handles collisions and motion</a:t>
            </a:r>
            <a:r>
              <a:rPr b="0" lang="en-US" sz="3000" spc="-52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630" strike="noStrike">
                <a:solidFill>
                  <a:srgbClr val="ffffff"/>
                </a:solidFill>
                <a:latin typeface="Arial"/>
                <a:ea typeface="DejaVu Sans"/>
              </a:rPr>
              <a:t>methods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5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the default physics</a:t>
            </a:r>
            <a:r>
              <a:rPr b="0" lang="en-US" sz="3000" spc="-514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engine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79320" y="470520"/>
            <a:ext cx="757476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Using the Physics</a:t>
            </a:r>
            <a:r>
              <a:rPr b="0" lang="en-US" sz="4200" spc="-9" strike="noStrike">
                <a:solidFill>
                  <a:srgbClr val="ebebeb"/>
                </a:solidFill>
                <a:latin typeface="Arial"/>
              </a:rPr>
              <a:t> </a:t>
            </a: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Engine</a:t>
            </a:r>
            <a:br/>
            <a:r>
              <a:rPr b="0" lang="en-US" sz="2500" spc="-1" strike="noStrike">
                <a:solidFill>
                  <a:srgbClr val="ffcc00"/>
                </a:solidFill>
                <a:latin typeface="Arial"/>
              </a:rPr>
              <a:t>Phaser.Physics.Arcade,</a:t>
            </a:r>
            <a:r>
              <a:rPr b="0" lang="en-US" sz="2500" spc="86" strike="noStrike">
                <a:solidFill>
                  <a:srgbClr val="ffcc00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rgbClr val="ffcc00"/>
                </a:solidFill>
                <a:latin typeface="Arial"/>
              </a:rPr>
              <a:t>Phaser.Physics.Arcade.Body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136520" y="2410920"/>
            <a:ext cx="9554040" cy="22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960" bIns="0"/>
          <a:p>
            <a:pPr marL="12600">
              <a:lnSpc>
                <a:spcPct val="100000"/>
              </a:lnSpc>
              <a:spcBef>
                <a:spcPts val="1094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enable physics on the game</a:t>
            </a:r>
            <a:r>
              <a:rPr b="0" lang="en-US" sz="3000" spc="-52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objects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5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call the collision checker and pass </a:t>
            </a:r>
            <a:r>
              <a:rPr b="0" lang="en-US" sz="3000" spc="-7" strike="noStrike">
                <a:solidFill>
                  <a:srgbClr val="ffffff"/>
                </a:solidFill>
                <a:latin typeface="Arial"/>
                <a:ea typeface="DejaVu Sans"/>
              </a:rPr>
              <a:t>the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colliding</a:t>
            </a:r>
            <a:r>
              <a:rPr b="0" lang="en-US" sz="3000" spc="-52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619" strike="noStrike">
                <a:solidFill>
                  <a:srgbClr val="ffffff"/>
                </a:solidFill>
                <a:latin typeface="Arial"/>
                <a:ea typeface="DejaVu Sans"/>
              </a:rPr>
              <a:t>object  s</a:t>
            </a:r>
            <a:endParaRPr b="0" lang="en-US" sz="3000" spc="-1" strike="noStrike">
              <a:latin typeface="Arial"/>
            </a:endParaRPr>
          </a:p>
          <a:p>
            <a:pPr marL="355680" indent="-342360">
              <a:lnSpc>
                <a:spcPct val="100000"/>
              </a:lnSpc>
              <a:spcBef>
                <a:spcPts val="1009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use any of the physics movement methods (instead </a:t>
            </a:r>
            <a:r>
              <a:rPr b="0" lang="en-US" sz="3000" spc="-721" strike="noStrike">
                <a:solidFill>
                  <a:srgbClr val="ffffff"/>
                </a:solidFill>
                <a:latin typeface="Arial"/>
                <a:ea typeface="DejaVu Sans"/>
              </a:rPr>
              <a:t>of 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manually moving your</a:t>
            </a:r>
            <a:r>
              <a:rPr b="0" lang="en-US" sz="3000" spc="-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sprites)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79320" y="470520"/>
            <a:ext cx="7574760" cy="10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200" spc="-1" strike="noStrike">
                <a:solidFill>
                  <a:srgbClr val="ebebeb"/>
                </a:solidFill>
                <a:latin typeface="Arial"/>
                <a:ea typeface="DejaVu Sans"/>
              </a:rPr>
              <a:t>Listening to collision</a:t>
            </a:r>
            <a:r>
              <a:rPr b="0" lang="en-US" sz="4200" spc="-46" strike="noStrike">
                <a:solidFill>
                  <a:srgbClr val="ebebeb"/>
                </a:solidFill>
                <a:latin typeface="Arial"/>
                <a:ea typeface="DejaVu Sans"/>
              </a:rPr>
              <a:t> </a:t>
            </a:r>
            <a:r>
              <a:rPr b="0" lang="en-US" sz="4200" spc="-1" strike="noStrike">
                <a:solidFill>
                  <a:srgbClr val="ebebeb"/>
                </a:solidFill>
                <a:latin typeface="Arial"/>
                <a:ea typeface="DejaVu Sans"/>
              </a:rPr>
              <a:t>events</a:t>
            </a:r>
            <a:endParaRPr b="0" lang="en-US" sz="4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2500" spc="-1" strike="noStrike">
                <a:solidFill>
                  <a:srgbClr val="ffcc00"/>
                </a:solidFill>
                <a:latin typeface="Arial"/>
                <a:ea typeface="DejaVu Sans"/>
              </a:rPr>
              <a:t>Phaser.Physics.Arcade,</a:t>
            </a:r>
            <a:r>
              <a:rPr b="0" lang="en-US" sz="2500" spc="86" strike="noStrike">
                <a:solidFill>
                  <a:srgbClr val="ffcc00"/>
                </a:solidFill>
                <a:latin typeface="Arial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ffcc00"/>
                </a:solidFill>
                <a:latin typeface="Arial"/>
                <a:ea typeface="DejaVu Sans"/>
              </a:rPr>
              <a:t>Phaser.Physics.Arcade.Body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136520" y="2537640"/>
            <a:ext cx="851472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implement a collide callback on a collision</a:t>
            </a:r>
            <a:r>
              <a:rPr b="0" lang="en-US" sz="3000" spc="-557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26" strike="noStrike">
                <a:solidFill>
                  <a:srgbClr val="ffffff"/>
                </a:solidFill>
                <a:latin typeface="Arial"/>
                <a:ea typeface="DejaVu Sans"/>
              </a:rPr>
              <a:t>check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79320" y="470520"/>
            <a:ext cx="393804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What is</a:t>
            </a:r>
            <a:r>
              <a:rPr b="0" lang="en-US" sz="4200" spc="-55" strike="noStrike">
                <a:solidFill>
                  <a:srgbClr val="ebebeb"/>
                </a:solidFill>
                <a:latin typeface="Arial"/>
              </a:rPr>
              <a:t> </a:t>
            </a: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Phaser?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136520" y="1949400"/>
            <a:ext cx="8224560" cy="20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/>
          <a:p>
            <a:pPr marL="12600">
              <a:lnSpc>
                <a:spcPct val="100000"/>
              </a:lnSpc>
              <a:spcBef>
                <a:spcPts val="1091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Desktop and Mobile HTML5 game</a:t>
            </a:r>
            <a:r>
              <a:rPr b="0" lang="en-US" sz="3000" spc="-54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framework</a:t>
            </a:r>
            <a:endParaRPr b="0" lang="en-US" sz="3000" spc="-1" strike="noStrike">
              <a:latin typeface="Arial"/>
            </a:endParaRPr>
          </a:p>
          <a:p>
            <a:pPr marL="355680" indent="-342360">
              <a:lnSpc>
                <a:spcPct val="100000"/>
              </a:lnSpc>
              <a:spcBef>
                <a:spcPts val="995"/>
              </a:spcBef>
            </a:pPr>
            <a:r>
              <a:rPr b="0" lang="en-US" sz="2400" spc="409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A fast, free and fun open source framework  </a:t>
            </a:r>
            <a:r>
              <a:rPr b="0" lang="en-US" sz="3000" spc="-165" strike="noStrike">
                <a:solidFill>
                  <a:srgbClr val="ffffff"/>
                </a:solidFill>
                <a:latin typeface="Arial"/>
                <a:ea typeface="DejaVu Sans"/>
              </a:rPr>
              <a:t>for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Canvas and WebGL powered browser  games.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188720" y="3596040"/>
            <a:ext cx="551304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7200" spc="-1" strike="noStrike">
                <a:solidFill>
                  <a:srgbClr val="ebebeb"/>
                </a:solidFill>
                <a:latin typeface="Arial"/>
              </a:rPr>
              <a:t>Why</a:t>
            </a:r>
            <a:r>
              <a:rPr b="0" lang="en-US" sz="7200" spc="-66" strike="noStrike">
                <a:solidFill>
                  <a:srgbClr val="ebebeb"/>
                </a:solidFill>
                <a:latin typeface="Arial"/>
              </a:rPr>
              <a:t> </a:t>
            </a:r>
            <a:r>
              <a:rPr b="0" lang="en-US" sz="7200" spc="-1" strike="noStrike">
                <a:solidFill>
                  <a:srgbClr val="ebebeb"/>
                </a:solidFill>
                <a:latin typeface="Arial"/>
              </a:rPr>
              <a:t>Phaser?</a:t>
            </a:r>
            <a:endParaRPr b="0" lang="en-US" sz="7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79320" y="470520"/>
            <a:ext cx="3226320" cy="6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200" spc="-1" strike="noStrike">
                <a:solidFill>
                  <a:srgbClr val="ebebeb"/>
                </a:solidFill>
                <a:latin typeface="Arial"/>
                <a:ea typeface="DejaVu Sans"/>
              </a:rPr>
              <a:t>Why</a:t>
            </a:r>
            <a:r>
              <a:rPr b="0" lang="en-US" sz="4200" spc="-60" strike="noStrike">
                <a:solidFill>
                  <a:srgbClr val="ebebeb"/>
                </a:solidFill>
                <a:latin typeface="Arial"/>
                <a:ea typeface="DejaVu Sans"/>
              </a:rPr>
              <a:t> </a:t>
            </a:r>
            <a:r>
              <a:rPr b="0" lang="en-US" sz="4200" spc="-1" strike="noStrike">
                <a:solidFill>
                  <a:srgbClr val="ebebeb"/>
                </a:solidFill>
                <a:latin typeface="Arial"/>
                <a:ea typeface="DejaVu Sans"/>
              </a:rPr>
              <a:t>Phaser?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136520" y="2075400"/>
            <a:ext cx="564048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55680" indent="-342360">
              <a:lnSpc>
                <a:spcPct val="100000"/>
              </a:lnSpc>
              <a:spcBef>
                <a:spcPts val="99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it runs natively on your  </a:t>
            </a:r>
            <a:r>
              <a:rPr b="0" lang="en-US" sz="3000" spc="-86" strike="noStrike">
                <a:solidFill>
                  <a:srgbClr val="ffffff"/>
                </a:solidFill>
                <a:latin typeface="Arial"/>
                <a:ea typeface="DejaVu Sans"/>
              </a:rPr>
              <a:t>browser </a:t>
            </a:r>
            <a:r>
              <a:rPr b="0" lang="en-US" sz="3000" spc="-1" strike="noStrike">
                <a:solidFill>
                  <a:srgbClr val="ffc000"/>
                </a:solidFill>
                <a:latin typeface="Arial"/>
                <a:ea typeface="DejaVu Sans"/>
              </a:rPr>
              <a:t>“</a:t>
            </a:r>
            <a:r>
              <a:rPr b="0" i="1" lang="en-US" sz="2600" spc="-1" strike="noStrike">
                <a:solidFill>
                  <a:srgbClr val="ffc000"/>
                </a:solidFill>
                <a:latin typeface="Arial"/>
                <a:ea typeface="DejaVu Sans"/>
              </a:rPr>
              <a:t>look </a:t>
            </a:r>
            <a:r>
              <a:rPr b="0" i="1" lang="en-US" sz="2600" spc="-7" strike="noStrike">
                <a:solidFill>
                  <a:srgbClr val="ffc000"/>
                </a:solidFill>
                <a:latin typeface="Arial"/>
                <a:ea typeface="DejaVu Sans"/>
              </a:rPr>
              <a:t>ma, </a:t>
            </a:r>
            <a:r>
              <a:rPr b="0" i="1" lang="en-US" sz="2600" spc="-1" strike="noStrike">
                <a:solidFill>
                  <a:srgbClr val="ffc000"/>
                </a:solidFill>
                <a:latin typeface="Arial"/>
                <a:ea typeface="DejaVu Sans"/>
              </a:rPr>
              <a:t>no browser  plugins!</a:t>
            </a:r>
            <a:r>
              <a:rPr b="0" lang="en-US" sz="2600" spc="-1" strike="noStrike">
                <a:solidFill>
                  <a:srgbClr val="ffc000"/>
                </a:solidFill>
                <a:latin typeface="Arial"/>
                <a:ea typeface="DejaVu Sans"/>
              </a:rPr>
              <a:t>”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9320" y="470520"/>
            <a:ext cx="322632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Why</a:t>
            </a:r>
            <a:r>
              <a:rPr b="0" lang="en-US" sz="4200" spc="-60" strike="noStrike">
                <a:solidFill>
                  <a:srgbClr val="ebebeb"/>
                </a:solidFill>
                <a:latin typeface="Arial"/>
              </a:rPr>
              <a:t> </a:t>
            </a: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Phaser?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136520" y="1949400"/>
            <a:ext cx="644580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/>
          <a:p>
            <a:pPr marL="12600">
              <a:lnSpc>
                <a:spcPct val="100000"/>
              </a:lnSpc>
              <a:spcBef>
                <a:spcPts val="1091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code in</a:t>
            </a:r>
            <a:r>
              <a:rPr b="0" lang="en-US" sz="3000" spc="-50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JavaScript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5"/>
              </a:spcBef>
            </a:pPr>
            <a:r>
              <a:rPr b="0" lang="en-US" sz="2400" spc="409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open source and actively  </a:t>
            </a:r>
            <a:r>
              <a:rPr b="0" lang="en-US" sz="3000" spc="-46" strike="noStrike">
                <a:solidFill>
                  <a:srgbClr val="ffffff"/>
                </a:solidFill>
                <a:latin typeface="Arial"/>
                <a:ea typeface="DejaVu Sans"/>
              </a:rPr>
              <a:t>developed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15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extensive</a:t>
            </a:r>
            <a:r>
              <a:rPr b="0" lang="en-US" sz="3000" spc="-51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documentation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5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a large community behind</a:t>
            </a:r>
            <a:r>
              <a:rPr b="0" lang="en-US" sz="3000" spc="-54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it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5"/>
              </a:spcBef>
            </a:pPr>
            <a:r>
              <a:rPr b="0" lang="en-US" sz="2400" spc="409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and a truck load of</a:t>
            </a:r>
            <a:r>
              <a:rPr b="0" lang="en-US" sz="3000" spc="-54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examples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188720" y="3138840"/>
            <a:ext cx="8308080" cy="15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7200" spc="-1" strike="noStrike">
                <a:solidFill>
                  <a:srgbClr val="ebebeb"/>
                </a:solidFill>
                <a:latin typeface="Arial"/>
                <a:ea typeface="DejaVu Sans"/>
              </a:rPr>
              <a:t>Let’s create a</a:t>
            </a:r>
            <a:r>
              <a:rPr b="0" lang="en-US" sz="7200" spc="-94" strike="noStrike">
                <a:solidFill>
                  <a:srgbClr val="ebebeb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ebebeb"/>
                </a:solidFill>
                <a:latin typeface="Arial"/>
                <a:ea typeface="DejaVu Sans"/>
              </a:rPr>
              <a:t>game!</a:t>
            </a:r>
            <a:endParaRPr b="0" lang="en-US" sz="7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3000" spc="-1" strike="noStrike">
                <a:solidFill>
                  <a:srgbClr val="ffc000"/>
                </a:solidFill>
                <a:latin typeface="Arial"/>
                <a:ea typeface="DejaVu Sans"/>
              </a:rPr>
              <a:t>“</a:t>
            </a:r>
            <a:r>
              <a:rPr b="0" i="1" lang="en-US" sz="3000" spc="-1" strike="noStrike">
                <a:solidFill>
                  <a:srgbClr val="ffc000"/>
                </a:solidFill>
                <a:latin typeface="Arial"/>
                <a:ea typeface="DejaVu Sans"/>
              </a:rPr>
              <a:t>because we are</a:t>
            </a:r>
            <a:r>
              <a:rPr b="0" i="1" lang="en-US" sz="3000" spc="-26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i="1" lang="en-US" sz="3000" spc="-1" strike="noStrike">
                <a:solidFill>
                  <a:srgbClr val="ffc000"/>
                </a:solidFill>
                <a:latin typeface="Arial"/>
                <a:ea typeface="DejaVu Sans"/>
              </a:rPr>
              <a:t>cool</a:t>
            </a:r>
            <a:r>
              <a:rPr b="0" lang="en-US" sz="3000" spc="-1" strike="noStrike">
                <a:solidFill>
                  <a:srgbClr val="ffc000"/>
                </a:solidFill>
                <a:latin typeface="Arial"/>
                <a:ea typeface="DejaVu Sans"/>
              </a:rPr>
              <a:t>”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79320" y="470520"/>
            <a:ext cx="5479920" cy="12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What we’ll need </a:t>
            </a:r>
            <a:r>
              <a:rPr b="0" lang="en-US" sz="4200" spc="-7" strike="noStrike">
                <a:solidFill>
                  <a:srgbClr val="ebebeb"/>
                </a:solidFill>
                <a:latin typeface="Arial"/>
              </a:rPr>
              <a:t>for </a:t>
            </a: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our  </a:t>
            </a:r>
            <a:r>
              <a:rPr b="0" lang="en-US" sz="4200" spc="-26" strike="noStrike">
                <a:solidFill>
                  <a:srgbClr val="ebebeb"/>
                </a:solidFill>
                <a:latin typeface="Arial"/>
              </a:rPr>
              <a:t> </a:t>
            </a: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game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136520" y="1949400"/>
            <a:ext cx="5558040" cy="29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/>
          <a:p>
            <a:pPr marL="12600">
              <a:lnSpc>
                <a:spcPct val="100000"/>
              </a:lnSpc>
              <a:spcBef>
                <a:spcPts val="1091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Entry point to the game</a:t>
            </a:r>
            <a:r>
              <a:rPr b="0" lang="en-US" sz="3000" spc="-54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06" strike="noStrike">
                <a:solidFill>
                  <a:srgbClr val="ffffff"/>
                </a:solidFill>
                <a:latin typeface="Arial"/>
                <a:ea typeface="DejaVu Sans"/>
              </a:rPr>
              <a:t>engine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5"/>
              </a:spcBef>
            </a:pPr>
            <a:r>
              <a:rPr b="0" lang="en-US" sz="2400" spc="409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A way to add</a:t>
            </a:r>
            <a:r>
              <a:rPr b="0" lang="en-US" sz="3000" spc="-51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Tiles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15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A way to add Game</a:t>
            </a:r>
            <a:r>
              <a:rPr b="0" lang="en-US" sz="3000" spc="-54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Objects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5"/>
              </a:spcBef>
            </a:pPr>
            <a:r>
              <a:rPr b="0" lang="en-US" sz="2400" spc="403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Listen to Keyboard</a:t>
            </a:r>
            <a:r>
              <a:rPr b="0" lang="en-US" sz="3000" spc="-55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Input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5"/>
              </a:spcBef>
            </a:pPr>
            <a:r>
              <a:rPr b="0" lang="en-US" sz="2400" spc="409" strike="noStrike">
                <a:solidFill>
                  <a:srgbClr val="89d0d5"/>
                </a:solidFill>
                <a:latin typeface="Arial"/>
                <a:ea typeface="DejaVu Sans"/>
              </a:rPr>
              <a:t>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Detect Game Object</a:t>
            </a:r>
            <a:r>
              <a:rPr b="0" lang="en-US" sz="3000" spc="-55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collisions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7040880" y="1554480"/>
            <a:ext cx="5029200" cy="338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88320" y="470520"/>
            <a:ext cx="654876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The Classes that we’ll</a:t>
            </a:r>
            <a:r>
              <a:rPr b="0" lang="en-US" sz="4200" spc="-69" strike="noStrike">
                <a:solidFill>
                  <a:srgbClr val="ebebeb"/>
                </a:solidFill>
                <a:latin typeface="Arial"/>
              </a:rPr>
              <a:t> </a:t>
            </a: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need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136520" y="2078640"/>
            <a:ext cx="8038440" cy="39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ts val="2395"/>
              </a:lnSpc>
              <a:spcBef>
                <a:spcPts val="105"/>
              </a:spcBef>
            </a:pPr>
            <a:r>
              <a:rPr b="0" lang="en-US" sz="1600" spc="265" strike="noStrike">
                <a:solidFill>
                  <a:srgbClr val="89d0d5"/>
                </a:solidFill>
                <a:latin typeface="Arial"/>
                <a:ea typeface="DejaVu Sans"/>
              </a:rPr>
              <a:t></a:t>
            </a:r>
            <a:r>
              <a:rPr b="0" lang="en-US" sz="1600" spc="265" strike="noStrike">
                <a:solidFill>
                  <a:srgbClr val="89d0d5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Entry point to the game</a:t>
            </a:r>
            <a:r>
              <a:rPr b="0" lang="en-US" sz="2000" spc="-6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engine</a:t>
            </a:r>
            <a:endParaRPr b="0" lang="en-US" sz="2000" spc="-1" strike="noStrike">
              <a:latin typeface="Arial"/>
            </a:endParaRPr>
          </a:p>
          <a:p>
            <a:pPr marL="469800">
              <a:lnSpc>
                <a:spcPts val="2996"/>
              </a:lnSpc>
            </a:pPr>
            <a:r>
              <a:rPr b="0" lang="en-US" sz="2500" spc="-1" strike="noStrike">
                <a:solidFill>
                  <a:srgbClr val="ffc000"/>
                </a:solidFill>
                <a:latin typeface="Arial"/>
                <a:ea typeface="DejaVu Sans"/>
              </a:rPr>
              <a:t>Phaser.Game,</a:t>
            </a:r>
            <a:r>
              <a:rPr b="0" lang="en-US" sz="2500" spc="1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ffc000"/>
                </a:solidFill>
                <a:latin typeface="Arial"/>
                <a:ea typeface="DejaVu Sans"/>
              </a:rPr>
              <a:t>Phaser.Loader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ts val="2395"/>
              </a:lnSpc>
              <a:spcBef>
                <a:spcPts val="1001"/>
              </a:spcBef>
            </a:pPr>
            <a:r>
              <a:rPr b="0" lang="en-US" sz="1600" spc="265" strike="noStrike">
                <a:solidFill>
                  <a:srgbClr val="89d0d5"/>
                </a:solidFill>
                <a:latin typeface="Arial"/>
                <a:ea typeface="DejaVu Sans"/>
              </a:rPr>
              <a:t></a:t>
            </a:r>
            <a:r>
              <a:rPr b="0" lang="en-US" sz="1600" spc="265" strike="noStrike">
                <a:solidFill>
                  <a:srgbClr val="89d0d5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A way to add</a:t>
            </a:r>
            <a:r>
              <a:rPr b="0" lang="en-US" sz="2000" spc="-4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Tiles</a:t>
            </a:r>
            <a:endParaRPr b="0" lang="en-US" sz="2000" spc="-1" strike="noStrike">
              <a:latin typeface="Arial"/>
            </a:endParaRPr>
          </a:p>
          <a:p>
            <a:pPr marL="469800">
              <a:lnSpc>
                <a:spcPts val="2996"/>
              </a:lnSpc>
            </a:pPr>
            <a:r>
              <a:rPr b="0" lang="en-US" sz="2500" spc="-1" strike="noStrike">
                <a:solidFill>
                  <a:srgbClr val="ffc000"/>
                </a:solidFill>
                <a:latin typeface="Arial"/>
                <a:ea typeface="DejaVu Sans"/>
              </a:rPr>
              <a:t>Phaser.Tilemap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ts val="2390"/>
              </a:lnSpc>
              <a:spcBef>
                <a:spcPts val="1020"/>
              </a:spcBef>
            </a:pPr>
            <a:r>
              <a:rPr b="0" lang="en-US" sz="1600" spc="265" strike="noStrike">
                <a:solidFill>
                  <a:srgbClr val="89d0d5"/>
                </a:solidFill>
                <a:latin typeface="Arial"/>
                <a:ea typeface="DejaVu Sans"/>
              </a:rPr>
              <a:t></a:t>
            </a:r>
            <a:r>
              <a:rPr b="0" lang="en-US" sz="1600" spc="265" strike="noStrike">
                <a:solidFill>
                  <a:srgbClr val="89d0d5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A way to add Game</a:t>
            </a:r>
            <a:r>
              <a:rPr b="0" lang="en-US" sz="2000" spc="-8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Objects</a:t>
            </a:r>
            <a:endParaRPr b="0" lang="en-US" sz="2000" spc="-1" strike="noStrike">
              <a:latin typeface="Arial"/>
            </a:endParaRPr>
          </a:p>
          <a:p>
            <a:pPr marL="469800">
              <a:lnSpc>
                <a:spcPts val="2991"/>
              </a:lnSpc>
            </a:pPr>
            <a:r>
              <a:rPr b="0" lang="en-US" sz="2500" spc="-1" strike="noStrike">
                <a:solidFill>
                  <a:srgbClr val="ffc000"/>
                </a:solidFill>
                <a:latin typeface="Arial"/>
                <a:ea typeface="DejaVu Sans"/>
              </a:rPr>
              <a:t>Phaser.Sprite,</a:t>
            </a:r>
            <a:r>
              <a:rPr b="0" lang="en-US" sz="2500" spc="-7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ffc000"/>
                </a:solidFill>
                <a:latin typeface="Arial"/>
                <a:ea typeface="DejaVu Sans"/>
              </a:rPr>
              <a:t>Phaser.AnimationManager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ts val="2395"/>
              </a:lnSpc>
              <a:spcBef>
                <a:spcPts val="1015"/>
              </a:spcBef>
            </a:pPr>
            <a:r>
              <a:rPr b="0" lang="en-US" sz="1600" spc="265" strike="noStrike">
                <a:solidFill>
                  <a:srgbClr val="89d0d5"/>
                </a:solidFill>
                <a:latin typeface="Arial"/>
                <a:ea typeface="DejaVu Sans"/>
              </a:rPr>
              <a:t></a:t>
            </a:r>
            <a:r>
              <a:rPr b="0" lang="en-US" sz="1600" spc="265" strike="noStrike">
                <a:solidFill>
                  <a:srgbClr val="89d0d5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Listen to Keyboard</a:t>
            </a:r>
            <a:r>
              <a:rPr b="0" lang="en-US" sz="2000" spc="-6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Input</a:t>
            </a:r>
            <a:endParaRPr b="0" lang="en-US" sz="2000" spc="-1" strike="noStrike">
              <a:latin typeface="Arial"/>
            </a:endParaRPr>
          </a:p>
          <a:p>
            <a:pPr marL="469800">
              <a:lnSpc>
                <a:spcPts val="2996"/>
              </a:lnSpc>
            </a:pPr>
            <a:r>
              <a:rPr b="0" lang="en-US" sz="2500" spc="-1" strike="noStrike">
                <a:solidFill>
                  <a:srgbClr val="ffc000"/>
                </a:solidFill>
                <a:latin typeface="Arial"/>
                <a:ea typeface="DejaVu Sans"/>
              </a:rPr>
              <a:t>Phaser.Input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ts val="2395"/>
              </a:lnSpc>
              <a:spcBef>
                <a:spcPts val="1006"/>
              </a:spcBef>
            </a:pPr>
            <a:r>
              <a:rPr b="0" lang="en-US" sz="1600" spc="265" strike="noStrike">
                <a:solidFill>
                  <a:srgbClr val="89d0d5"/>
                </a:solidFill>
                <a:latin typeface="Arial"/>
                <a:ea typeface="DejaVu Sans"/>
              </a:rPr>
              <a:t></a:t>
            </a:r>
            <a:r>
              <a:rPr b="0" lang="en-US" sz="1600" spc="265" strike="noStrike">
                <a:solidFill>
                  <a:srgbClr val="89d0d5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Detect Game Object</a:t>
            </a:r>
            <a:r>
              <a:rPr b="0" lang="en-US" sz="2000" spc="-94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collisions</a:t>
            </a:r>
            <a:endParaRPr b="0" lang="en-US" sz="2000" spc="-1" strike="noStrike">
              <a:latin typeface="Arial"/>
            </a:endParaRPr>
          </a:p>
          <a:p>
            <a:pPr marL="469800">
              <a:lnSpc>
                <a:spcPts val="2996"/>
              </a:lnSpc>
            </a:pPr>
            <a:r>
              <a:rPr b="0" lang="en-US" sz="2500" spc="-1" strike="noStrike">
                <a:solidFill>
                  <a:srgbClr val="ffc000"/>
                </a:solidFill>
                <a:latin typeface="Arial"/>
                <a:ea typeface="DejaVu Sans"/>
              </a:rPr>
              <a:t>Phaser.Physics.Arcade,</a:t>
            </a:r>
            <a:r>
              <a:rPr b="0" lang="en-US" sz="2500" spc="-69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ffc000"/>
                </a:solidFill>
                <a:latin typeface="Arial"/>
                <a:ea typeface="DejaVu Sans"/>
              </a:rPr>
              <a:t>Phaser.Physics.Arcade.Body</a:t>
            </a:r>
            <a:endParaRPr b="0" lang="en-US" sz="2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79320" y="470520"/>
            <a:ext cx="331668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200" spc="-1" strike="noStrike">
                <a:solidFill>
                  <a:srgbClr val="ebebeb"/>
                </a:solidFill>
                <a:latin typeface="Arial"/>
              </a:rPr>
              <a:t>Phaser.Game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36520" y="1949400"/>
            <a:ext cx="10135800" cy="163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/>
          <a:p>
            <a:pPr marL="12600">
              <a:lnSpc>
                <a:spcPct val="100000"/>
              </a:lnSpc>
              <a:spcBef>
                <a:spcPts val="1091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This is where the magic</a:t>
            </a:r>
            <a:r>
              <a:rPr b="0" lang="en-US" sz="30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happens.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5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The Game object is the heart of your game, providing quick  access </a:t>
            </a:r>
            <a:r>
              <a:rPr b="0" lang="en-US" sz="3000" spc="-7" strike="noStrike">
                <a:solidFill>
                  <a:srgbClr val="ffffff"/>
                </a:solidFill>
                <a:latin typeface="Arial"/>
                <a:ea typeface="DejaVu Sans"/>
              </a:rPr>
              <a:t>to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common functions and handling the boot</a:t>
            </a:r>
            <a:r>
              <a:rPr b="0" lang="en-US" sz="3000" spc="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process.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LibreOffice/5.4.5.1$Linux_X86_64 LibreOffice_project/40m0$Build-1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2018-02-25T22:51:33Z</dcterms:created>
  <dc:creator/>
  <dc:description/>
  <dc:language>en-US</dc:language>
  <cp:lastModifiedBy/>
  <dcterms:modified xsi:type="dcterms:W3CDTF">2018-02-26T01:27:16Z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2016-09-20T00:00:00Z</vt:filetime>
  </property>
  <property fmtid="{D5CDD505-2E9C-101B-9397-08002B2CF9AE}" pid="4" name="Creator">
    <vt:lpwstr>Microsoft® PowerPoint® 2013</vt:lpwstr>
  </property>
  <property fmtid="{D5CDD505-2E9C-101B-9397-08002B2CF9AE}" pid="5" name="HyperlinksChanged">
    <vt:bool>0</vt:bool>
  </property>
  <property fmtid="{D5CDD505-2E9C-101B-9397-08002B2CF9AE}" pid="6" name="LastSaved">
    <vt:filetime>2018-02-25T00:00:00Z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