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media/image8.jpg" ContentType="image/jpeg"/>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67" r:id="rId5"/>
    <p:sldId id="258" r:id="rId6"/>
    <p:sldId id="259" r:id="rId7"/>
    <p:sldId id="261" r:id="rId8"/>
    <p:sldId id="270" r:id="rId9"/>
    <p:sldId id="268" r:id="rId10"/>
    <p:sldId id="260" r:id="rId11"/>
    <p:sldId id="263" r:id="rId12"/>
    <p:sldId id="269" r:id="rId13"/>
    <p:sldId id="265" r:id="rId14"/>
  </p:sldIdLst>
  <p:sldSz cx="12192000" cy="6858000"/>
  <p:notesSz cx="12192000" cy="6858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64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99" cy="6857998"/>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35559" y="5394959"/>
            <a:ext cx="12156440" cy="1463039"/>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0" y="20317"/>
            <a:ext cx="3474720" cy="6837680"/>
          </a:xfrm>
          <a:custGeom>
            <a:avLst/>
            <a:gdLst/>
            <a:ahLst/>
            <a:cxnLst/>
            <a:rect l="l" t="t" r="r" b="b"/>
            <a:pathLst>
              <a:path w="3474720" h="6837680">
                <a:moveTo>
                  <a:pt x="3474720" y="0"/>
                </a:moveTo>
                <a:lnTo>
                  <a:pt x="0" y="0"/>
                </a:lnTo>
                <a:lnTo>
                  <a:pt x="0" y="6837553"/>
                </a:lnTo>
                <a:lnTo>
                  <a:pt x="3474720" y="6837553"/>
                </a:lnTo>
                <a:lnTo>
                  <a:pt x="3474720" y="0"/>
                </a:lnTo>
                <a:close/>
              </a:path>
            </a:pathLst>
          </a:custGeom>
          <a:solidFill>
            <a:srgbClr val="A1A8AC">
              <a:alpha val="50195"/>
            </a:srgbClr>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50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57314"/>
            <a:ext cx="12191999" cy="6277938"/>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42582" y="401954"/>
            <a:ext cx="11506834" cy="360680"/>
          </a:xfrm>
          <a:prstGeom prst="rect">
            <a:avLst/>
          </a:prstGeom>
        </p:spPr>
        <p:txBody>
          <a:bodyPr wrap="square" lIns="0" tIns="0" rIns="0" bIns="0">
            <a:spAutoFit/>
          </a:bodyPr>
          <a:lstStyle>
            <a:lvl1pPr>
              <a:defRPr sz="2200" b="1" i="0">
                <a:solidFill>
                  <a:schemeClr val="bg1"/>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5/31/2021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2984006"/>
            <a:ext cx="3100070" cy="889987"/>
          </a:xfrm>
          <a:prstGeom prst="rect">
            <a:avLst/>
          </a:prstGeom>
        </p:spPr>
        <p:txBody>
          <a:bodyPr vert="horz" wrap="square" lIns="0" tIns="12700" rIns="0" bIns="0" rtlCol="0">
            <a:spAutoFit/>
          </a:bodyPr>
          <a:lstStyle/>
          <a:p>
            <a:pPr marL="12065" marR="5080" indent="-3810" algn="ctr">
              <a:lnSpc>
                <a:spcPct val="100000"/>
              </a:lnSpc>
              <a:spcBef>
                <a:spcPts val="100"/>
              </a:spcBef>
            </a:pPr>
            <a:r>
              <a:rPr lang="en-US" sz="5700" dirty="0">
                <a:latin typeface="Arial"/>
                <a:cs typeface="Arial"/>
              </a:rPr>
              <a:t>Kiki</a:t>
            </a:r>
            <a:endParaRPr sz="57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1767360" y="302378"/>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a:solidFill>
                  <a:schemeClr val="bg1"/>
                </a:solidFill>
                <a:uFill>
                  <a:solidFill>
                    <a:srgbClr val="FFFFFF"/>
                  </a:solidFill>
                </a:uFill>
                <a:latin typeface="+mj-lt"/>
                <a:ea typeface="DejaVu Sans"/>
              </a:rPr>
              <a:t>Time and Memory Consumption</a:t>
            </a:r>
          </a:p>
        </p:txBody>
      </p:sp>
      <p:sp>
        <p:nvSpPr>
          <p:cNvPr id="11" name="CustomShape 2"/>
          <p:cNvSpPr/>
          <p:nvPr/>
        </p:nvSpPr>
        <p:spPr>
          <a:xfrm>
            <a:off x="1868784" y="4927668"/>
            <a:ext cx="7109312" cy="7965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b="1" spc="-1" dirty="0">
                <a:solidFill>
                  <a:srgbClr val="000000"/>
                </a:solidFill>
                <a:uFill>
                  <a:solidFill>
                    <a:srgbClr val="FFFFFF"/>
                  </a:solidFill>
                </a:uFill>
                <a:latin typeface="Arial"/>
                <a:ea typeface="Noto Sans CJK SC Regular"/>
              </a:rPr>
              <a:t>Table 2:</a:t>
            </a:r>
            <a:r>
              <a:rPr lang="en-US" sz="2000" spc="-1" dirty="0">
                <a:solidFill>
                  <a:srgbClr val="000000"/>
                </a:solidFill>
                <a:uFill>
                  <a:solidFill>
                    <a:srgbClr val="FFFFFF"/>
                  </a:solidFill>
                </a:uFill>
                <a:latin typeface="Arial"/>
                <a:ea typeface="Noto Sans CJK SC Regular"/>
              </a:rPr>
              <a:t> </a:t>
            </a:r>
            <a:r>
              <a:rPr lang="en-US" dirty="0"/>
              <a:t>Execution time of the data structure for different datasets.</a:t>
            </a:r>
            <a:endParaRPr lang="es-CO" dirty="0"/>
          </a:p>
          <a:p>
            <a:pPr>
              <a:lnSpc>
                <a:spcPct val="100000"/>
              </a:lnSpc>
            </a:pPr>
            <a:endParaRPr lang="en-US" sz="1400" spc="-1" dirty="0">
              <a:solidFill>
                <a:srgbClr val="000000"/>
              </a:solidFill>
              <a:uFill>
                <a:solidFill>
                  <a:srgbClr val="FFFFFF"/>
                </a:solidFill>
              </a:uFill>
              <a:latin typeface="Arial"/>
            </a:endParaRPr>
          </a:p>
        </p:txBody>
      </p:sp>
      <p:graphicFrame>
        <p:nvGraphicFramePr>
          <p:cNvPr id="3" name="Tabla 6">
            <a:extLst>
              <a:ext uri="{FF2B5EF4-FFF2-40B4-BE49-F238E27FC236}">
                <a16:creationId xmlns:a16="http://schemas.microsoft.com/office/drawing/2014/main" id="{E09F009C-EE4A-534A-A1F8-ADA399B347CB}"/>
              </a:ext>
            </a:extLst>
          </p:cNvPr>
          <p:cNvGraphicFramePr>
            <a:graphicFrameLocks noGrp="1"/>
          </p:cNvGraphicFramePr>
          <p:nvPr/>
        </p:nvGraphicFramePr>
        <p:xfrm>
          <a:off x="2186388" y="1361084"/>
          <a:ext cx="6474105" cy="3287211"/>
        </p:xfrm>
        <a:graphic>
          <a:graphicData uri="http://schemas.openxmlformats.org/drawingml/2006/table">
            <a:tbl>
              <a:tblPr firstRow="1" bandRow="1">
                <a:tableStyleId>{5C22544A-7EE6-4342-B048-85BDC9FD1C3A}</a:tableStyleId>
              </a:tblPr>
              <a:tblGrid>
                <a:gridCol w="1294821">
                  <a:extLst>
                    <a:ext uri="{9D8B030D-6E8A-4147-A177-3AD203B41FA5}">
                      <a16:colId xmlns:a16="http://schemas.microsoft.com/office/drawing/2014/main" val="1410389295"/>
                    </a:ext>
                  </a:extLst>
                </a:gridCol>
                <a:gridCol w="1294821">
                  <a:extLst>
                    <a:ext uri="{9D8B030D-6E8A-4147-A177-3AD203B41FA5}">
                      <a16:colId xmlns:a16="http://schemas.microsoft.com/office/drawing/2014/main" val="3035141721"/>
                    </a:ext>
                  </a:extLst>
                </a:gridCol>
                <a:gridCol w="1294821">
                  <a:extLst>
                    <a:ext uri="{9D8B030D-6E8A-4147-A177-3AD203B41FA5}">
                      <a16:colId xmlns:a16="http://schemas.microsoft.com/office/drawing/2014/main" val="3578859185"/>
                    </a:ext>
                  </a:extLst>
                </a:gridCol>
                <a:gridCol w="1294821">
                  <a:extLst>
                    <a:ext uri="{9D8B030D-6E8A-4147-A177-3AD203B41FA5}">
                      <a16:colId xmlns:a16="http://schemas.microsoft.com/office/drawing/2014/main" val="2792565003"/>
                    </a:ext>
                  </a:extLst>
                </a:gridCol>
                <a:gridCol w="1294821">
                  <a:extLst>
                    <a:ext uri="{9D8B030D-6E8A-4147-A177-3AD203B41FA5}">
                      <a16:colId xmlns:a16="http://schemas.microsoft.com/office/drawing/2014/main" val="2643118915"/>
                    </a:ext>
                  </a:extLst>
                </a:gridCol>
              </a:tblGrid>
              <a:tr h="757461">
                <a:tc>
                  <a:txBody>
                    <a:bodyPr/>
                    <a:lstStyle/>
                    <a:p>
                      <a:endParaRPr lang="es-CO" sz="1800" dirty="0"/>
                    </a:p>
                  </a:txBody>
                  <a:tcPr/>
                </a:tc>
                <a:tc>
                  <a:txBody>
                    <a:bodyPr/>
                    <a:lstStyle/>
                    <a:p>
                      <a:r>
                        <a:rPr lang="es-CO" sz="1800" dirty="0"/>
                        <a:t>Dataset 1</a:t>
                      </a:r>
                    </a:p>
                  </a:txBody>
                  <a:tcPr/>
                </a:tc>
                <a:tc>
                  <a:txBody>
                    <a:bodyPr/>
                    <a:lstStyle/>
                    <a:p>
                      <a:r>
                        <a:rPr lang="es-CO" sz="1800" dirty="0"/>
                        <a:t>Dataset 2</a:t>
                      </a:r>
                    </a:p>
                  </a:txBody>
                  <a:tcPr/>
                </a:tc>
                <a:tc>
                  <a:txBody>
                    <a:bodyPr/>
                    <a:lstStyle/>
                    <a:p>
                      <a:r>
                        <a:rPr lang="es-CO" sz="1800" dirty="0"/>
                        <a:t>Dataset 3</a:t>
                      </a:r>
                    </a:p>
                  </a:txBody>
                  <a:tcPr/>
                </a:tc>
                <a:tc>
                  <a:txBody>
                    <a:bodyPr/>
                    <a:lstStyle/>
                    <a:p>
                      <a:r>
                        <a:rPr lang="es-CO" sz="1800" dirty="0"/>
                        <a:t>Dataset 4</a:t>
                      </a:r>
                    </a:p>
                  </a:txBody>
                  <a:tcPr/>
                </a:tc>
                <a:extLst>
                  <a:ext uri="{0D108BD9-81ED-4DB2-BD59-A6C34878D82A}">
                    <a16:rowId xmlns:a16="http://schemas.microsoft.com/office/drawing/2014/main" val="2641494158"/>
                  </a:ext>
                </a:extLst>
              </a:tr>
              <a:tr h="757461">
                <a:tc>
                  <a:txBody>
                    <a:bodyPr/>
                    <a:lstStyle/>
                    <a:p>
                      <a:r>
                        <a:rPr lang="es-CO" sz="1800" dirty="0"/>
                        <a:t>Best case</a:t>
                      </a:r>
                    </a:p>
                  </a:txBody>
                  <a:tcPr/>
                </a:tc>
                <a:tc>
                  <a:txBody>
                    <a:bodyPr/>
                    <a:lstStyle/>
                    <a:p>
                      <a:r>
                        <a:rPr lang="es-CO" sz="1800" dirty="0"/>
                        <a:t>0.004 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dirty="0"/>
                        <a:t>0.004 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dirty="0"/>
                        <a:t>0.004 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dirty="0"/>
                        <a:t>0.004 s</a:t>
                      </a:r>
                    </a:p>
                  </a:txBody>
                  <a:tcPr/>
                </a:tc>
                <a:extLst>
                  <a:ext uri="{0D108BD9-81ED-4DB2-BD59-A6C34878D82A}">
                    <a16:rowId xmlns:a16="http://schemas.microsoft.com/office/drawing/2014/main" val="910331300"/>
                  </a:ext>
                </a:extLst>
              </a:tr>
              <a:tr h="945216">
                <a:tc>
                  <a:txBody>
                    <a:bodyPr/>
                    <a:lstStyle/>
                    <a:p>
                      <a:r>
                        <a:rPr lang="es-CO" sz="1800" dirty="0"/>
                        <a:t>Average case</a:t>
                      </a:r>
                    </a:p>
                  </a:txBody>
                  <a:tcPr/>
                </a:tc>
                <a:tc>
                  <a:txBody>
                    <a:bodyPr/>
                    <a:lstStyle/>
                    <a:p>
                      <a:r>
                        <a:rPr lang="en-US" sz="1800" kern="1200" dirty="0">
                          <a:solidFill>
                            <a:schemeClr val="dk1"/>
                          </a:solidFill>
                          <a:effectLst/>
                          <a:latin typeface="+mn-lt"/>
                          <a:ea typeface="+mn-ea"/>
                          <a:cs typeface="+mn-cs"/>
                        </a:rPr>
                        <a:t>0.0</a:t>
                      </a:r>
                      <a:r>
                        <a:rPr lang="es-CO" sz="1800" kern="1200" dirty="0">
                          <a:solidFill>
                            <a:schemeClr val="dk1"/>
                          </a:solidFill>
                          <a:effectLst/>
                          <a:latin typeface="+mn-lt"/>
                          <a:ea typeface="+mn-ea"/>
                          <a:cs typeface="+mn-cs"/>
                        </a:rPr>
                        <a:t>0</a:t>
                      </a:r>
                      <a:r>
                        <a:rPr lang="en-US" sz="1800" kern="1200" dirty="0">
                          <a:solidFill>
                            <a:schemeClr val="dk1"/>
                          </a:solidFill>
                          <a:effectLst/>
                          <a:latin typeface="+mn-lt"/>
                          <a:ea typeface="+mn-ea"/>
                          <a:cs typeface="+mn-cs"/>
                        </a:rPr>
                        <a:t>705 s</a:t>
                      </a:r>
                      <a:r>
                        <a:rPr lang="es-CO" sz="1800" dirty="0">
                          <a:effectLst/>
                        </a:rPr>
                        <a:t> </a:t>
                      </a:r>
                      <a:endParaRPr lang="es-CO" sz="1800" dirty="0"/>
                    </a:p>
                  </a:txBody>
                  <a:tcPr/>
                </a:tc>
                <a:tc>
                  <a:txBody>
                    <a:bodyPr/>
                    <a:lstStyle/>
                    <a:p>
                      <a:r>
                        <a:rPr lang="en-US" sz="1800" kern="1200" dirty="0">
                          <a:solidFill>
                            <a:schemeClr val="dk1"/>
                          </a:solidFill>
                          <a:effectLst/>
                          <a:latin typeface="+mn-lt"/>
                          <a:ea typeface="+mn-ea"/>
                          <a:cs typeface="+mn-cs"/>
                        </a:rPr>
                        <a:t>0.00676 s</a:t>
                      </a:r>
                      <a:r>
                        <a:rPr lang="es-CO" sz="1800" dirty="0">
                          <a:effectLst/>
                        </a:rPr>
                        <a:t> </a:t>
                      </a:r>
                      <a:endParaRPr lang="es-CO" sz="1800" dirty="0"/>
                    </a:p>
                  </a:txBody>
                  <a:tcPr/>
                </a:tc>
                <a:tc>
                  <a:txBody>
                    <a:bodyPr/>
                    <a:lstStyle/>
                    <a:p>
                      <a:r>
                        <a:rPr lang="en-US" sz="1800" kern="1200" dirty="0">
                          <a:solidFill>
                            <a:schemeClr val="dk1"/>
                          </a:solidFill>
                          <a:effectLst/>
                          <a:latin typeface="+mn-lt"/>
                          <a:ea typeface="+mn-ea"/>
                          <a:cs typeface="+mn-cs"/>
                        </a:rPr>
                        <a:t>0.00655 s</a:t>
                      </a:r>
                      <a:r>
                        <a:rPr lang="es-CO" sz="1800" dirty="0">
                          <a:effectLst/>
                        </a:rPr>
                        <a:t> </a:t>
                      </a:r>
                      <a:endParaRPr lang="es-CO" sz="1800" dirty="0"/>
                    </a:p>
                  </a:txBody>
                  <a:tcPr/>
                </a:tc>
                <a:tc>
                  <a:txBody>
                    <a:bodyPr/>
                    <a:lstStyle/>
                    <a:p>
                      <a:r>
                        <a:rPr lang="en-US" sz="1800" kern="1200" dirty="0">
                          <a:solidFill>
                            <a:schemeClr val="dk1"/>
                          </a:solidFill>
                          <a:effectLst/>
                          <a:latin typeface="+mn-lt"/>
                          <a:ea typeface="+mn-ea"/>
                          <a:cs typeface="+mn-cs"/>
                        </a:rPr>
                        <a:t>0.00636 s</a:t>
                      </a:r>
                      <a:r>
                        <a:rPr lang="es-CO" sz="1800" dirty="0">
                          <a:effectLst/>
                        </a:rPr>
                        <a:t> </a:t>
                      </a:r>
                      <a:endParaRPr lang="es-CO" sz="1800" dirty="0"/>
                    </a:p>
                  </a:txBody>
                  <a:tcPr/>
                </a:tc>
                <a:extLst>
                  <a:ext uri="{0D108BD9-81ED-4DB2-BD59-A6C34878D82A}">
                    <a16:rowId xmlns:a16="http://schemas.microsoft.com/office/drawing/2014/main" val="3722129090"/>
                  </a:ext>
                </a:extLst>
              </a:tr>
              <a:tr h="827073">
                <a:tc>
                  <a:txBody>
                    <a:bodyPr/>
                    <a:lstStyle/>
                    <a:p>
                      <a:r>
                        <a:rPr lang="es-CO" sz="1800" dirty="0"/>
                        <a:t>Worst case</a:t>
                      </a:r>
                    </a:p>
                  </a:txBody>
                  <a:tcPr/>
                </a:tc>
                <a:tc>
                  <a:txBody>
                    <a:bodyPr/>
                    <a:lstStyle/>
                    <a:p>
                      <a:r>
                        <a:rPr lang="en-US" sz="1800" kern="1200" dirty="0">
                          <a:solidFill>
                            <a:schemeClr val="dk1"/>
                          </a:solidFill>
                          <a:effectLst/>
                          <a:latin typeface="+mn-lt"/>
                          <a:ea typeface="+mn-ea"/>
                          <a:cs typeface="+mn-cs"/>
                        </a:rPr>
                        <a:t>0.016 s</a:t>
                      </a:r>
                      <a:r>
                        <a:rPr lang="es-CO" sz="1800" dirty="0">
                          <a:effectLst/>
                        </a:rPr>
                        <a:t> </a:t>
                      </a:r>
                      <a:endParaRPr lang="es-CO" sz="1800" dirty="0"/>
                    </a:p>
                  </a:txBody>
                  <a:tcPr/>
                </a:tc>
                <a:tc>
                  <a:txBody>
                    <a:bodyPr/>
                    <a:lstStyle/>
                    <a:p>
                      <a:r>
                        <a:rPr lang="en-US" sz="1800" kern="1200" dirty="0">
                          <a:solidFill>
                            <a:schemeClr val="dk1"/>
                          </a:solidFill>
                          <a:effectLst/>
                          <a:latin typeface="+mn-lt"/>
                          <a:ea typeface="+mn-ea"/>
                          <a:cs typeface="+mn-cs"/>
                        </a:rPr>
                        <a:t>0.014 s</a:t>
                      </a:r>
                      <a:r>
                        <a:rPr lang="es-CO" sz="1800" dirty="0">
                          <a:effectLst/>
                        </a:rPr>
                        <a:t> </a:t>
                      </a:r>
                      <a:endParaRPr lang="es-CO" sz="1800" dirty="0"/>
                    </a:p>
                  </a:txBody>
                  <a:tcPr/>
                </a:tc>
                <a:tc>
                  <a:txBody>
                    <a:bodyPr/>
                    <a:lstStyle/>
                    <a:p>
                      <a:r>
                        <a:rPr lang="en-US" sz="1800" kern="1200" dirty="0">
                          <a:solidFill>
                            <a:schemeClr val="dk1"/>
                          </a:solidFill>
                          <a:effectLst/>
                          <a:latin typeface="+mn-lt"/>
                          <a:ea typeface="+mn-ea"/>
                          <a:cs typeface="+mn-cs"/>
                        </a:rPr>
                        <a:t>0.014 s</a:t>
                      </a:r>
                      <a:r>
                        <a:rPr lang="es-CO" sz="1800" dirty="0">
                          <a:effectLst/>
                        </a:rPr>
                        <a:t> </a:t>
                      </a:r>
                      <a:endParaRPr lang="es-CO" sz="1800" dirty="0"/>
                    </a:p>
                  </a:txBody>
                  <a:tcPr/>
                </a:tc>
                <a:tc>
                  <a:txBody>
                    <a:bodyPr/>
                    <a:lstStyle/>
                    <a:p>
                      <a:r>
                        <a:rPr lang="en-US" sz="1800" kern="1200" dirty="0">
                          <a:solidFill>
                            <a:schemeClr val="dk1"/>
                          </a:solidFill>
                          <a:effectLst/>
                          <a:latin typeface="+mn-lt"/>
                          <a:ea typeface="+mn-ea"/>
                          <a:cs typeface="+mn-cs"/>
                        </a:rPr>
                        <a:t>0.015 s</a:t>
                      </a:r>
                      <a:r>
                        <a:rPr lang="es-CO" sz="1800" dirty="0">
                          <a:effectLst/>
                        </a:rPr>
                        <a:t> </a:t>
                      </a:r>
                      <a:endParaRPr lang="es-CO" sz="1800" dirty="0"/>
                    </a:p>
                  </a:txBody>
                  <a:tcPr/>
                </a:tc>
                <a:extLst>
                  <a:ext uri="{0D108BD9-81ED-4DB2-BD59-A6C34878D82A}">
                    <a16:rowId xmlns:a16="http://schemas.microsoft.com/office/drawing/2014/main" val="3618528637"/>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685800" y="215428"/>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a:solidFill>
                  <a:schemeClr val="bg1"/>
                </a:solidFill>
                <a:uFill>
                  <a:solidFill>
                    <a:srgbClr val="FFFFFF"/>
                  </a:solidFill>
                </a:uFill>
                <a:latin typeface="+mj-lt"/>
                <a:ea typeface="DejaVu Sans"/>
              </a:rPr>
              <a:t>Time and Memory Consumption</a:t>
            </a:r>
          </a:p>
        </p:txBody>
      </p:sp>
      <p:sp>
        <p:nvSpPr>
          <p:cNvPr id="11" name="CustomShape 2"/>
          <p:cNvSpPr/>
          <p:nvPr/>
        </p:nvSpPr>
        <p:spPr>
          <a:xfrm>
            <a:off x="2710777" y="3301027"/>
            <a:ext cx="6505068" cy="7965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b="1" spc="-1" dirty="0">
                <a:solidFill>
                  <a:srgbClr val="000000"/>
                </a:solidFill>
                <a:uFill>
                  <a:solidFill>
                    <a:srgbClr val="FFFFFF"/>
                  </a:solidFill>
                </a:uFill>
                <a:latin typeface="Arial"/>
                <a:ea typeface="Noto Sans CJK SC Regular"/>
              </a:rPr>
              <a:t>Table 2:</a:t>
            </a:r>
            <a:r>
              <a:rPr lang="en-US" sz="2000" spc="-1" dirty="0">
                <a:solidFill>
                  <a:srgbClr val="000000"/>
                </a:solidFill>
                <a:uFill>
                  <a:solidFill>
                    <a:srgbClr val="FFFFFF"/>
                  </a:solidFill>
                </a:uFill>
                <a:latin typeface="Arial"/>
                <a:ea typeface="Noto Sans CJK SC Regular"/>
              </a:rPr>
              <a:t> Memory consumption</a:t>
            </a:r>
            <a:r>
              <a:rPr lang="en-US" dirty="0"/>
              <a:t> of the data structure for different datasets.</a:t>
            </a:r>
            <a:endParaRPr lang="es-CO" dirty="0"/>
          </a:p>
          <a:p>
            <a:pPr>
              <a:lnSpc>
                <a:spcPct val="100000"/>
              </a:lnSpc>
            </a:pPr>
            <a:endParaRPr lang="en-US" sz="1400" spc="-1" dirty="0">
              <a:solidFill>
                <a:srgbClr val="000000"/>
              </a:solidFill>
              <a:uFill>
                <a:solidFill>
                  <a:srgbClr val="FFFFFF"/>
                </a:solidFill>
              </a:uFill>
              <a:latin typeface="Arial"/>
            </a:endParaRPr>
          </a:p>
        </p:txBody>
      </p:sp>
      <p:graphicFrame>
        <p:nvGraphicFramePr>
          <p:cNvPr id="3" name="Tabla 6">
            <a:extLst>
              <a:ext uri="{FF2B5EF4-FFF2-40B4-BE49-F238E27FC236}">
                <a16:creationId xmlns:a16="http://schemas.microsoft.com/office/drawing/2014/main" id="{E09F009C-EE4A-534A-A1F8-ADA399B347CB}"/>
              </a:ext>
            </a:extLst>
          </p:cNvPr>
          <p:cNvGraphicFramePr>
            <a:graphicFrameLocks noGrp="1"/>
          </p:cNvGraphicFramePr>
          <p:nvPr/>
        </p:nvGraphicFramePr>
        <p:xfrm>
          <a:off x="2776697" y="1552560"/>
          <a:ext cx="6474105" cy="1514922"/>
        </p:xfrm>
        <a:graphic>
          <a:graphicData uri="http://schemas.openxmlformats.org/drawingml/2006/table">
            <a:tbl>
              <a:tblPr firstRow="1" bandRow="1">
                <a:tableStyleId>{5C22544A-7EE6-4342-B048-85BDC9FD1C3A}</a:tableStyleId>
              </a:tblPr>
              <a:tblGrid>
                <a:gridCol w="1294821">
                  <a:extLst>
                    <a:ext uri="{9D8B030D-6E8A-4147-A177-3AD203B41FA5}">
                      <a16:colId xmlns:a16="http://schemas.microsoft.com/office/drawing/2014/main" val="1410389295"/>
                    </a:ext>
                  </a:extLst>
                </a:gridCol>
                <a:gridCol w="1294821">
                  <a:extLst>
                    <a:ext uri="{9D8B030D-6E8A-4147-A177-3AD203B41FA5}">
                      <a16:colId xmlns:a16="http://schemas.microsoft.com/office/drawing/2014/main" val="3035141721"/>
                    </a:ext>
                  </a:extLst>
                </a:gridCol>
                <a:gridCol w="1294821">
                  <a:extLst>
                    <a:ext uri="{9D8B030D-6E8A-4147-A177-3AD203B41FA5}">
                      <a16:colId xmlns:a16="http://schemas.microsoft.com/office/drawing/2014/main" val="3578859185"/>
                    </a:ext>
                  </a:extLst>
                </a:gridCol>
                <a:gridCol w="1294821">
                  <a:extLst>
                    <a:ext uri="{9D8B030D-6E8A-4147-A177-3AD203B41FA5}">
                      <a16:colId xmlns:a16="http://schemas.microsoft.com/office/drawing/2014/main" val="2792565003"/>
                    </a:ext>
                  </a:extLst>
                </a:gridCol>
                <a:gridCol w="1294821">
                  <a:extLst>
                    <a:ext uri="{9D8B030D-6E8A-4147-A177-3AD203B41FA5}">
                      <a16:colId xmlns:a16="http://schemas.microsoft.com/office/drawing/2014/main" val="2643118915"/>
                    </a:ext>
                  </a:extLst>
                </a:gridCol>
              </a:tblGrid>
              <a:tr h="757461">
                <a:tc>
                  <a:txBody>
                    <a:bodyPr/>
                    <a:lstStyle/>
                    <a:p>
                      <a:endParaRPr lang="es-CO" sz="1800" dirty="0"/>
                    </a:p>
                  </a:txBody>
                  <a:tcPr/>
                </a:tc>
                <a:tc>
                  <a:txBody>
                    <a:bodyPr/>
                    <a:lstStyle/>
                    <a:p>
                      <a:r>
                        <a:rPr lang="es-CO" sz="1800" dirty="0"/>
                        <a:t>Dataset 1</a:t>
                      </a:r>
                    </a:p>
                  </a:txBody>
                  <a:tcPr/>
                </a:tc>
                <a:tc>
                  <a:txBody>
                    <a:bodyPr/>
                    <a:lstStyle/>
                    <a:p>
                      <a:r>
                        <a:rPr lang="es-CO" sz="1800" dirty="0"/>
                        <a:t>Dataset 2</a:t>
                      </a:r>
                    </a:p>
                  </a:txBody>
                  <a:tcPr/>
                </a:tc>
                <a:tc>
                  <a:txBody>
                    <a:bodyPr/>
                    <a:lstStyle/>
                    <a:p>
                      <a:r>
                        <a:rPr lang="es-CO" sz="1800" dirty="0"/>
                        <a:t>Dataset 3</a:t>
                      </a:r>
                    </a:p>
                  </a:txBody>
                  <a:tcPr/>
                </a:tc>
                <a:tc>
                  <a:txBody>
                    <a:bodyPr/>
                    <a:lstStyle/>
                    <a:p>
                      <a:r>
                        <a:rPr lang="es-CO" sz="1800" dirty="0"/>
                        <a:t>Dataset 4</a:t>
                      </a:r>
                    </a:p>
                  </a:txBody>
                  <a:tcPr/>
                </a:tc>
                <a:extLst>
                  <a:ext uri="{0D108BD9-81ED-4DB2-BD59-A6C34878D82A}">
                    <a16:rowId xmlns:a16="http://schemas.microsoft.com/office/drawing/2014/main" val="2641494158"/>
                  </a:ext>
                </a:extLst>
              </a:tr>
              <a:tr h="757461">
                <a:tc>
                  <a:txBody>
                    <a:bodyPr/>
                    <a:lstStyle/>
                    <a:p>
                      <a:r>
                        <a:rPr lang="es-CO" sz="1800" dirty="0"/>
                        <a:t>Memory usage</a:t>
                      </a:r>
                    </a:p>
                  </a:txBody>
                  <a:tcPr/>
                </a:tc>
                <a:tc>
                  <a:txBody>
                    <a:bodyPr/>
                    <a:lstStyle/>
                    <a:p>
                      <a:r>
                        <a:rPr lang="en-US" sz="1800" kern="1200" dirty="0">
                          <a:solidFill>
                            <a:schemeClr val="dk1"/>
                          </a:solidFill>
                          <a:effectLst/>
                          <a:latin typeface="+mn-lt"/>
                          <a:ea typeface="+mn-ea"/>
                          <a:cs typeface="+mn-cs"/>
                        </a:rPr>
                        <a:t>1.597 MB</a:t>
                      </a:r>
                      <a:r>
                        <a:rPr lang="es-CO" dirty="0">
                          <a:effectLst/>
                        </a:rPr>
                        <a:t> </a:t>
                      </a:r>
                      <a:endParaRPr lang="es-CO"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1.596 MB</a:t>
                      </a:r>
                      <a:r>
                        <a:rPr lang="es-CO" dirty="0">
                          <a:effectLst/>
                        </a:rPr>
                        <a:t> </a:t>
                      </a:r>
                      <a:endParaRPr lang="es-CO"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1.596 MB</a:t>
                      </a:r>
                      <a:r>
                        <a:rPr lang="es-CO" dirty="0">
                          <a:effectLst/>
                        </a:rPr>
                        <a:t> </a:t>
                      </a:r>
                      <a:endParaRPr lang="es-CO"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1.596 MB</a:t>
                      </a:r>
                      <a:r>
                        <a:rPr lang="es-CO" dirty="0">
                          <a:effectLst/>
                        </a:rPr>
                        <a:t> </a:t>
                      </a:r>
                      <a:endParaRPr lang="es-CO" sz="1800" dirty="0"/>
                    </a:p>
                  </a:txBody>
                  <a:tcPr/>
                </a:tc>
                <a:extLst>
                  <a:ext uri="{0D108BD9-81ED-4DB2-BD59-A6C34878D82A}">
                    <a16:rowId xmlns:a16="http://schemas.microsoft.com/office/drawing/2014/main" val="910331300"/>
                  </a:ext>
                </a:extLst>
              </a:tr>
            </a:tbl>
          </a:graphicData>
        </a:graphic>
      </p:graphicFrame>
      <p:sp>
        <p:nvSpPr>
          <p:cNvPr id="7" name="CuadroTexto 6">
            <a:extLst>
              <a:ext uri="{FF2B5EF4-FFF2-40B4-BE49-F238E27FC236}">
                <a16:creationId xmlns:a16="http://schemas.microsoft.com/office/drawing/2014/main" id="{034B58A3-5886-4643-8192-8813902BC738}"/>
              </a:ext>
            </a:extLst>
          </p:cNvPr>
          <p:cNvSpPr txBox="1"/>
          <p:nvPr/>
        </p:nvSpPr>
        <p:spPr>
          <a:xfrm>
            <a:off x="6651586" y="5127585"/>
            <a:ext cx="184731" cy="369332"/>
          </a:xfrm>
          <a:prstGeom prst="rect">
            <a:avLst/>
          </a:prstGeom>
          <a:noFill/>
        </p:spPr>
        <p:txBody>
          <a:bodyPr wrap="none" rtlCol="0">
            <a:spAutoFit/>
          </a:bodyPr>
          <a:lstStyle/>
          <a:p>
            <a:endParaRPr lang="es-CO" dirty="0"/>
          </a:p>
        </p:txBody>
      </p:sp>
    </p:spTree>
    <p:extLst>
      <p:ext uri="{BB962C8B-B14F-4D97-AF65-F5344CB8AC3E}">
        <p14:creationId xmlns:p14="http://schemas.microsoft.com/office/powerpoint/2010/main" val="28339301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762000" y="254160"/>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a:solidFill>
                  <a:schemeClr val="bg1"/>
                </a:solidFill>
                <a:uFill>
                  <a:solidFill>
                    <a:srgbClr val="FFFFFF"/>
                  </a:solidFill>
                </a:uFill>
                <a:latin typeface="+mj-lt"/>
                <a:ea typeface="DejaVu Sans"/>
              </a:rPr>
              <a:t>Software prototype</a:t>
            </a:r>
          </a:p>
        </p:txBody>
      </p:sp>
      <p:sp>
        <p:nvSpPr>
          <p:cNvPr id="88" name="CustomShape 2"/>
          <p:cNvSpPr/>
          <p:nvPr/>
        </p:nvSpPr>
        <p:spPr>
          <a:xfrm>
            <a:off x="2705221" y="5419098"/>
            <a:ext cx="7031520" cy="4552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pc="-1" dirty="0">
                <a:solidFill>
                  <a:srgbClr val="000000"/>
                </a:solidFill>
                <a:uFill>
                  <a:solidFill>
                    <a:srgbClr val="FFFFFF"/>
                  </a:solidFill>
                </a:uFill>
                <a:latin typeface="Arial"/>
                <a:ea typeface="Noto Sans CJK SC Regular"/>
              </a:rPr>
              <a:t>Figure 4:Solution for optimal routing</a:t>
            </a:r>
            <a:endParaRPr lang="en-US" spc="-1" dirty="0">
              <a:solidFill>
                <a:srgbClr val="000000"/>
              </a:solidFill>
              <a:uFill>
                <a:solidFill>
                  <a:srgbClr val="FFFFFF"/>
                </a:solidFill>
              </a:uFill>
              <a:latin typeface="Arial"/>
            </a:endParaRPr>
          </a:p>
        </p:txBody>
      </p:sp>
      <p:cxnSp>
        <p:nvCxnSpPr>
          <p:cNvPr id="15" name="Conector recto de flecha 14"/>
          <p:cNvCxnSpPr/>
          <p:nvPr/>
        </p:nvCxnSpPr>
        <p:spPr>
          <a:xfrm flipH="1">
            <a:off x="2549236" y="4928467"/>
            <a:ext cx="13856" cy="53691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E50C8C7-60C1-4D83-B4A4-974AF735F397}"/>
              </a:ext>
            </a:extLst>
          </p:cNvPr>
          <p:cNvPicPr>
            <a:picLocks noChangeAspect="1"/>
          </p:cNvPicPr>
          <p:nvPr/>
        </p:nvPicPr>
        <p:blipFill>
          <a:blip r:embed="rId2"/>
          <a:stretch>
            <a:fillRect/>
          </a:stretch>
        </p:blipFill>
        <p:spPr>
          <a:xfrm>
            <a:off x="2457511" y="956445"/>
            <a:ext cx="7526940" cy="441567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3E5F83D-165F-4E51-9A5A-2A86BF2D5C52}"/>
              </a:ext>
            </a:extLst>
          </p:cNvPr>
          <p:cNvPicPr>
            <a:picLocks noChangeAspect="1"/>
          </p:cNvPicPr>
          <p:nvPr/>
        </p:nvPicPr>
        <p:blipFill>
          <a:blip r:embed="rId2"/>
          <a:stretch>
            <a:fillRect/>
          </a:stretch>
        </p:blipFill>
        <p:spPr>
          <a:xfrm>
            <a:off x="21369" y="0"/>
            <a:ext cx="12149261" cy="6858000"/>
          </a:xfrm>
          <a:prstGeom prst="rect">
            <a:avLst/>
          </a:prstGeom>
        </p:spPr>
      </p:pic>
    </p:spTree>
    <p:extLst>
      <p:ext uri="{BB962C8B-B14F-4D97-AF65-F5344CB8AC3E}">
        <p14:creationId xmlns:p14="http://schemas.microsoft.com/office/powerpoint/2010/main" val="58696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28280" y="2541"/>
            <a:ext cx="12191999" cy="685545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342900" y="393382"/>
            <a:ext cx="2498090" cy="361315"/>
          </a:xfrm>
          <a:prstGeom prst="rect">
            <a:avLst/>
          </a:prstGeom>
        </p:spPr>
        <p:txBody>
          <a:bodyPr vert="horz" wrap="square" lIns="0" tIns="12700" rIns="0" bIns="0" rtlCol="0">
            <a:spAutoFit/>
          </a:bodyPr>
          <a:lstStyle/>
          <a:p>
            <a:pPr marL="12700">
              <a:lnSpc>
                <a:spcPct val="100000"/>
              </a:lnSpc>
              <a:spcBef>
                <a:spcPts val="100"/>
              </a:spcBef>
            </a:pPr>
            <a:r>
              <a:rPr spc="-40" dirty="0"/>
              <a:t>Team</a:t>
            </a:r>
            <a:r>
              <a:rPr spc="-105" dirty="0"/>
              <a:t> </a:t>
            </a:r>
            <a:r>
              <a:rPr spc="-5" dirty="0"/>
              <a:t>Presentation</a:t>
            </a:r>
          </a:p>
        </p:txBody>
      </p:sp>
      <p:grpSp>
        <p:nvGrpSpPr>
          <p:cNvPr id="6" name="object 6"/>
          <p:cNvGrpSpPr/>
          <p:nvPr/>
        </p:nvGrpSpPr>
        <p:grpSpPr>
          <a:xfrm>
            <a:off x="9052559" y="1645920"/>
            <a:ext cx="2834640" cy="2743200"/>
            <a:chOff x="9052559" y="1645920"/>
            <a:chExt cx="2834640" cy="2743200"/>
          </a:xfrm>
        </p:grpSpPr>
        <p:sp>
          <p:nvSpPr>
            <p:cNvPr id="7" name="object 7"/>
            <p:cNvSpPr/>
            <p:nvPr/>
          </p:nvSpPr>
          <p:spPr>
            <a:xfrm>
              <a:off x="9217659" y="1757680"/>
              <a:ext cx="2509520" cy="248666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052560" y="1645919"/>
              <a:ext cx="2834640" cy="2743200"/>
            </a:xfrm>
            <a:custGeom>
              <a:avLst/>
              <a:gdLst/>
              <a:ahLst/>
              <a:cxnLst/>
              <a:rect l="l" t="t" r="r" b="b"/>
              <a:pathLst>
                <a:path w="2834640" h="2743200">
                  <a:moveTo>
                    <a:pt x="2834259" y="0"/>
                  </a:moveTo>
                  <a:lnTo>
                    <a:pt x="2492629" y="0"/>
                  </a:lnTo>
                  <a:lnTo>
                    <a:pt x="2492629" y="1410335"/>
                  </a:lnTo>
                  <a:lnTo>
                    <a:pt x="2491486" y="1464691"/>
                  </a:lnTo>
                  <a:lnTo>
                    <a:pt x="2488184" y="1517650"/>
                  </a:lnTo>
                  <a:lnTo>
                    <a:pt x="2482596" y="1569466"/>
                  </a:lnTo>
                  <a:lnTo>
                    <a:pt x="2474722" y="1620266"/>
                  </a:lnTo>
                  <a:lnTo>
                    <a:pt x="2464435" y="1670050"/>
                  </a:lnTo>
                  <a:lnTo>
                    <a:pt x="2451862" y="1719199"/>
                  </a:lnTo>
                  <a:lnTo>
                    <a:pt x="2436749" y="1767713"/>
                  </a:lnTo>
                  <a:lnTo>
                    <a:pt x="2419223" y="1815846"/>
                  </a:lnTo>
                  <a:lnTo>
                    <a:pt x="2399157" y="1863598"/>
                  </a:lnTo>
                  <a:lnTo>
                    <a:pt x="2376678" y="1911223"/>
                  </a:lnTo>
                  <a:lnTo>
                    <a:pt x="2351532" y="1958848"/>
                  </a:lnTo>
                  <a:lnTo>
                    <a:pt x="2324481" y="2005330"/>
                  </a:lnTo>
                  <a:lnTo>
                    <a:pt x="2296287" y="2049526"/>
                  </a:lnTo>
                  <a:lnTo>
                    <a:pt x="2266569" y="2091563"/>
                  </a:lnTo>
                  <a:lnTo>
                    <a:pt x="2235454" y="2131314"/>
                  </a:lnTo>
                  <a:lnTo>
                    <a:pt x="2202815" y="2169160"/>
                  </a:lnTo>
                  <a:lnTo>
                    <a:pt x="2168271" y="2205228"/>
                  </a:lnTo>
                  <a:lnTo>
                    <a:pt x="2132076" y="2239391"/>
                  </a:lnTo>
                  <a:lnTo>
                    <a:pt x="2093976" y="2271903"/>
                  </a:lnTo>
                  <a:lnTo>
                    <a:pt x="2053717" y="2302764"/>
                  </a:lnTo>
                  <a:lnTo>
                    <a:pt x="2011426" y="2332355"/>
                  </a:lnTo>
                  <a:lnTo>
                    <a:pt x="1966849" y="2360549"/>
                  </a:lnTo>
                  <a:lnTo>
                    <a:pt x="1921129" y="2386838"/>
                  </a:lnTo>
                  <a:lnTo>
                    <a:pt x="1875409" y="2410333"/>
                  </a:lnTo>
                  <a:lnTo>
                    <a:pt x="1829689" y="2431161"/>
                  </a:lnTo>
                  <a:lnTo>
                    <a:pt x="1783588" y="2449449"/>
                  </a:lnTo>
                  <a:lnTo>
                    <a:pt x="1736979" y="2465197"/>
                  </a:lnTo>
                  <a:lnTo>
                    <a:pt x="1689989" y="2478405"/>
                  </a:lnTo>
                  <a:lnTo>
                    <a:pt x="1642110" y="2489073"/>
                  </a:lnTo>
                  <a:lnTo>
                    <a:pt x="1593469" y="2497328"/>
                  </a:lnTo>
                  <a:lnTo>
                    <a:pt x="1543812" y="2503170"/>
                  </a:lnTo>
                  <a:lnTo>
                    <a:pt x="1493012" y="2506599"/>
                  </a:lnTo>
                  <a:lnTo>
                    <a:pt x="1440942" y="2507742"/>
                  </a:lnTo>
                  <a:lnTo>
                    <a:pt x="1388872" y="2506599"/>
                  </a:lnTo>
                  <a:lnTo>
                    <a:pt x="1337945" y="2503170"/>
                  </a:lnTo>
                  <a:lnTo>
                    <a:pt x="1288288" y="2497328"/>
                  </a:lnTo>
                  <a:lnTo>
                    <a:pt x="1239647" y="2489073"/>
                  </a:lnTo>
                  <a:lnTo>
                    <a:pt x="1191895" y="2478405"/>
                  </a:lnTo>
                  <a:lnTo>
                    <a:pt x="1144778" y="2465197"/>
                  </a:lnTo>
                  <a:lnTo>
                    <a:pt x="1098296" y="2449449"/>
                  </a:lnTo>
                  <a:lnTo>
                    <a:pt x="1052195" y="2431161"/>
                  </a:lnTo>
                  <a:lnTo>
                    <a:pt x="1006475" y="2410333"/>
                  </a:lnTo>
                  <a:lnTo>
                    <a:pt x="960755" y="2386838"/>
                  </a:lnTo>
                  <a:lnTo>
                    <a:pt x="915035" y="2360549"/>
                  </a:lnTo>
                  <a:lnTo>
                    <a:pt x="870458" y="2332355"/>
                  </a:lnTo>
                  <a:lnTo>
                    <a:pt x="828040" y="2302764"/>
                  </a:lnTo>
                  <a:lnTo>
                    <a:pt x="787908" y="2271903"/>
                  </a:lnTo>
                  <a:lnTo>
                    <a:pt x="749681" y="2239391"/>
                  </a:lnTo>
                  <a:lnTo>
                    <a:pt x="713486" y="2205228"/>
                  </a:lnTo>
                  <a:lnTo>
                    <a:pt x="679069" y="2169160"/>
                  </a:lnTo>
                  <a:lnTo>
                    <a:pt x="646303" y="2131314"/>
                  </a:lnTo>
                  <a:lnTo>
                    <a:pt x="615188" y="2091563"/>
                  </a:lnTo>
                  <a:lnTo>
                    <a:pt x="585470" y="2049526"/>
                  </a:lnTo>
                  <a:lnTo>
                    <a:pt x="557276" y="2005330"/>
                  </a:lnTo>
                  <a:lnTo>
                    <a:pt x="530225" y="1958848"/>
                  </a:lnTo>
                  <a:lnTo>
                    <a:pt x="505079" y="1911223"/>
                  </a:lnTo>
                  <a:lnTo>
                    <a:pt x="482600" y="1863598"/>
                  </a:lnTo>
                  <a:lnTo>
                    <a:pt x="462661" y="1815846"/>
                  </a:lnTo>
                  <a:lnTo>
                    <a:pt x="445135" y="1767713"/>
                  </a:lnTo>
                  <a:lnTo>
                    <a:pt x="430149" y="1719199"/>
                  </a:lnTo>
                  <a:lnTo>
                    <a:pt x="417576" y="1670050"/>
                  </a:lnTo>
                  <a:lnTo>
                    <a:pt x="407289" y="1620266"/>
                  </a:lnTo>
                  <a:lnTo>
                    <a:pt x="399415" y="1569466"/>
                  </a:lnTo>
                  <a:lnTo>
                    <a:pt x="393954" y="1517650"/>
                  </a:lnTo>
                  <a:lnTo>
                    <a:pt x="390652" y="1464691"/>
                  </a:lnTo>
                  <a:lnTo>
                    <a:pt x="389509" y="1410335"/>
                  </a:lnTo>
                  <a:lnTo>
                    <a:pt x="390652" y="1355979"/>
                  </a:lnTo>
                  <a:lnTo>
                    <a:pt x="393954" y="1303020"/>
                  </a:lnTo>
                  <a:lnTo>
                    <a:pt x="399415" y="1251204"/>
                  </a:lnTo>
                  <a:lnTo>
                    <a:pt x="407289" y="1200404"/>
                  </a:lnTo>
                  <a:lnTo>
                    <a:pt x="417576" y="1150620"/>
                  </a:lnTo>
                  <a:lnTo>
                    <a:pt x="430149" y="1101471"/>
                  </a:lnTo>
                  <a:lnTo>
                    <a:pt x="445135" y="1052957"/>
                  </a:lnTo>
                  <a:lnTo>
                    <a:pt x="462661" y="1004824"/>
                  </a:lnTo>
                  <a:lnTo>
                    <a:pt x="482600" y="957072"/>
                  </a:lnTo>
                  <a:lnTo>
                    <a:pt x="505079" y="909320"/>
                  </a:lnTo>
                  <a:lnTo>
                    <a:pt x="530225" y="861695"/>
                  </a:lnTo>
                  <a:lnTo>
                    <a:pt x="557276" y="815213"/>
                  </a:lnTo>
                  <a:lnTo>
                    <a:pt x="585470" y="771017"/>
                  </a:lnTo>
                  <a:lnTo>
                    <a:pt x="615188" y="729107"/>
                  </a:lnTo>
                  <a:lnTo>
                    <a:pt x="646303" y="689229"/>
                  </a:lnTo>
                  <a:lnTo>
                    <a:pt x="679069" y="651383"/>
                  </a:lnTo>
                  <a:lnTo>
                    <a:pt x="713486" y="615442"/>
                  </a:lnTo>
                  <a:lnTo>
                    <a:pt x="749681" y="581279"/>
                  </a:lnTo>
                  <a:lnTo>
                    <a:pt x="787908" y="548767"/>
                  </a:lnTo>
                  <a:lnTo>
                    <a:pt x="828040" y="517779"/>
                  </a:lnTo>
                  <a:lnTo>
                    <a:pt x="870458" y="488188"/>
                  </a:lnTo>
                  <a:lnTo>
                    <a:pt x="915035" y="459994"/>
                  </a:lnTo>
                  <a:lnTo>
                    <a:pt x="960755" y="433832"/>
                  </a:lnTo>
                  <a:lnTo>
                    <a:pt x="1006475" y="410337"/>
                  </a:lnTo>
                  <a:lnTo>
                    <a:pt x="1052195" y="389382"/>
                  </a:lnTo>
                  <a:lnTo>
                    <a:pt x="1098296" y="371221"/>
                  </a:lnTo>
                  <a:lnTo>
                    <a:pt x="1144778" y="355600"/>
                  </a:lnTo>
                  <a:lnTo>
                    <a:pt x="1191895" y="342392"/>
                  </a:lnTo>
                  <a:lnTo>
                    <a:pt x="1239647" y="331724"/>
                  </a:lnTo>
                  <a:lnTo>
                    <a:pt x="1288288" y="323596"/>
                  </a:lnTo>
                  <a:lnTo>
                    <a:pt x="1337945" y="317754"/>
                  </a:lnTo>
                  <a:lnTo>
                    <a:pt x="1388872" y="314325"/>
                  </a:lnTo>
                  <a:lnTo>
                    <a:pt x="1440942" y="313182"/>
                  </a:lnTo>
                  <a:lnTo>
                    <a:pt x="1493012" y="314325"/>
                  </a:lnTo>
                  <a:lnTo>
                    <a:pt x="1543812" y="317754"/>
                  </a:lnTo>
                  <a:lnTo>
                    <a:pt x="1593469" y="323596"/>
                  </a:lnTo>
                  <a:lnTo>
                    <a:pt x="1642110" y="331724"/>
                  </a:lnTo>
                  <a:lnTo>
                    <a:pt x="1689989" y="342392"/>
                  </a:lnTo>
                  <a:lnTo>
                    <a:pt x="1736979" y="355600"/>
                  </a:lnTo>
                  <a:lnTo>
                    <a:pt x="1783588" y="371221"/>
                  </a:lnTo>
                  <a:lnTo>
                    <a:pt x="1829689" y="389382"/>
                  </a:lnTo>
                  <a:lnTo>
                    <a:pt x="1875409" y="410337"/>
                  </a:lnTo>
                  <a:lnTo>
                    <a:pt x="1921129" y="433832"/>
                  </a:lnTo>
                  <a:lnTo>
                    <a:pt x="1966849" y="459994"/>
                  </a:lnTo>
                  <a:lnTo>
                    <a:pt x="2011426" y="488188"/>
                  </a:lnTo>
                  <a:lnTo>
                    <a:pt x="2053717" y="517779"/>
                  </a:lnTo>
                  <a:lnTo>
                    <a:pt x="2093976" y="548767"/>
                  </a:lnTo>
                  <a:lnTo>
                    <a:pt x="2132076" y="581279"/>
                  </a:lnTo>
                  <a:lnTo>
                    <a:pt x="2168271" y="615442"/>
                  </a:lnTo>
                  <a:lnTo>
                    <a:pt x="2202815" y="651383"/>
                  </a:lnTo>
                  <a:lnTo>
                    <a:pt x="2235454" y="689229"/>
                  </a:lnTo>
                  <a:lnTo>
                    <a:pt x="2266569" y="729107"/>
                  </a:lnTo>
                  <a:lnTo>
                    <a:pt x="2296287" y="771017"/>
                  </a:lnTo>
                  <a:lnTo>
                    <a:pt x="2324481" y="815213"/>
                  </a:lnTo>
                  <a:lnTo>
                    <a:pt x="2351532" y="861695"/>
                  </a:lnTo>
                  <a:lnTo>
                    <a:pt x="2376678" y="909320"/>
                  </a:lnTo>
                  <a:lnTo>
                    <a:pt x="2399157" y="957072"/>
                  </a:lnTo>
                  <a:lnTo>
                    <a:pt x="2419223" y="1004824"/>
                  </a:lnTo>
                  <a:lnTo>
                    <a:pt x="2436749" y="1052957"/>
                  </a:lnTo>
                  <a:lnTo>
                    <a:pt x="2451862" y="1101471"/>
                  </a:lnTo>
                  <a:lnTo>
                    <a:pt x="2464435" y="1150620"/>
                  </a:lnTo>
                  <a:lnTo>
                    <a:pt x="2474722" y="1200404"/>
                  </a:lnTo>
                  <a:lnTo>
                    <a:pt x="2482596" y="1251204"/>
                  </a:lnTo>
                  <a:lnTo>
                    <a:pt x="2488184" y="1303020"/>
                  </a:lnTo>
                  <a:lnTo>
                    <a:pt x="2491486" y="1355979"/>
                  </a:lnTo>
                  <a:lnTo>
                    <a:pt x="2492629" y="1410335"/>
                  </a:lnTo>
                  <a:lnTo>
                    <a:pt x="2492629" y="0"/>
                  </a:lnTo>
                  <a:lnTo>
                    <a:pt x="0" y="0"/>
                  </a:lnTo>
                  <a:lnTo>
                    <a:pt x="0" y="2742819"/>
                  </a:lnTo>
                  <a:lnTo>
                    <a:pt x="2834259" y="2742819"/>
                  </a:lnTo>
                  <a:lnTo>
                    <a:pt x="2834259" y="2507742"/>
                  </a:lnTo>
                  <a:lnTo>
                    <a:pt x="2834259" y="313182"/>
                  </a:lnTo>
                  <a:lnTo>
                    <a:pt x="2834259" y="0"/>
                  </a:lnTo>
                  <a:close/>
                </a:path>
              </a:pathLst>
            </a:custGeom>
            <a:solidFill>
              <a:srgbClr val="FFFFFF"/>
            </a:solidFill>
          </p:spPr>
          <p:txBody>
            <a:bodyPr wrap="square" lIns="0" tIns="0" rIns="0" bIns="0" rtlCol="0"/>
            <a:lstStyle/>
            <a:p>
              <a:endParaRPr/>
            </a:p>
          </p:txBody>
        </p:sp>
      </p:grpSp>
      <p:sp>
        <p:nvSpPr>
          <p:cNvPr id="9" name="object 9"/>
          <p:cNvSpPr txBox="1"/>
          <p:nvPr/>
        </p:nvSpPr>
        <p:spPr>
          <a:xfrm>
            <a:off x="9978390" y="4199890"/>
            <a:ext cx="1077595" cy="696595"/>
          </a:xfrm>
          <a:prstGeom prst="rect">
            <a:avLst/>
          </a:prstGeom>
        </p:spPr>
        <p:txBody>
          <a:bodyPr vert="horz" wrap="square" lIns="0" tIns="12700" rIns="0" bIns="0" rtlCol="0">
            <a:spAutoFit/>
          </a:bodyPr>
          <a:lstStyle/>
          <a:p>
            <a:pPr algn="ctr">
              <a:lnSpc>
                <a:spcPct val="100000"/>
              </a:lnSpc>
              <a:spcBef>
                <a:spcPts val="100"/>
              </a:spcBef>
            </a:pPr>
            <a:r>
              <a:rPr sz="2200" spc="-10" dirty="0">
                <a:solidFill>
                  <a:srgbClr val="001E33"/>
                </a:solidFill>
                <a:latin typeface="Arial"/>
                <a:cs typeface="Arial"/>
              </a:rPr>
              <a:t>Mauricio</a:t>
            </a:r>
            <a:endParaRPr sz="2200">
              <a:latin typeface="Arial"/>
              <a:cs typeface="Arial"/>
            </a:endParaRPr>
          </a:p>
          <a:p>
            <a:pPr marR="4445" algn="ctr">
              <a:lnSpc>
                <a:spcPct val="100000"/>
              </a:lnSpc>
            </a:pPr>
            <a:r>
              <a:rPr sz="2200" spc="-100" dirty="0">
                <a:solidFill>
                  <a:srgbClr val="001E33"/>
                </a:solidFill>
                <a:latin typeface="Arial"/>
                <a:cs typeface="Arial"/>
              </a:rPr>
              <a:t>Toro</a:t>
            </a:r>
            <a:endParaRPr sz="2200">
              <a:latin typeface="Arial"/>
              <a:cs typeface="Arial"/>
            </a:endParaRPr>
          </a:p>
        </p:txBody>
      </p:sp>
      <p:sp>
        <p:nvSpPr>
          <p:cNvPr id="10" name="object 10"/>
          <p:cNvSpPr txBox="1"/>
          <p:nvPr/>
        </p:nvSpPr>
        <p:spPr>
          <a:xfrm>
            <a:off x="7126351" y="4199890"/>
            <a:ext cx="880110" cy="689932"/>
          </a:xfrm>
          <a:prstGeom prst="rect">
            <a:avLst/>
          </a:prstGeom>
        </p:spPr>
        <p:txBody>
          <a:bodyPr vert="horz" wrap="square" lIns="0" tIns="12700" rIns="0" bIns="0" rtlCol="0">
            <a:spAutoFit/>
          </a:bodyPr>
          <a:lstStyle/>
          <a:p>
            <a:pPr marL="27940" algn="ctr">
              <a:lnSpc>
                <a:spcPct val="100000"/>
              </a:lnSpc>
              <a:spcBef>
                <a:spcPts val="100"/>
              </a:spcBef>
            </a:pPr>
            <a:r>
              <a:rPr lang="en-US" sz="2200" spc="-10" dirty="0">
                <a:solidFill>
                  <a:srgbClr val="001E33"/>
                </a:solidFill>
                <a:latin typeface="Arial"/>
                <a:cs typeface="Arial"/>
              </a:rPr>
              <a:t>Sim</a:t>
            </a:r>
            <a:r>
              <a:rPr lang="es-419" sz="2200" spc="-10" dirty="0" err="1">
                <a:solidFill>
                  <a:srgbClr val="001E33"/>
                </a:solidFill>
                <a:latin typeface="Arial"/>
                <a:cs typeface="Arial"/>
              </a:rPr>
              <a:t>ón</a:t>
            </a:r>
            <a:r>
              <a:rPr lang="es-419" sz="2200" spc="-10" dirty="0">
                <a:solidFill>
                  <a:srgbClr val="001E33"/>
                </a:solidFill>
                <a:latin typeface="Arial"/>
                <a:cs typeface="Arial"/>
              </a:rPr>
              <a:t> Marín</a:t>
            </a:r>
            <a:endParaRPr sz="2200" dirty="0">
              <a:latin typeface="Arial"/>
              <a:cs typeface="Arial"/>
            </a:endParaRPr>
          </a:p>
        </p:txBody>
      </p:sp>
      <p:grpSp>
        <p:nvGrpSpPr>
          <p:cNvPr id="11" name="object 11"/>
          <p:cNvGrpSpPr/>
          <p:nvPr/>
        </p:nvGrpSpPr>
        <p:grpSpPr>
          <a:xfrm>
            <a:off x="751460" y="1559193"/>
            <a:ext cx="8628380" cy="2651760"/>
            <a:chOff x="716280" y="1645920"/>
            <a:chExt cx="8628380" cy="2651760"/>
          </a:xfrm>
        </p:grpSpPr>
        <p:sp>
          <p:nvSpPr>
            <p:cNvPr id="12" name="object 12"/>
            <p:cNvSpPr/>
            <p:nvPr/>
          </p:nvSpPr>
          <p:spPr>
            <a:xfrm>
              <a:off x="3583940" y="1894840"/>
              <a:ext cx="2128519" cy="220218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716280" y="1887220"/>
              <a:ext cx="2128520" cy="2207260"/>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5961380" y="1645919"/>
              <a:ext cx="3383279" cy="2651760"/>
            </a:xfrm>
            <a:custGeom>
              <a:avLst/>
              <a:gdLst/>
              <a:ahLst/>
              <a:cxnLst/>
              <a:rect l="l" t="t" r="r" b="b"/>
              <a:pathLst>
                <a:path w="3383279" h="2651760">
                  <a:moveTo>
                    <a:pt x="3382899" y="0"/>
                  </a:moveTo>
                  <a:lnTo>
                    <a:pt x="2741803" y="0"/>
                  </a:lnTo>
                  <a:lnTo>
                    <a:pt x="2741803" y="1384681"/>
                  </a:lnTo>
                  <a:lnTo>
                    <a:pt x="2740406" y="1441577"/>
                  </a:lnTo>
                  <a:lnTo>
                    <a:pt x="2736088" y="1499235"/>
                  </a:lnTo>
                  <a:lnTo>
                    <a:pt x="2728849" y="1556131"/>
                  </a:lnTo>
                  <a:lnTo>
                    <a:pt x="2718816" y="1612519"/>
                  </a:lnTo>
                  <a:lnTo>
                    <a:pt x="2706243" y="1668399"/>
                  </a:lnTo>
                  <a:lnTo>
                    <a:pt x="2690368" y="1723390"/>
                  </a:lnTo>
                  <a:lnTo>
                    <a:pt x="2671953" y="1777492"/>
                  </a:lnTo>
                  <a:lnTo>
                    <a:pt x="2651125" y="1830324"/>
                  </a:lnTo>
                  <a:lnTo>
                    <a:pt x="2627376" y="1882140"/>
                  </a:lnTo>
                  <a:lnTo>
                    <a:pt x="2601087" y="1932940"/>
                  </a:lnTo>
                  <a:lnTo>
                    <a:pt x="2572258" y="1981835"/>
                  </a:lnTo>
                  <a:lnTo>
                    <a:pt x="2541016" y="2029079"/>
                  </a:lnTo>
                  <a:lnTo>
                    <a:pt x="2507488" y="2074799"/>
                  </a:lnTo>
                  <a:lnTo>
                    <a:pt x="2471801" y="2118360"/>
                  </a:lnTo>
                  <a:lnTo>
                    <a:pt x="2434082" y="2160016"/>
                  </a:lnTo>
                  <a:lnTo>
                    <a:pt x="2394077" y="2199640"/>
                  </a:lnTo>
                  <a:lnTo>
                    <a:pt x="2352294" y="2236724"/>
                  </a:lnTo>
                  <a:lnTo>
                    <a:pt x="2308479" y="2272030"/>
                  </a:lnTo>
                  <a:lnTo>
                    <a:pt x="2263140" y="2304415"/>
                  </a:lnTo>
                  <a:lnTo>
                    <a:pt x="2216277" y="2334260"/>
                  </a:lnTo>
                  <a:lnTo>
                    <a:pt x="2168017" y="2361692"/>
                  </a:lnTo>
                  <a:lnTo>
                    <a:pt x="2118360" y="2386457"/>
                  </a:lnTo>
                  <a:lnTo>
                    <a:pt x="2067560" y="2408428"/>
                  </a:lnTo>
                  <a:lnTo>
                    <a:pt x="2015363" y="2427859"/>
                  </a:lnTo>
                  <a:lnTo>
                    <a:pt x="1962912" y="2444115"/>
                  </a:lnTo>
                  <a:lnTo>
                    <a:pt x="1909191" y="2457323"/>
                  </a:lnTo>
                  <a:lnTo>
                    <a:pt x="1855216" y="2467864"/>
                  </a:lnTo>
                  <a:lnTo>
                    <a:pt x="1800479" y="2475357"/>
                  </a:lnTo>
                  <a:lnTo>
                    <a:pt x="1745869" y="2480056"/>
                  </a:lnTo>
                  <a:lnTo>
                    <a:pt x="1690751" y="2481453"/>
                  </a:lnTo>
                  <a:lnTo>
                    <a:pt x="1635633" y="2480056"/>
                  </a:lnTo>
                  <a:lnTo>
                    <a:pt x="1580896" y="2475357"/>
                  </a:lnTo>
                  <a:lnTo>
                    <a:pt x="1526286" y="2467864"/>
                  </a:lnTo>
                  <a:lnTo>
                    <a:pt x="1472184" y="2457323"/>
                  </a:lnTo>
                  <a:lnTo>
                    <a:pt x="1418590" y="2444115"/>
                  </a:lnTo>
                  <a:lnTo>
                    <a:pt x="1366012" y="2427859"/>
                  </a:lnTo>
                  <a:lnTo>
                    <a:pt x="1313815" y="2408809"/>
                  </a:lnTo>
                  <a:lnTo>
                    <a:pt x="1263142" y="2386838"/>
                  </a:lnTo>
                  <a:lnTo>
                    <a:pt x="1213485" y="2361946"/>
                  </a:lnTo>
                  <a:lnTo>
                    <a:pt x="1165225" y="2334641"/>
                  </a:lnTo>
                  <a:lnTo>
                    <a:pt x="1117981" y="2304415"/>
                  </a:lnTo>
                  <a:lnTo>
                    <a:pt x="1072642" y="2272030"/>
                  </a:lnTo>
                  <a:lnTo>
                    <a:pt x="1029081" y="2237105"/>
                  </a:lnTo>
                  <a:lnTo>
                    <a:pt x="987425" y="2199640"/>
                  </a:lnTo>
                  <a:lnTo>
                    <a:pt x="947420" y="2160397"/>
                  </a:lnTo>
                  <a:lnTo>
                    <a:pt x="909574" y="2118614"/>
                  </a:lnTo>
                  <a:lnTo>
                    <a:pt x="873633" y="2075180"/>
                  </a:lnTo>
                  <a:lnTo>
                    <a:pt x="840105" y="2029460"/>
                  </a:lnTo>
                  <a:lnTo>
                    <a:pt x="809244" y="1982216"/>
                  </a:lnTo>
                  <a:lnTo>
                    <a:pt x="780415" y="1933321"/>
                  </a:lnTo>
                  <a:lnTo>
                    <a:pt x="754126" y="1882521"/>
                  </a:lnTo>
                  <a:lnTo>
                    <a:pt x="730377" y="1830705"/>
                  </a:lnTo>
                  <a:lnTo>
                    <a:pt x="709168" y="1777746"/>
                  </a:lnTo>
                  <a:lnTo>
                    <a:pt x="690740" y="1723771"/>
                  </a:lnTo>
                  <a:lnTo>
                    <a:pt x="675259" y="1668780"/>
                  </a:lnTo>
                  <a:lnTo>
                    <a:pt x="662292" y="1612900"/>
                  </a:lnTo>
                  <a:lnTo>
                    <a:pt x="652272" y="1556131"/>
                  </a:lnTo>
                  <a:lnTo>
                    <a:pt x="645033" y="1499616"/>
                  </a:lnTo>
                  <a:lnTo>
                    <a:pt x="640715" y="1441958"/>
                  </a:lnTo>
                  <a:lnTo>
                    <a:pt x="639318" y="1384681"/>
                  </a:lnTo>
                  <a:lnTo>
                    <a:pt x="639699" y="1384681"/>
                  </a:lnTo>
                  <a:lnTo>
                    <a:pt x="641096" y="1327531"/>
                  </a:lnTo>
                  <a:lnTo>
                    <a:pt x="645414" y="1269873"/>
                  </a:lnTo>
                  <a:lnTo>
                    <a:pt x="652640" y="1212723"/>
                  </a:lnTo>
                  <a:lnTo>
                    <a:pt x="662686" y="1156208"/>
                  </a:lnTo>
                  <a:lnTo>
                    <a:pt x="675259" y="1100709"/>
                  </a:lnTo>
                  <a:lnTo>
                    <a:pt x="691134" y="1045718"/>
                  </a:lnTo>
                  <a:lnTo>
                    <a:pt x="709422" y="991616"/>
                  </a:lnTo>
                  <a:lnTo>
                    <a:pt x="730377" y="938784"/>
                  </a:lnTo>
                  <a:lnTo>
                    <a:pt x="754126" y="886968"/>
                  </a:lnTo>
                  <a:lnTo>
                    <a:pt x="780415" y="836168"/>
                  </a:lnTo>
                  <a:lnTo>
                    <a:pt x="809244" y="787273"/>
                  </a:lnTo>
                  <a:lnTo>
                    <a:pt x="840105" y="740029"/>
                  </a:lnTo>
                  <a:lnTo>
                    <a:pt x="873633" y="694309"/>
                  </a:lnTo>
                  <a:lnTo>
                    <a:pt x="909574" y="650748"/>
                  </a:lnTo>
                  <a:lnTo>
                    <a:pt x="947420" y="609092"/>
                  </a:lnTo>
                  <a:lnTo>
                    <a:pt x="987425" y="569468"/>
                  </a:lnTo>
                  <a:lnTo>
                    <a:pt x="1029081" y="532384"/>
                  </a:lnTo>
                  <a:lnTo>
                    <a:pt x="1072642" y="497459"/>
                  </a:lnTo>
                  <a:lnTo>
                    <a:pt x="1117981" y="464693"/>
                  </a:lnTo>
                  <a:lnTo>
                    <a:pt x="1165225" y="434848"/>
                  </a:lnTo>
                  <a:lnTo>
                    <a:pt x="1213485" y="407416"/>
                  </a:lnTo>
                  <a:lnTo>
                    <a:pt x="1263142" y="382651"/>
                  </a:lnTo>
                  <a:lnTo>
                    <a:pt x="1313815" y="360680"/>
                  </a:lnTo>
                  <a:lnTo>
                    <a:pt x="1365631" y="341249"/>
                  </a:lnTo>
                  <a:lnTo>
                    <a:pt x="1418590" y="324993"/>
                  </a:lnTo>
                  <a:lnTo>
                    <a:pt x="1472184" y="311658"/>
                  </a:lnTo>
                  <a:lnTo>
                    <a:pt x="1526286" y="301244"/>
                  </a:lnTo>
                  <a:lnTo>
                    <a:pt x="1580896" y="293751"/>
                  </a:lnTo>
                  <a:lnTo>
                    <a:pt x="1635633" y="289052"/>
                  </a:lnTo>
                  <a:lnTo>
                    <a:pt x="1690751" y="287655"/>
                  </a:lnTo>
                  <a:lnTo>
                    <a:pt x="1745869" y="289052"/>
                  </a:lnTo>
                  <a:lnTo>
                    <a:pt x="1800479" y="293751"/>
                  </a:lnTo>
                  <a:lnTo>
                    <a:pt x="1855216" y="301244"/>
                  </a:lnTo>
                  <a:lnTo>
                    <a:pt x="1909191" y="311658"/>
                  </a:lnTo>
                  <a:lnTo>
                    <a:pt x="1962912" y="324993"/>
                  </a:lnTo>
                  <a:lnTo>
                    <a:pt x="2015363" y="341249"/>
                  </a:lnTo>
                  <a:lnTo>
                    <a:pt x="2067306" y="360299"/>
                  </a:lnTo>
                  <a:lnTo>
                    <a:pt x="2117979" y="382270"/>
                  </a:lnTo>
                  <a:lnTo>
                    <a:pt x="2167636" y="407162"/>
                  </a:lnTo>
                  <a:lnTo>
                    <a:pt x="2216277" y="434467"/>
                  </a:lnTo>
                  <a:lnTo>
                    <a:pt x="2263140" y="464693"/>
                  </a:lnTo>
                  <a:lnTo>
                    <a:pt x="2308479" y="497078"/>
                  </a:lnTo>
                  <a:lnTo>
                    <a:pt x="2352040" y="532003"/>
                  </a:lnTo>
                  <a:lnTo>
                    <a:pt x="2394077" y="569468"/>
                  </a:lnTo>
                  <a:lnTo>
                    <a:pt x="2433701" y="608711"/>
                  </a:lnTo>
                  <a:lnTo>
                    <a:pt x="2471801" y="650494"/>
                  </a:lnTo>
                  <a:lnTo>
                    <a:pt x="2507488" y="693928"/>
                  </a:lnTo>
                  <a:lnTo>
                    <a:pt x="2541016" y="739648"/>
                  </a:lnTo>
                  <a:lnTo>
                    <a:pt x="2572258" y="786892"/>
                  </a:lnTo>
                  <a:lnTo>
                    <a:pt x="2600706" y="835787"/>
                  </a:lnTo>
                  <a:lnTo>
                    <a:pt x="2626995" y="886587"/>
                  </a:lnTo>
                  <a:lnTo>
                    <a:pt x="2650744" y="938403"/>
                  </a:lnTo>
                  <a:lnTo>
                    <a:pt x="2671953" y="991362"/>
                  </a:lnTo>
                  <a:lnTo>
                    <a:pt x="2690368" y="1045337"/>
                  </a:lnTo>
                  <a:lnTo>
                    <a:pt x="2705862" y="1100328"/>
                  </a:lnTo>
                  <a:lnTo>
                    <a:pt x="2718816" y="1156208"/>
                  </a:lnTo>
                  <a:lnTo>
                    <a:pt x="2728849" y="1212977"/>
                  </a:lnTo>
                  <a:lnTo>
                    <a:pt x="2736088" y="1269492"/>
                  </a:lnTo>
                  <a:lnTo>
                    <a:pt x="2740406" y="1327150"/>
                  </a:lnTo>
                  <a:lnTo>
                    <a:pt x="2741803" y="1384681"/>
                  </a:lnTo>
                  <a:lnTo>
                    <a:pt x="2741803" y="0"/>
                  </a:lnTo>
                  <a:lnTo>
                    <a:pt x="0" y="0"/>
                  </a:lnTo>
                  <a:lnTo>
                    <a:pt x="0" y="2651379"/>
                  </a:lnTo>
                  <a:lnTo>
                    <a:pt x="3382899" y="2651379"/>
                  </a:lnTo>
                  <a:lnTo>
                    <a:pt x="3382899" y="2481453"/>
                  </a:lnTo>
                  <a:lnTo>
                    <a:pt x="3382899" y="287655"/>
                  </a:lnTo>
                  <a:lnTo>
                    <a:pt x="3382899" y="0"/>
                  </a:lnTo>
                  <a:close/>
                </a:path>
              </a:pathLst>
            </a:custGeom>
            <a:solidFill>
              <a:srgbClr val="FFFFFF"/>
            </a:solidFill>
          </p:spPr>
          <p:txBody>
            <a:bodyPr wrap="square" lIns="0" tIns="0" rIns="0" bIns="0" rtlCol="0"/>
            <a:lstStyle/>
            <a:p>
              <a:endParaRPr/>
            </a:p>
          </p:txBody>
        </p:sp>
      </p:grpSp>
      <p:sp>
        <p:nvSpPr>
          <p:cNvPr id="15" name="object 15"/>
          <p:cNvSpPr txBox="1"/>
          <p:nvPr/>
        </p:nvSpPr>
        <p:spPr>
          <a:xfrm>
            <a:off x="4084065" y="4199890"/>
            <a:ext cx="1126490" cy="1028487"/>
          </a:xfrm>
          <a:prstGeom prst="rect">
            <a:avLst/>
          </a:prstGeom>
        </p:spPr>
        <p:txBody>
          <a:bodyPr vert="horz" wrap="square" lIns="0" tIns="12700" rIns="0" bIns="0" rtlCol="0">
            <a:spAutoFit/>
          </a:bodyPr>
          <a:lstStyle/>
          <a:p>
            <a:pPr marL="12700" algn="ctr">
              <a:lnSpc>
                <a:spcPct val="100000"/>
              </a:lnSpc>
              <a:spcBef>
                <a:spcPts val="100"/>
              </a:spcBef>
            </a:pPr>
            <a:r>
              <a:rPr lang="en-US" sz="2200" spc="-10" dirty="0">
                <a:latin typeface="Arial"/>
                <a:cs typeface="Arial"/>
              </a:rPr>
              <a:t>Maria Paulina Ocampo</a:t>
            </a:r>
            <a:endParaRPr sz="2200" dirty="0">
              <a:latin typeface="Arial"/>
              <a:cs typeface="Arial"/>
            </a:endParaRPr>
          </a:p>
        </p:txBody>
      </p:sp>
      <p:sp>
        <p:nvSpPr>
          <p:cNvPr id="16" name="object 16"/>
          <p:cNvSpPr txBox="1"/>
          <p:nvPr/>
        </p:nvSpPr>
        <p:spPr>
          <a:xfrm>
            <a:off x="927735" y="4199890"/>
            <a:ext cx="1594485" cy="696595"/>
          </a:xfrm>
          <a:prstGeom prst="rect">
            <a:avLst/>
          </a:prstGeom>
        </p:spPr>
        <p:txBody>
          <a:bodyPr vert="horz" wrap="square" lIns="0" tIns="12700" rIns="0" bIns="0" rtlCol="0">
            <a:spAutoFit/>
          </a:bodyPr>
          <a:lstStyle/>
          <a:p>
            <a:pPr algn="ctr">
              <a:lnSpc>
                <a:spcPct val="100000"/>
              </a:lnSpc>
              <a:spcBef>
                <a:spcPts val="100"/>
              </a:spcBef>
            </a:pPr>
            <a:r>
              <a:rPr sz="2200" spc="-5" dirty="0">
                <a:solidFill>
                  <a:srgbClr val="001E33"/>
                </a:solidFill>
                <a:latin typeface="Arial"/>
                <a:cs typeface="Arial"/>
              </a:rPr>
              <a:t>Jose</a:t>
            </a:r>
            <a:r>
              <a:rPr sz="2200" spc="-160" dirty="0">
                <a:solidFill>
                  <a:srgbClr val="001E33"/>
                </a:solidFill>
                <a:latin typeface="Arial"/>
                <a:cs typeface="Arial"/>
              </a:rPr>
              <a:t> </a:t>
            </a:r>
            <a:r>
              <a:rPr sz="2200" spc="-5" dirty="0">
                <a:solidFill>
                  <a:srgbClr val="001E33"/>
                </a:solidFill>
                <a:latin typeface="Arial"/>
                <a:cs typeface="Arial"/>
              </a:rPr>
              <a:t>Manuel</a:t>
            </a:r>
            <a:endParaRPr sz="2200" dirty="0">
              <a:latin typeface="Arial"/>
              <a:cs typeface="Arial"/>
            </a:endParaRPr>
          </a:p>
          <a:p>
            <a:pPr marL="8255" algn="ctr">
              <a:lnSpc>
                <a:spcPct val="100000"/>
              </a:lnSpc>
            </a:pPr>
            <a:r>
              <a:rPr sz="2200" spc="-5" dirty="0">
                <a:solidFill>
                  <a:srgbClr val="001E33"/>
                </a:solidFill>
                <a:latin typeface="Arial"/>
                <a:cs typeface="Arial"/>
              </a:rPr>
              <a:t>Fonseca</a:t>
            </a:r>
            <a:endParaRPr sz="2200" dirty="0">
              <a:latin typeface="Arial"/>
              <a:cs typeface="Arial"/>
            </a:endParaRPr>
          </a:p>
        </p:txBody>
      </p:sp>
      <p:sp>
        <p:nvSpPr>
          <p:cNvPr id="17" name="Rectangle 16">
            <a:extLst>
              <a:ext uri="{FF2B5EF4-FFF2-40B4-BE49-F238E27FC236}">
                <a16:creationId xmlns:a16="http://schemas.microsoft.com/office/drawing/2014/main" id="{A86355DA-5465-462F-BA07-52E8F7F843D7}"/>
              </a:ext>
            </a:extLst>
          </p:cNvPr>
          <p:cNvSpPr/>
          <p:nvPr/>
        </p:nvSpPr>
        <p:spPr>
          <a:xfrm>
            <a:off x="3560066" y="1548648"/>
            <a:ext cx="2471419" cy="266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oogle Shape;218;p2">
            <a:extLst>
              <a:ext uri="{FF2B5EF4-FFF2-40B4-BE49-F238E27FC236}">
                <a16:creationId xmlns:a16="http://schemas.microsoft.com/office/drawing/2014/main" id="{0F0706BD-7678-4A1B-B03E-59074DBCE176}"/>
              </a:ext>
            </a:extLst>
          </p:cNvPr>
          <p:cNvGrpSpPr/>
          <p:nvPr/>
        </p:nvGrpSpPr>
        <p:grpSpPr>
          <a:xfrm>
            <a:off x="5832740" y="1592220"/>
            <a:ext cx="3383640" cy="2652120"/>
            <a:chOff x="1028310" y="1074420"/>
            <a:chExt cx="3383640" cy="2652120"/>
          </a:xfrm>
        </p:grpSpPr>
        <p:pic>
          <p:nvPicPr>
            <p:cNvPr id="19" name="Google Shape;219;p2">
              <a:extLst>
                <a:ext uri="{FF2B5EF4-FFF2-40B4-BE49-F238E27FC236}">
                  <a16:creationId xmlns:a16="http://schemas.microsoft.com/office/drawing/2014/main" id="{578BECDC-E3EB-446C-9E63-867C650DA47E}"/>
                </a:ext>
              </a:extLst>
            </p:cNvPr>
            <p:cNvPicPr preferRelativeResize="0"/>
            <p:nvPr/>
          </p:nvPicPr>
          <p:blipFill rotWithShape="1">
            <a:blip r:embed="rId6">
              <a:alphaModFix/>
            </a:blip>
            <a:srcRect l="2187" t="17695" r="15575" b="26360"/>
            <a:stretch/>
          </p:blipFill>
          <p:spPr>
            <a:xfrm>
              <a:off x="1294925" y="1200950"/>
              <a:ext cx="2686053" cy="2436497"/>
            </a:xfrm>
            <a:prstGeom prst="rect">
              <a:avLst/>
            </a:prstGeom>
            <a:noFill/>
            <a:ln>
              <a:noFill/>
            </a:ln>
          </p:spPr>
        </p:pic>
        <p:sp>
          <p:nvSpPr>
            <p:cNvPr id="20" name="Google Shape;220;p2">
              <a:extLst>
                <a:ext uri="{FF2B5EF4-FFF2-40B4-BE49-F238E27FC236}">
                  <a16:creationId xmlns:a16="http://schemas.microsoft.com/office/drawing/2014/main" id="{A882B5DD-DEA0-46A7-B159-FB7A5FB34C10}"/>
                </a:ext>
              </a:extLst>
            </p:cNvPr>
            <p:cNvSpPr/>
            <p:nvPr/>
          </p:nvSpPr>
          <p:spPr>
            <a:xfrm>
              <a:off x="1028310" y="1074420"/>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pic>
        <p:nvPicPr>
          <p:cNvPr id="23" name="Picture 22" descr="A person smiling for the camera&#10;&#10;Description automatically generated with low confidence">
            <a:extLst>
              <a:ext uri="{FF2B5EF4-FFF2-40B4-BE49-F238E27FC236}">
                <a16:creationId xmlns:a16="http://schemas.microsoft.com/office/drawing/2014/main" id="{28972622-8B18-44D6-B77A-D05E5082F94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16565"/>
          <a:stretch/>
        </p:blipFill>
        <p:spPr>
          <a:xfrm>
            <a:off x="3579954" y="1472471"/>
            <a:ext cx="2334696" cy="2667000"/>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DEA452D3-DA59-466A-92E7-54F612D5F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 y="1047750"/>
            <a:ext cx="10858500" cy="4762500"/>
          </a:xfrm>
          <a:prstGeom prst="rect">
            <a:avLst/>
          </a:prstGeom>
        </p:spPr>
      </p:pic>
    </p:spTree>
    <p:extLst>
      <p:ext uri="{BB962C8B-B14F-4D97-AF65-F5344CB8AC3E}">
        <p14:creationId xmlns:p14="http://schemas.microsoft.com/office/powerpoint/2010/main" val="757551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609600" y="269549"/>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a:solidFill>
                  <a:schemeClr val="bg1"/>
                </a:solidFill>
                <a:uFill>
                  <a:solidFill>
                    <a:srgbClr val="FFFFFF"/>
                  </a:solidFill>
                </a:uFill>
                <a:latin typeface="+mj-lt"/>
                <a:ea typeface="DejaVu Sans"/>
              </a:rPr>
              <a:t>Data Structures</a:t>
            </a:r>
          </a:p>
        </p:txBody>
      </p:sp>
      <p:sp>
        <p:nvSpPr>
          <p:cNvPr id="76" name="CustomShape 2"/>
          <p:cNvSpPr/>
          <p:nvPr/>
        </p:nvSpPr>
        <p:spPr>
          <a:xfrm>
            <a:off x="2043052" y="4317357"/>
            <a:ext cx="3294131"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600" b="1" i="1" spc="-1" dirty="0">
                <a:uFill>
                  <a:solidFill>
                    <a:srgbClr val="FFFFFF"/>
                  </a:solidFill>
                </a:uFill>
                <a:latin typeface="+mj-lt"/>
                <a:ea typeface="DejaVu Sans"/>
              </a:rPr>
              <a:t>Figure 1: </a:t>
            </a:r>
            <a:r>
              <a:rPr lang="en-US" sz="1400" dirty="0"/>
              <a:t>We use an undirected graph to represent a map where the client and the station will be shown. Each node contains a client and a station.</a:t>
            </a:r>
            <a:r>
              <a:rPr lang="es-CO" sz="1400" dirty="0"/>
              <a:t> </a:t>
            </a:r>
            <a:endParaRPr lang="en-US" sz="1600" spc="-1" dirty="0">
              <a:solidFill>
                <a:srgbClr val="000000"/>
              </a:solidFill>
              <a:uFill>
                <a:solidFill>
                  <a:srgbClr val="FFFFFF"/>
                </a:solidFill>
              </a:uFill>
              <a:latin typeface="Arial"/>
            </a:endParaRPr>
          </a:p>
        </p:txBody>
      </p:sp>
      <p:pic>
        <p:nvPicPr>
          <p:cNvPr id="15" name="Imagen 14" descr="Imagen que contiene bola de billar&#10;&#10;Descripción generada automáticamente">
            <a:extLst>
              <a:ext uri="{FF2B5EF4-FFF2-40B4-BE49-F238E27FC236}">
                <a16:creationId xmlns:a16="http://schemas.microsoft.com/office/drawing/2014/main" id="{EC96C7C4-4AC6-0D4D-9FB6-D15C9783B416}"/>
              </a:ext>
            </a:extLst>
          </p:cNvPr>
          <p:cNvPicPr/>
          <p:nvPr/>
        </p:nvPicPr>
        <p:blipFill>
          <a:blip r:embed="rId2">
            <a:extLst>
              <a:ext uri="{28A0092B-C50C-407E-A947-70E740481C1C}">
                <a14:useLocalDpi xmlns:a14="http://schemas.microsoft.com/office/drawing/2010/main" val="0"/>
              </a:ext>
            </a:extLst>
          </a:blip>
          <a:stretch>
            <a:fillRect/>
          </a:stretch>
        </p:blipFill>
        <p:spPr>
          <a:xfrm>
            <a:off x="1781558" y="1065869"/>
            <a:ext cx="4001927" cy="3251488"/>
          </a:xfrm>
          <a:prstGeom prst="rect">
            <a:avLst/>
          </a:prstGeom>
        </p:spPr>
      </p:pic>
      <p:pic>
        <p:nvPicPr>
          <p:cNvPr id="16" name="Imagen 15" descr="Escala de tiempo&#10;&#10;Descripción generada automáticamente">
            <a:extLst>
              <a:ext uri="{FF2B5EF4-FFF2-40B4-BE49-F238E27FC236}">
                <a16:creationId xmlns:a16="http://schemas.microsoft.com/office/drawing/2014/main" id="{837FE38C-8BDA-0444-8435-701285CDB17E}"/>
              </a:ext>
            </a:extLst>
          </p:cNvPr>
          <p:cNvPicPr/>
          <p:nvPr/>
        </p:nvPicPr>
        <p:blipFill rotWithShape="1">
          <a:blip r:embed="rId3">
            <a:extLst>
              <a:ext uri="{28A0092B-C50C-407E-A947-70E740481C1C}">
                <a14:useLocalDpi xmlns:a14="http://schemas.microsoft.com/office/drawing/2010/main" val="0"/>
              </a:ext>
            </a:extLst>
          </a:blip>
          <a:srcRect l="8736" t="32029" r="25826"/>
          <a:stretch/>
        </p:blipFill>
        <p:spPr>
          <a:xfrm>
            <a:off x="6311200" y="1983849"/>
            <a:ext cx="3914048" cy="1134056"/>
          </a:xfrm>
          <a:prstGeom prst="rect">
            <a:avLst/>
          </a:prstGeom>
        </p:spPr>
      </p:pic>
      <p:sp>
        <p:nvSpPr>
          <p:cNvPr id="17" name="CustomShape 2">
            <a:extLst>
              <a:ext uri="{FF2B5EF4-FFF2-40B4-BE49-F238E27FC236}">
                <a16:creationId xmlns:a16="http://schemas.microsoft.com/office/drawing/2014/main" id="{B565BAA2-3986-F046-B83E-FD426816FC68}"/>
              </a:ext>
            </a:extLst>
          </p:cNvPr>
          <p:cNvSpPr/>
          <p:nvPr/>
        </p:nvSpPr>
        <p:spPr>
          <a:xfrm>
            <a:off x="6311201" y="4365207"/>
            <a:ext cx="3294131"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600" b="1" i="1" spc="-1" dirty="0">
                <a:uFill>
                  <a:solidFill>
                    <a:srgbClr val="FFFFFF"/>
                  </a:solidFill>
                </a:uFill>
                <a:latin typeface="+mj-lt"/>
                <a:ea typeface="DejaVu Sans"/>
              </a:rPr>
              <a:t>Figure 2: </a:t>
            </a:r>
            <a:r>
              <a:rPr lang="en-US" sz="1400" spc="-1" dirty="0">
                <a:uFill>
                  <a:solidFill>
                    <a:srgbClr val="FFFFFF"/>
                  </a:solidFill>
                </a:uFill>
                <a:ea typeface="DejaVu Sans"/>
              </a:rPr>
              <a:t>A</a:t>
            </a:r>
            <a:r>
              <a:rPr lang="en-US" sz="1400" dirty="0"/>
              <a:t>n </a:t>
            </a:r>
            <a:r>
              <a:rPr lang="en-US" sz="1400" dirty="0" err="1"/>
              <a:t>arraylist</a:t>
            </a:r>
            <a:r>
              <a:rPr lang="en-US" sz="1400" dirty="0"/>
              <a:t> to save the routes. Each route contains the distances</a:t>
            </a:r>
            <a:endParaRPr lang="es-CO" sz="1400" dirty="0"/>
          </a:p>
          <a:p>
            <a:pPr algn="just"/>
            <a:endParaRPr lang="es-CO" sz="1600" i="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582" y="401954"/>
            <a:ext cx="2352675" cy="360680"/>
          </a:xfrm>
          <a:prstGeom prst="rect">
            <a:avLst/>
          </a:prstGeom>
        </p:spPr>
        <p:txBody>
          <a:bodyPr vert="horz" wrap="square" lIns="0" tIns="12700" rIns="0" bIns="0" rtlCol="0">
            <a:spAutoFit/>
          </a:bodyPr>
          <a:lstStyle/>
          <a:p>
            <a:pPr marL="12700">
              <a:lnSpc>
                <a:spcPct val="100000"/>
              </a:lnSpc>
              <a:spcBef>
                <a:spcPts val="100"/>
              </a:spcBef>
            </a:pPr>
            <a:r>
              <a:rPr spc="-5" dirty="0"/>
              <a:t>Algorithm</a:t>
            </a:r>
            <a:r>
              <a:rPr spc="-45" dirty="0"/>
              <a:t> </a:t>
            </a:r>
            <a:r>
              <a:rPr spc="-5" dirty="0"/>
              <a:t>Design</a:t>
            </a:r>
          </a:p>
        </p:txBody>
      </p:sp>
      <p:sp>
        <p:nvSpPr>
          <p:cNvPr id="3" name="object 3"/>
          <p:cNvSpPr txBox="1"/>
          <p:nvPr/>
        </p:nvSpPr>
        <p:spPr>
          <a:xfrm>
            <a:off x="239395" y="5154929"/>
            <a:ext cx="5974080" cy="659155"/>
          </a:xfrm>
          <a:prstGeom prst="rect">
            <a:avLst/>
          </a:prstGeom>
        </p:spPr>
        <p:txBody>
          <a:bodyPr vert="horz" wrap="square" lIns="0" tIns="12700" rIns="0" bIns="0" rtlCol="0">
            <a:spAutoFit/>
          </a:bodyPr>
          <a:lstStyle/>
          <a:p>
            <a:pPr marL="12700" marR="5080" algn="just">
              <a:lnSpc>
                <a:spcPct val="100000"/>
              </a:lnSpc>
              <a:spcBef>
                <a:spcPts val="100"/>
              </a:spcBef>
            </a:pPr>
            <a:r>
              <a:rPr sz="1400" dirty="0">
                <a:latin typeface="Arial"/>
                <a:cs typeface="Arial"/>
              </a:rPr>
              <a:t>This image </a:t>
            </a:r>
            <a:r>
              <a:rPr sz="1400" spc="-5" dirty="0">
                <a:latin typeface="Arial"/>
                <a:cs typeface="Arial"/>
              </a:rPr>
              <a:t>illustrates how a </a:t>
            </a:r>
            <a:r>
              <a:rPr lang="en-US" sz="1400" spc="-5" dirty="0">
                <a:latin typeface="Arial"/>
                <a:cs typeface="Arial"/>
              </a:rPr>
              <a:t>given</a:t>
            </a:r>
            <a:r>
              <a:rPr lang="es-419" sz="1400" spc="-5" dirty="0">
                <a:latin typeface="Arial"/>
                <a:cs typeface="Arial"/>
              </a:rPr>
              <a:t> a </a:t>
            </a:r>
            <a:r>
              <a:rPr lang="en-US" sz="1400" spc="-5" dirty="0">
                <a:latin typeface="Arial"/>
                <a:cs typeface="Arial"/>
              </a:rPr>
              <a:t>graph</a:t>
            </a:r>
            <a:r>
              <a:rPr lang="es-419" sz="1400" spc="-5" dirty="0">
                <a:latin typeface="Arial"/>
                <a:cs typeface="Arial"/>
              </a:rPr>
              <a:t> </a:t>
            </a:r>
            <a:r>
              <a:rPr lang="en-US" sz="1400" spc="-5" dirty="0">
                <a:latin typeface="Arial"/>
                <a:cs typeface="Arial"/>
              </a:rPr>
              <a:t>(this decision represented by a tree)chooses the path based on the closest node from the perspective of the actual node.</a:t>
            </a:r>
            <a:endParaRPr sz="1400" dirty="0">
              <a:latin typeface="Arial"/>
              <a:cs typeface="Arial"/>
            </a:endParaRPr>
          </a:p>
        </p:txBody>
      </p:sp>
      <p:pic>
        <p:nvPicPr>
          <p:cNvPr id="9" name="Picture 8" descr="Website&#10;&#10;Description automatically generated">
            <a:extLst>
              <a:ext uri="{FF2B5EF4-FFF2-40B4-BE49-F238E27FC236}">
                <a16:creationId xmlns:a16="http://schemas.microsoft.com/office/drawing/2014/main" id="{EB2793A6-A88F-4DF5-85C0-F667404D6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600200"/>
            <a:ext cx="5333618" cy="3000160"/>
          </a:xfrm>
          <a:prstGeom prst="rect">
            <a:avLst/>
          </a:prstGeom>
        </p:spPr>
      </p:pic>
      <p:sp>
        <p:nvSpPr>
          <p:cNvPr id="10" name="Oval 9">
            <a:extLst>
              <a:ext uri="{FF2B5EF4-FFF2-40B4-BE49-F238E27FC236}">
                <a16:creationId xmlns:a16="http://schemas.microsoft.com/office/drawing/2014/main" id="{449EF4B5-C8F8-425F-9511-BB195ED62A0D}"/>
              </a:ext>
            </a:extLst>
          </p:cNvPr>
          <p:cNvSpPr/>
          <p:nvPr/>
        </p:nvSpPr>
        <p:spPr>
          <a:xfrm>
            <a:off x="2438400" y="1199515"/>
            <a:ext cx="609600" cy="5530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1.</a:t>
            </a:r>
            <a:endParaRPr lang="en-US" dirty="0">
              <a:solidFill>
                <a:schemeClr val="tx1"/>
              </a:solidFill>
            </a:endParaRPr>
          </a:p>
        </p:txBody>
      </p:sp>
      <p:sp>
        <p:nvSpPr>
          <p:cNvPr id="11" name="Oval 10">
            <a:extLst>
              <a:ext uri="{FF2B5EF4-FFF2-40B4-BE49-F238E27FC236}">
                <a16:creationId xmlns:a16="http://schemas.microsoft.com/office/drawing/2014/main" id="{11F3F218-EB42-48A2-88B0-709D6137A0CD}"/>
              </a:ext>
            </a:extLst>
          </p:cNvPr>
          <p:cNvSpPr/>
          <p:nvPr/>
        </p:nvSpPr>
        <p:spPr>
          <a:xfrm>
            <a:off x="1388073" y="1809114"/>
            <a:ext cx="609600" cy="55308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20</a:t>
            </a:r>
            <a:endParaRPr lang="en-US" dirty="0">
              <a:solidFill>
                <a:schemeClr val="tx1"/>
              </a:solidFill>
            </a:endParaRPr>
          </a:p>
        </p:txBody>
      </p:sp>
      <p:sp>
        <p:nvSpPr>
          <p:cNvPr id="12" name="Oval 11">
            <a:extLst>
              <a:ext uri="{FF2B5EF4-FFF2-40B4-BE49-F238E27FC236}">
                <a16:creationId xmlns:a16="http://schemas.microsoft.com/office/drawing/2014/main" id="{1C974055-140B-4FE8-96C2-6A58538FA3F6}"/>
              </a:ext>
            </a:extLst>
          </p:cNvPr>
          <p:cNvSpPr/>
          <p:nvPr/>
        </p:nvSpPr>
        <p:spPr>
          <a:xfrm>
            <a:off x="4530515" y="2752006"/>
            <a:ext cx="609600" cy="5530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2</a:t>
            </a:r>
            <a:endParaRPr lang="en-US" dirty="0">
              <a:solidFill>
                <a:schemeClr val="tx1"/>
              </a:solidFill>
            </a:endParaRPr>
          </a:p>
        </p:txBody>
      </p:sp>
      <p:sp>
        <p:nvSpPr>
          <p:cNvPr id="13" name="Oval 12">
            <a:extLst>
              <a:ext uri="{FF2B5EF4-FFF2-40B4-BE49-F238E27FC236}">
                <a16:creationId xmlns:a16="http://schemas.microsoft.com/office/drawing/2014/main" id="{D5CE6172-8B67-4F35-A144-C35F0E6D9D2D}"/>
              </a:ext>
            </a:extLst>
          </p:cNvPr>
          <p:cNvSpPr/>
          <p:nvPr/>
        </p:nvSpPr>
        <p:spPr>
          <a:xfrm>
            <a:off x="1975677" y="2776536"/>
            <a:ext cx="609600" cy="55308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5</a:t>
            </a:r>
            <a:endParaRPr lang="en-US" dirty="0">
              <a:solidFill>
                <a:schemeClr val="tx1"/>
              </a:solidFill>
            </a:endParaRPr>
          </a:p>
        </p:txBody>
      </p:sp>
      <p:sp>
        <p:nvSpPr>
          <p:cNvPr id="14" name="Oval 13">
            <a:extLst>
              <a:ext uri="{FF2B5EF4-FFF2-40B4-BE49-F238E27FC236}">
                <a16:creationId xmlns:a16="http://schemas.microsoft.com/office/drawing/2014/main" id="{AB815B71-18E9-449A-846D-656E987B4A42}"/>
              </a:ext>
            </a:extLst>
          </p:cNvPr>
          <p:cNvSpPr/>
          <p:nvPr/>
        </p:nvSpPr>
        <p:spPr>
          <a:xfrm>
            <a:off x="676495" y="2776535"/>
            <a:ext cx="609600" cy="55308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1</a:t>
            </a:r>
            <a:endParaRPr lang="en-US" dirty="0">
              <a:solidFill>
                <a:schemeClr val="tx1"/>
              </a:solidFill>
            </a:endParaRPr>
          </a:p>
        </p:txBody>
      </p:sp>
      <p:sp>
        <p:nvSpPr>
          <p:cNvPr id="15" name="Oval 14">
            <a:extLst>
              <a:ext uri="{FF2B5EF4-FFF2-40B4-BE49-F238E27FC236}">
                <a16:creationId xmlns:a16="http://schemas.microsoft.com/office/drawing/2014/main" id="{37EAA419-AD2D-402C-BA79-CFA4AA6289B8}"/>
              </a:ext>
            </a:extLst>
          </p:cNvPr>
          <p:cNvSpPr/>
          <p:nvPr/>
        </p:nvSpPr>
        <p:spPr>
          <a:xfrm>
            <a:off x="3836035" y="1809113"/>
            <a:ext cx="609600" cy="5530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10</a:t>
            </a:r>
            <a:endParaRPr lang="en-US" dirty="0">
              <a:solidFill>
                <a:schemeClr val="tx1"/>
              </a:solidFill>
            </a:endParaRPr>
          </a:p>
        </p:txBody>
      </p:sp>
      <p:sp>
        <p:nvSpPr>
          <p:cNvPr id="16" name="Oval 15">
            <a:extLst>
              <a:ext uri="{FF2B5EF4-FFF2-40B4-BE49-F238E27FC236}">
                <a16:creationId xmlns:a16="http://schemas.microsoft.com/office/drawing/2014/main" id="{5E7F8B79-C4B8-4314-9D3C-FA04FD317931}"/>
              </a:ext>
            </a:extLst>
          </p:cNvPr>
          <p:cNvSpPr/>
          <p:nvPr/>
        </p:nvSpPr>
        <p:spPr>
          <a:xfrm>
            <a:off x="3200400" y="2776535"/>
            <a:ext cx="609600" cy="55308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10</a:t>
            </a:r>
            <a:endParaRPr lang="en-US" dirty="0">
              <a:solidFill>
                <a:schemeClr val="tx1"/>
              </a:solidFill>
            </a:endParaRPr>
          </a:p>
        </p:txBody>
      </p:sp>
      <p:cxnSp>
        <p:nvCxnSpPr>
          <p:cNvPr id="18" name="Straight Connector 17">
            <a:extLst>
              <a:ext uri="{FF2B5EF4-FFF2-40B4-BE49-F238E27FC236}">
                <a16:creationId xmlns:a16="http://schemas.microsoft.com/office/drawing/2014/main" id="{D4438313-7C87-4F23-8007-EF5EDB4018B8}"/>
              </a:ext>
            </a:extLst>
          </p:cNvPr>
          <p:cNvCxnSpPr>
            <a:cxnSpLocks/>
            <a:stCxn id="10" idx="3"/>
            <a:endCxn id="11" idx="7"/>
          </p:cNvCxnSpPr>
          <p:nvPr/>
        </p:nvCxnSpPr>
        <p:spPr>
          <a:xfrm flipH="1">
            <a:off x="1908399" y="1671603"/>
            <a:ext cx="619275" cy="218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F2002D-1AE8-4222-9510-E14933173225}"/>
              </a:ext>
            </a:extLst>
          </p:cNvPr>
          <p:cNvCxnSpPr>
            <a:cxnSpLocks/>
            <a:stCxn id="10" idx="5"/>
            <a:endCxn id="15" idx="1"/>
          </p:cNvCxnSpPr>
          <p:nvPr/>
        </p:nvCxnSpPr>
        <p:spPr>
          <a:xfrm>
            <a:off x="2958726" y="1671603"/>
            <a:ext cx="966583" cy="218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464209-6337-45EB-BC2D-E59E51908AE8}"/>
              </a:ext>
            </a:extLst>
          </p:cNvPr>
          <p:cNvCxnSpPr>
            <a:cxnSpLocks/>
            <a:stCxn id="11" idx="3"/>
            <a:endCxn id="14" idx="0"/>
          </p:cNvCxnSpPr>
          <p:nvPr/>
        </p:nvCxnSpPr>
        <p:spPr>
          <a:xfrm flipH="1">
            <a:off x="981295" y="2281202"/>
            <a:ext cx="496052" cy="495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AC83D6-0F6B-4DAE-8E5B-49CCFE66AB62}"/>
              </a:ext>
            </a:extLst>
          </p:cNvPr>
          <p:cNvCxnSpPr>
            <a:cxnSpLocks/>
            <a:stCxn id="11" idx="5"/>
            <a:endCxn id="13" idx="0"/>
          </p:cNvCxnSpPr>
          <p:nvPr/>
        </p:nvCxnSpPr>
        <p:spPr>
          <a:xfrm>
            <a:off x="1908399" y="2281202"/>
            <a:ext cx="372078" cy="495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1F53838-BD00-43B1-B639-7DEC8C7179E0}"/>
              </a:ext>
            </a:extLst>
          </p:cNvPr>
          <p:cNvCxnSpPr>
            <a:stCxn id="15" idx="3"/>
            <a:endCxn id="16" idx="0"/>
          </p:cNvCxnSpPr>
          <p:nvPr/>
        </p:nvCxnSpPr>
        <p:spPr>
          <a:xfrm flipH="1">
            <a:off x="3505200" y="2281201"/>
            <a:ext cx="420109" cy="495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2E9AC60-F741-4CA7-BE7C-66C2B47DCBE6}"/>
              </a:ext>
            </a:extLst>
          </p:cNvPr>
          <p:cNvCxnSpPr>
            <a:cxnSpLocks/>
            <a:stCxn id="15" idx="5"/>
            <a:endCxn id="12" idx="0"/>
          </p:cNvCxnSpPr>
          <p:nvPr/>
        </p:nvCxnSpPr>
        <p:spPr>
          <a:xfrm>
            <a:off x="4356361" y="2281201"/>
            <a:ext cx="478954" cy="470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582" y="401954"/>
            <a:ext cx="3543618" cy="351378"/>
          </a:xfrm>
          <a:prstGeom prst="rect">
            <a:avLst/>
          </a:prstGeom>
        </p:spPr>
        <p:txBody>
          <a:bodyPr vert="horz" wrap="square" lIns="0" tIns="12700" rIns="0" bIns="0" rtlCol="0">
            <a:spAutoFit/>
          </a:bodyPr>
          <a:lstStyle/>
          <a:p>
            <a:pPr marL="12700">
              <a:lnSpc>
                <a:spcPct val="100000"/>
              </a:lnSpc>
              <a:spcBef>
                <a:spcPts val="100"/>
              </a:spcBef>
            </a:pPr>
            <a:r>
              <a:rPr lang="en-US" spc="-5" dirty="0"/>
              <a:t>Path choosing</a:t>
            </a:r>
            <a:endParaRPr dirty="0"/>
          </a:p>
        </p:txBody>
      </p:sp>
      <p:sp>
        <p:nvSpPr>
          <p:cNvPr id="3" name="object 3"/>
          <p:cNvSpPr txBox="1"/>
          <p:nvPr/>
        </p:nvSpPr>
        <p:spPr>
          <a:xfrm>
            <a:off x="455294" y="5082921"/>
            <a:ext cx="5401945" cy="658514"/>
          </a:xfrm>
          <a:prstGeom prst="rect">
            <a:avLst/>
          </a:prstGeom>
        </p:spPr>
        <p:txBody>
          <a:bodyPr vert="horz" wrap="square" lIns="0" tIns="12065" rIns="0" bIns="0" rtlCol="0">
            <a:spAutoFit/>
          </a:bodyPr>
          <a:lstStyle/>
          <a:p>
            <a:pPr marL="12700" marR="5080">
              <a:lnSpc>
                <a:spcPct val="100099"/>
              </a:lnSpc>
              <a:spcBef>
                <a:spcPts val="95"/>
              </a:spcBef>
            </a:pPr>
            <a:r>
              <a:rPr lang="en-US" sz="1400" dirty="0">
                <a:solidFill>
                  <a:srgbClr val="001E33"/>
                </a:solidFill>
                <a:latin typeface="Arial"/>
                <a:cs typeface="Arial"/>
              </a:rPr>
              <a:t>The program will find the closest route, but the problem comes when we pick one node, we don’t know which nodes were picked in the past.</a:t>
            </a:r>
            <a:endParaRPr sz="1400" dirty="0">
              <a:latin typeface="Arial"/>
              <a:cs typeface="Arial"/>
            </a:endParaRPr>
          </a:p>
        </p:txBody>
      </p:sp>
      <p:sp>
        <p:nvSpPr>
          <p:cNvPr id="40" name="object 40"/>
          <p:cNvSpPr txBox="1"/>
          <p:nvPr/>
        </p:nvSpPr>
        <p:spPr>
          <a:xfrm>
            <a:off x="6504558" y="5082921"/>
            <a:ext cx="5146675" cy="443070"/>
          </a:xfrm>
          <a:prstGeom prst="rect">
            <a:avLst/>
          </a:prstGeom>
        </p:spPr>
        <p:txBody>
          <a:bodyPr vert="horz" wrap="square" lIns="0" tIns="12065" rIns="0" bIns="0" rtlCol="0">
            <a:spAutoFit/>
          </a:bodyPr>
          <a:lstStyle/>
          <a:p>
            <a:pPr marL="12700" marR="5080">
              <a:lnSpc>
                <a:spcPct val="100099"/>
              </a:lnSpc>
              <a:spcBef>
                <a:spcPts val="95"/>
              </a:spcBef>
            </a:pPr>
            <a:r>
              <a:rPr lang="en-US" sz="1400" dirty="0">
                <a:solidFill>
                  <a:srgbClr val="001E33"/>
                </a:solidFill>
                <a:latin typeface="Arial"/>
                <a:cs typeface="Arial"/>
              </a:rPr>
              <a:t>Now we don’t only take into account the closest, but also the time and the time going back.</a:t>
            </a:r>
            <a:endParaRPr sz="1400" dirty="0">
              <a:latin typeface="Arial"/>
              <a:cs typeface="Arial"/>
            </a:endParaRPr>
          </a:p>
        </p:txBody>
      </p:sp>
      <p:pic>
        <p:nvPicPr>
          <p:cNvPr id="42" name="Picture 41">
            <a:extLst>
              <a:ext uri="{FF2B5EF4-FFF2-40B4-BE49-F238E27FC236}">
                <a16:creationId xmlns:a16="http://schemas.microsoft.com/office/drawing/2014/main" id="{637CB429-E910-484A-A370-CCBDB1B635A8}"/>
              </a:ext>
            </a:extLst>
          </p:cNvPr>
          <p:cNvPicPr>
            <a:picLocks noChangeAspect="1"/>
          </p:cNvPicPr>
          <p:nvPr/>
        </p:nvPicPr>
        <p:blipFill>
          <a:blip r:embed="rId2"/>
          <a:stretch>
            <a:fillRect/>
          </a:stretch>
        </p:blipFill>
        <p:spPr>
          <a:xfrm>
            <a:off x="417587" y="1524000"/>
            <a:ext cx="5344271" cy="2267266"/>
          </a:xfrm>
          <a:prstGeom prst="rect">
            <a:avLst/>
          </a:prstGeom>
        </p:spPr>
      </p:pic>
      <p:sp>
        <p:nvSpPr>
          <p:cNvPr id="43" name="Oval 42">
            <a:extLst>
              <a:ext uri="{FF2B5EF4-FFF2-40B4-BE49-F238E27FC236}">
                <a16:creationId xmlns:a16="http://schemas.microsoft.com/office/drawing/2014/main" id="{89DAE5D6-04E5-48AC-A66C-4B59468C1C4C}"/>
              </a:ext>
            </a:extLst>
          </p:cNvPr>
          <p:cNvSpPr/>
          <p:nvPr/>
        </p:nvSpPr>
        <p:spPr>
          <a:xfrm>
            <a:off x="8260178" y="1627381"/>
            <a:ext cx="609600" cy="5530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1.</a:t>
            </a:r>
            <a:endParaRPr lang="en-US" dirty="0">
              <a:solidFill>
                <a:schemeClr val="tx1"/>
              </a:solidFill>
            </a:endParaRPr>
          </a:p>
        </p:txBody>
      </p:sp>
      <p:sp>
        <p:nvSpPr>
          <p:cNvPr id="44" name="Oval 43">
            <a:extLst>
              <a:ext uri="{FF2B5EF4-FFF2-40B4-BE49-F238E27FC236}">
                <a16:creationId xmlns:a16="http://schemas.microsoft.com/office/drawing/2014/main" id="{D0E06159-D8AC-4D9F-94C7-399D43BC3170}"/>
              </a:ext>
            </a:extLst>
          </p:cNvPr>
          <p:cNvSpPr/>
          <p:nvPr/>
        </p:nvSpPr>
        <p:spPr>
          <a:xfrm>
            <a:off x="7209851" y="2236980"/>
            <a:ext cx="609600" cy="5530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6</a:t>
            </a:r>
            <a:endParaRPr lang="en-US" dirty="0">
              <a:solidFill>
                <a:schemeClr val="tx1"/>
              </a:solidFill>
            </a:endParaRPr>
          </a:p>
        </p:txBody>
      </p:sp>
      <p:sp>
        <p:nvSpPr>
          <p:cNvPr id="45" name="Oval 44">
            <a:extLst>
              <a:ext uri="{FF2B5EF4-FFF2-40B4-BE49-F238E27FC236}">
                <a16:creationId xmlns:a16="http://schemas.microsoft.com/office/drawing/2014/main" id="{588AE214-2AC3-44D7-9EC3-3F9474212A31}"/>
              </a:ext>
            </a:extLst>
          </p:cNvPr>
          <p:cNvSpPr/>
          <p:nvPr/>
        </p:nvSpPr>
        <p:spPr>
          <a:xfrm>
            <a:off x="10352293" y="3179872"/>
            <a:ext cx="609600" cy="55308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2</a:t>
            </a:r>
            <a:endParaRPr lang="en-US" dirty="0">
              <a:solidFill>
                <a:schemeClr val="tx1"/>
              </a:solidFill>
            </a:endParaRPr>
          </a:p>
        </p:txBody>
      </p:sp>
      <p:sp>
        <p:nvSpPr>
          <p:cNvPr id="46" name="Oval 45">
            <a:extLst>
              <a:ext uri="{FF2B5EF4-FFF2-40B4-BE49-F238E27FC236}">
                <a16:creationId xmlns:a16="http://schemas.microsoft.com/office/drawing/2014/main" id="{3E5E80B3-06B1-45F8-AC0E-CA4C731AE90E}"/>
              </a:ext>
            </a:extLst>
          </p:cNvPr>
          <p:cNvSpPr/>
          <p:nvPr/>
        </p:nvSpPr>
        <p:spPr>
          <a:xfrm>
            <a:off x="7797455" y="3204402"/>
            <a:ext cx="609600" cy="5530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5</a:t>
            </a:r>
            <a:endParaRPr lang="en-US" dirty="0">
              <a:solidFill>
                <a:schemeClr val="tx1"/>
              </a:solidFill>
            </a:endParaRPr>
          </a:p>
        </p:txBody>
      </p:sp>
      <p:sp>
        <p:nvSpPr>
          <p:cNvPr id="47" name="Oval 46">
            <a:extLst>
              <a:ext uri="{FF2B5EF4-FFF2-40B4-BE49-F238E27FC236}">
                <a16:creationId xmlns:a16="http://schemas.microsoft.com/office/drawing/2014/main" id="{92D27B78-EAE2-4EED-966A-1BC289365BCB}"/>
              </a:ext>
            </a:extLst>
          </p:cNvPr>
          <p:cNvSpPr/>
          <p:nvPr/>
        </p:nvSpPr>
        <p:spPr>
          <a:xfrm>
            <a:off x="6498273" y="3204401"/>
            <a:ext cx="609600" cy="5530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3</a:t>
            </a:r>
            <a:endParaRPr lang="en-US" dirty="0">
              <a:solidFill>
                <a:schemeClr val="tx1"/>
              </a:solidFill>
            </a:endParaRPr>
          </a:p>
        </p:txBody>
      </p:sp>
      <p:sp>
        <p:nvSpPr>
          <p:cNvPr id="48" name="Oval 47">
            <a:extLst>
              <a:ext uri="{FF2B5EF4-FFF2-40B4-BE49-F238E27FC236}">
                <a16:creationId xmlns:a16="http://schemas.microsoft.com/office/drawing/2014/main" id="{AEB66F68-BD6C-412B-9C7C-6A9DA69B9068}"/>
              </a:ext>
            </a:extLst>
          </p:cNvPr>
          <p:cNvSpPr/>
          <p:nvPr/>
        </p:nvSpPr>
        <p:spPr>
          <a:xfrm>
            <a:off x="9657813" y="2236979"/>
            <a:ext cx="609600" cy="5530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7</a:t>
            </a:r>
            <a:endParaRPr lang="en-US" dirty="0">
              <a:solidFill>
                <a:schemeClr val="tx1"/>
              </a:solidFill>
            </a:endParaRPr>
          </a:p>
        </p:txBody>
      </p:sp>
      <p:sp>
        <p:nvSpPr>
          <p:cNvPr id="49" name="Oval 48">
            <a:extLst>
              <a:ext uri="{FF2B5EF4-FFF2-40B4-BE49-F238E27FC236}">
                <a16:creationId xmlns:a16="http://schemas.microsoft.com/office/drawing/2014/main" id="{82FBE245-9AB1-4882-9ED0-51112597B47F}"/>
              </a:ext>
            </a:extLst>
          </p:cNvPr>
          <p:cNvSpPr/>
          <p:nvPr/>
        </p:nvSpPr>
        <p:spPr>
          <a:xfrm>
            <a:off x="9022178" y="3204401"/>
            <a:ext cx="609600" cy="5530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4</a:t>
            </a:r>
            <a:endParaRPr lang="en-US" dirty="0">
              <a:solidFill>
                <a:schemeClr val="tx1"/>
              </a:solidFill>
            </a:endParaRPr>
          </a:p>
        </p:txBody>
      </p:sp>
      <p:cxnSp>
        <p:nvCxnSpPr>
          <p:cNvPr id="50" name="Straight Connector 49">
            <a:extLst>
              <a:ext uri="{FF2B5EF4-FFF2-40B4-BE49-F238E27FC236}">
                <a16:creationId xmlns:a16="http://schemas.microsoft.com/office/drawing/2014/main" id="{8ACB8BE6-437C-4448-8428-BE1AA4C219A6}"/>
              </a:ext>
            </a:extLst>
          </p:cNvPr>
          <p:cNvCxnSpPr>
            <a:cxnSpLocks/>
            <a:stCxn id="43" idx="3"/>
            <a:endCxn id="44" idx="7"/>
          </p:cNvCxnSpPr>
          <p:nvPr/>
        </p:nvCxnSpPr>
        <p:spPr>
          <a:xfrm flipH="1">
            <a:off x="7730177" y="2099469"/>
            <a:ext cx="619275" cy="218508"/>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6A974014-7273-469A-ABFC-044E331DD880}"/>
              </a:ext>
            </a:extLst>
          </p:cNvPr>
          <p:cNvCxnSpPr>
            <a:cxnSpLocks/>
            <a:stCxn id="77" idx="3"/>
            <a:endCxn id="43" idx="5"/>
          </p:cNvCxnSpPr>
          <p:nvPr/>
        </p:nvCxnSpPr>
        <p:spPr>
          <a:xfrm flipH="1" flipV="1">
            <a:off x="8780504" y="2099469"/>
            <a:ext cx="966583" cy="396676"/>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C7C6446C-4744-4FB4-9F28-480D4A1A0D1D}"/>
              </a:ext>
            </a:extLst>
          </p:cNvPr>
          <p:cNvCxnSpPr>
            <a:cxnSpLocks/>
            <a:stCxn id="44" idx="3"/>
            <a:endCxn id="47" idx="0"/>
          </p:cNvCxnSpPr>
          <p:nvPr/>
        </p:nvCxnSpPr>
        <p:spPr>
          <a:xfrm flipH="1">
            <a:off x="6803073" y="2709068"/>
            <a:ext cx="496052" cy="495333"/>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B796B5C1-50B7-4865-872C-260B994D1571}"/>
              </a:ext>
            </a:extLst>
          </p:cNvPr>
          <p:cNvCxnSpPr>
            <a:cxnSpLocks/>
            <a:stCxn id="44" idx="5"/>
            <a:endCxn id="46" idx="0"/>
          </p:cNvCxnSpPr>
          <p:nvPr/>
        </p:nvCxnSpPr>
        <p:spPr>
          <a:xfrm>
            <a:off x="7730177" y="2709068"/>
            <a:ext cx="372078" cy="495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9A22621-FBE6-4AAD-BFC4-E3ED46A03F63}"/>
              </a:ext>
            </a:extLst>
          </p:cNvPr>
          <p:cNvCxnSpPr>
            <a:cxnSpLocks/>
            <a:stCxn id="49" idx="7"/>
            <a:endCxn id="48" idx="4"/>
          </p:cNvCxnSpPr>
          <p:nvPr/>
        </p:nvCxnSpPr>
        <p:spPr>
          <a:xfrm flipV="1">
            <a:off x="9542504" y="2790064"/>
            <a:ext cx="420109" cy="495334"/>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Connector 54">
            <a:extLst>
              <a:ext uri="{FF2B5EF4-FFF2-40B4-BE49-F238E27FC236}">
                <a16:creationId xmlns:a16="http://schemas.microsoft.com/office/drawing/2014/main" id="{45E2CED1-8248-40D5-BFFD-232523787B61}"/>
              </a:ext>
            </a:extLst>
          </p:cNvPr>
          <p:cNvCxnSpPr>
            <a:cxnSpLocks/>
            <a:stCxn id="48" idx="5"/>
            <a:endCxn id="45" idx="0"/>
          </p:cNvCxnSpPr>
          <p:nvPr/>
        </p:nvCxnSpPr>
        <p:spPr>
          <a:xfrm>
            <a:off x="10178139" y="2709067"/>
            <a:ext cx="478954" cy="470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0E539C5-282B-44A4-A7EE-E9ED83170321}"/>
              </a:ext>
            </a:extLst>
          </p:cNvPr>
          <p:cNvSpPr txBox="1"/>
          <p:nvPr/>
        </p:nvSpPr>
        <p:spPr>
          <a:xfrm>
            <a:off x="6280723" y="1233592"/>
            <a:ext cx="1600200" cy="646331"/>
          </a:xfrm>
          <a:prstGeom prst="rect">
            <a:avLst/>
          </a:prstGeom>
          <a:noFill/>
        </p:spPr>
        <p:txBody>
          <a:bodyPr wrap="square" rtlCol="0">
            <a:spAutoFit/>
          </a:bodyPr>
          <a:lstStyle/>
          <a:p>
            <a:r>
              <a:rPr lang="en-US" dirty="0"/>
              <a:t>Time= 20 minutes</a:t>
            </a:r>
          </a:p>
        </p:txBody>
      </p:sp>
      <p:cxnSp>
        <p:nvCxnSpPr>
          <p:cNvPr id="58" name="Straight Connector 57">
            <a:extLst>
              <a:ext uri="{FF2B5EF4-FFF2-40B4-BE49-F238E27FC236}">
                <a16:creationId xmlns:a16="http://schemas.microsoft.com/office/drawing/2014/main" id="{857D6A37-79C9-4012-9CD5-A00581628E71}"/>
              </a:ext>
            </a:extLst>
          </p:cNvPr>
          <p:cNvCxnSpPr>
            <a:stCxn id="46" idx="0"/>
            <a:endCxn id="43" idx="4"/>
          </p:cNvCxnSpPr>
          <p:nvPr/>
        </p:nvCxnSpPr>
        <p:spPr>
          <a:xfrm flipV="1">
            <a:off x="8102255" y="2180466"/>
            <a:ext cx="462723" cy="1023936"/>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27929E64-3239-4521-8805-95B524BB9010}"/>
              </a:ext>
            </a:extLst>
          </p:cNvPr>
          <p:cNvCxnSpPr>
            <a:stCxn id="47" idx="7"/>
            <a:endCxn id="46" idx="2"/>
          </p:cNvCxnSpPr>
          <p:nvPr/>
        </p:nvCxnSpPr>
        <p:spPr>
          <a:xfrm>
            <a:off x="7018599" y="3285398"/>
            <a:ext cx="778856" cy="195547"/>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Connector 61">
            <a:extLst>
              <a:ext uri="{FF2B5EF4-FFF2-40B4-BE49-F238E27FC236}">
                <a16:creationId xmlns:a16="http://schemas.microsoft.com/office/drawing/2014/main" id="{53757CCD-909E-45CF-AAF9-C5E9CF1D109A}"/>
              </a:ext>
            </a:extLst>
          </p:cNvPr>
          <p:cNvCxnSpPr>
            <a:stCxn id="46" idx="7"/>
            <a:endCxn id="49" idx="2"/>
          </p:cNvCxnSpPr>
          <p:nvPr/>
        </p:nvCxnSpPr>
        <p:spPr>
          <a:xfrm>
            <a:off x="8317781" y="3285399"/>
            <a:ext cx="704397" cy="195545"/>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Straight Connector 63">
            <a:extLst>
              <a:ext uri="{FF2B5EF4-FFF2-40B4-BE49-F238E27FC236}">
                <a16:creationId xmlns:a16="http://schemas.microsoft.com/office/drawing/2014/main" id="{36C8CDB4-AC17-4422-B465-E62F859839AC}"/>
              </a:ext>
            </a:extLst>
          </p:cNvPr>
          <p:cNvCxnSpPr>
            <a:stCxn id="49" idx="0"/>
            <a:endCxn id="43" idx="4"/>
          </p:cNvCxnSpPr>
          <p:nvPr/>
        </p:nvCxnSpPr>
        <p:spPr>
          <a:xfrm flipH="1" flipV="1">
            <a:off x="8564978" y="2180466"/>
            <a:ext cx="762000" cy="1023935"/>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FDA905F9-A522-476B-8663-B136A88D056D}"/>
              </a:ext>
            </a:extLst>
          </p:cNvPr>
          <p:cNvCxnSpPr>
            <a:stCxn id="45" idx="2"/>
            <a:endCxn id="49" idx="6"/>
          </p:cNvCxnSpPr>
          <p:nvPr/>
        </p:nvCxnSpPr>
        <p:spPr>
          <a:xfrm flipH="1">
            <a:off x="9631778" y="3456415"/>
            <a:ext cx="720515" cy="24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B249F5A-E040-47C2-81B2-A09AA304C663}"/>
              </a:ext>
            </a:extLst>
          </p:cNvPr>
          <p:cNvCxnSpPr>
            <a:stCxn id="45" idx="1"/>
            <a:endCxn id="43" idx="4"/>
          </p:cNvCxnSpPr>
          <p:nvPr/>
        </p:nvCxnSpPr>
        <p:spPr>
          <a:xfrm flipH="1" flipV="1">
            <a:off x="8564978" y="2180466"/>
            <a:ext cx="1876589" cy="1080403"/>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EAE3D0C-421F-4FB2-98E0-2BFF09BDC8C4}"/>
              </a:ext>
            </a:extLst>
          </p:cNvPr>
          <p:cNvSpPr txBox="1"/>
          <p:nvPr/>
        </p:nvSpPr>
        <p:spPr>
          <a:xfrm>
            <a:off x="7826929" y="1879923"/>
            <a:ext cx="609600" cy="369332"/>
          </a:xfrm>
          <a:prstGeom prst="rect">
            <a:avLst/>
          </a:prstGeom>
          <a:noFill/>
        </p:spPr>
        <p:txBody>
          <a:bodyPr wrap="square" rtlCol="0">
            <a:spAutoFit/>
          </a:bodyPr>
          <a:lstStyle/>
          <a:p>
            <a:r>
              <a:rPr lang="en-US" dirty="0"/>
              <a:t>2</a:t>
            </a:r>
          </a:p>
        </p:txBody>
      </p:sp>
      <p:sp>
        <p:nvSpPr>
          <p:cNvPr id="70" name="TextBox 69">
            <a:extLst>
              <a:ext uri="{FF2B5EF4-FFF2-40B4-BE49-F238E27FC236}">
                <a16:creationId xmlns:a16="http://schemas.microsoft.com/office/drawing/2014/main" id="{AB54E035-6C21-4F10-A350-2A16EA2F6D47}"/>
              </a:ext>
            </a:extLst>
          </p:cNvPr>
          <p:cNvSpPr txBox="1"/>
          <p:nvPr/>
        </p:nvSpPr>
        <p:spPr>
          <a:xfrm>
            <a:off x="9137487" y="1845888"/>
            <a:ext cx="609600" cy="369332"/>
          </a:xfrm>
          <a:prstGeom prst="rect">
            <a:avLst/>
          </a:prstGeom>
          <a:noFill/>
        </p:spPr>
        <p:txBody>
          <a:bodyPr wrap="square" rtlCol="0">
            <a:spAutoFit/>
          </a:bodyPr>
          <a:lstStyle/>
          <a:p>
            <a:r>
              <a:rPr lang="en-US" dirty="0"/>
              <a:t>3</a:t>
            </a:r>
          </a:p>
        </p:txBody>
      </p:sp>
      <p:sp>
        <p:nvSpPr>
          <p:cNvPr id="71" name="TextBox 70">
            <a:extLst>
              <a:ext uri="{FF2B5EF4-FFF2-40B4-BE49-F238E27FC236}">
                <a16:creationId xmlns:a16="http://schemas.microsoft.com/office/drawing/2014/main" id="{A203E9A7-791C-4542-A0F8-F2CC926E430B}"/>
              </a:ext>
            </a:extLst>
          </p:cNvPr>
          <p:cNvSpPr txBox="1"/>
          <p:nvPr/>
        </p:nvSpPr>
        <p:spPr>
          <a:xfrm>
            <a:off x="6708014" y="2668399"/>
            <a:ext cx="609600" cy="369332"/>
          </a:xfrm>
          <a:prstGeom prst="rect">
            <a:avLst/>
          </a:prstGeom>
          <a:noFill/>
        </p:spPr>
        <p:txBody>
          <a:bodyPr wrap="square" rtlCol="0">
            <a:spAutoFit/>
          </a:bodyPr>
          <a:lstStyle/>
          <a:p>
            <a:r>
              <a:rPr lang="en-US" dirty="0"/>
              <a:t>3</a:t>
            </a:r>
          </a:p>
        </p:txBody>
      </p:sp>
      <p:sp>
        <p:nvSpPr>
          <p:cNvPr id="72" name="TextBox 71">
            <a:extLst>
              <a:ext uri="{FF2B5EF4-FFF2-40B4-BE49-F238E27FC236}">
                <a16:creationId xmlns:a16="http://schemas.microsoft.com/office/drawing/2014/main" id="{ED5A09F0-79FD-4830-87FC-EB3BC7B6722E}"/>
              </a:ext>
            </a:extLst>
          </p:cNvPr>
          <p:cNvSpPr txBox="1"/>
          <p:nvPr/>
        </p:nvSpPr>
        <p:spPr>
          <a:xfrm>
            <a:off x="7780919" y="2565644"/>
            <a:ext cx="609600" cy="369332"/>
          </a:xfrm>
          <a:prstGeom prst="rect">
            <a:avLst/>
          </a:prstGeom>
          <a:noFill/>
        </p:spPr>
        <p:txBody>
          <a:bodyPr wrap="square" rtlCol="0">
            <a:spAutoFit/>
          </a:bodyPr>
          <a:lstStyle/>
          <a:p>
            <a:r>
              <a:rPr lang="en-US" dirty="0"/>
              <a:t>4</a:t>
            </a:r>
          </a:p>
        </p:txBody>
      </p:sp>
      <p:sp>
        <p:nvSpPr>
          <p:cNvPr id="73" name="TextBox 72">
            <a:extLst>
              <a:ext uri="{FF2B5EF4-FFF2-40B4-BE49-F238E27FC236}">
                <a16:creationId xmlns:a16="http://schemas.microsoft.com/office/drawing/2014/main" id="{18BC3419-ED7D-49BB-BDC0-2F35F6F3C975}"/>
              </a:ext>
            </a:extLst>
          </p:cNvPr>
          <p:cNvSpPr txBox="1"/>
          <p:nvPr/>
        </p:nvSpPr>
        <p:spPr>
          <a:xfrm>
            <a:off x="7209851" y="2978493"/>
            <a:ext cx="609600" cy="369332"/>
          </a:xfrm>
          <a:prstGeom prst="rect">
            <a:avLst/>
          </a:prstGeom>
          <a:noFill/>
        </p:spPr>
        <p:txBody>
          <a:bodyPr wrap="square" rtlCol="0">
            <a:spAutoFit/>
          </a:bodyPr>
          <a:lstStyle/>
          <a:p>
            <a:r>
              <a:rPr lang="en-US" dirty="0"/>
              <a:t>4</a:t>
            </a:r>
          </a:p>
        </p:txBody>
      </p:sp>
      <p:sp>
        <p:nvSpPr>
          <p:cNvPr id="74" name="TextBox 73">
            <a:extLst>
              <a:ext uri="{FF2B5EF4-FFF2-40B4-BE49-F238E27FC236}">
                <a16:creationId xmlns:a16="http://schemas.microsoft.com/office/drawing/2014/main" id="{9631F6AC-9C16-4D97-91BA-0D01B8F90DF0}"/>
              </a:ext>
            </a:extLst>
          </p:cNvPr>
          <p:cNvSpPr txBox="1"/>
          <p:nvPr/>
        </p:nvSpPr>
        <p:spPr>
          <a:xfrm>
            <a:off x="8106991" y="2284135"/>
            <a:ext cx="609600" cy="369332"/>
          </a:xfrm>
          <a:prstGeom prst="rect">
            <a:avLst/>
          </a:prstGeom>
          <a:noFill/>
        </p:spPr>
        <p:txBody>
          <a:bodyPr wrap="square" rtlCol="0">
            <a:spAutoFit/>
          </a:bodyPr>
          <a:lstStyle/>
          <a:p>
            <a:r>
              <a:rPr lang="en-US" dirty="0"/>
              <a:t>5</a:t>
            </a:r>
          </a:p>
        </p:txBody>
      </p:sp>
      <p:sp>
        <p:nvSpPr>
          <p:cNvPr id="75" name="TextBox 74">
            <a:extLst>
              <a:ext uri="{FF2B5EF4-FFF2-40B4-BE49-F238E27FC236}">
                <a16:creationId xmlns:a16="http://schemas.microsoft.com/office/drawing/2014/main" id="{85E7EAF3-8B0D-4F21-981C-74F36B012B3E}"/>
              </a:ext>
            </a:extLst>
          </p:cNvPr>
          <p:cNvSpPr txBox="1"/>
          <p:nvPr/>
        </p:nvSpPr>
        <p:spPr>
          <a:xfrm>
            <a:off x="8581209" y="3366894"/>
            <a:ext cx="609600" cy="369332"/>
          </a:xfrm>
          <a:prstGeom prst="rect">
            <a:avLst/>
          </a:prstGeom>
          <a:noFill/>
        </p:spPr>
        <p:txBody>
          <a:bodyPr wrap="square" rtlCol="0">
            <a:spAutoFit/>
          </a:bodyPr>
          <a:lstStyle/>
          <a:p>
            <a:r>
              <a:rPr lang="en-US" dirty="0"/>
              <a:t>5</a:t>
            </a:r>
          </a:p>
        </p:txBody>
      </p:sp>
      <p:sp>
        <p:nvSpPr>
          <p:cNvPr id="76" name="TextBox 75">
            <a:extLst>
              <a:ext uri="{FF2B5EF4-FFF2-40B4-BE49-F238E27FC236}">
                <a16:creationId xmlns:a16="http://schemas.microsoft.com/office/drawing/2014/main" id="{F1C05EF9-F78E-4B9D-9151-3D63665DF8D8}"/>
              </a:ext>
            </a:extLst>
          </p:cNvPr>
          <p:cNvSpPr txBox="1"/>
          <p:nvPr/>
        </p:nvSpPr>
        <p:spPr>
          <a:xfrm>
            <a:off x="8724283" y="2668613"/>
            <a:ext cx="609600" cy="369332"/>
          </a:xfrm>
          <a:prstGeom prst="rect">
            <a:avLst/>
          </a:prstGeom>
          <a:noFill/>
        </p:spPr>
        <p:txBody>
          <a:bodyPr wrap="square" rtlCol="0">
            <a:spAutoFit/>
          </a:bodyPr>
          <a:lstStyle/>
          <a:p>
            <a:r>
              <a:rPr lang="en-US" dirty="0"/>
              <a:t>6</a:t>
            </a:r>
          </a:p>
        </p:txBody>
      </p:sp>
      <p:sp>
        <p:nvSpPr>
          <p:cNvPr id="77" name="TextBox 76">
            <a:extLst>
              <a:ext uri="{FF2B5EF4-FFF2-40B4-BE49-F238E27FC236}">
                <a16:creationId xmlns:a16="http://schemas.microsoft.com/office/drawing/2014/main" id="{6F3908E6-936B-413F-88D6-3C74D69F36C4}"/>
              </a:ext>
            </a:extLst>
          </p:cNvPr>
          <p:cNvSpPr txBox="1"/>
          <p:nvPr/>
        </p:nvSpPr>
        <p:spPr>
          <a:xfrm>
            <a:off x="9137487" y="2311479"/>
            <a:ext cx="609600" cy="369332"/>
          </a:xfrm>
          <a:prstGeom prst="rect">
            <a:avLst/>
          </a:prstGeom>
          <a:noFill/>
        </p:spPr>
        <p:txBody>
          <a:bodyPr wrap="square" rtlCol="0">
            <a:spAutoFit/>
          </a:bodyPr>
          <a:lstStyle/>
          <a:p>
            <a:r>
              <a:rPr lang="en-US" dirty="0"/>
              <a:t>7</a:t>
            </a:r>
          </a:p>
        </p:txBody>
      </p:sp>
      <p:sp>
        <p:nvSpPr>
          <p:cNvPr id="78" name="TextBox 77">
            <a:extLst>
              <a:ext uri="{FF2B5EF4-FFF2-40B4-BE49-F238E27FC236}">
                <a16:creationId xmlns:a16="http://schemas.microsoft.com/office/drawing/2014/main" id="{BFBEC146-6001-406C-B4CB-0F43EBC2F5BE}"/>
              </a:ext>
            </a:extLst>
          </p:cNvPr>
          <p:cNvSpPr txBox="1"/>
          <p:nvPr/>
        </p:nvSpPr>
        <p:spPr>
          <a:xfrm>
            <a:off x="9418763" y="2879915"/>
            <a:ext cx="609600" cy="369332"/>
          </a:xfrm>
          <a:prstGeom prst="rect">
            <a:avLst/>
          </a:prstGeom>
          <a:noFill/>
        </p:spPr>
        <p:txBody>
          <a:bodyPr wrap="square" rtlCol="0">
            <a:spAutoFit/>
          </a:bodyPr>
          <a:lstStyle/>
          <a:p>
            <a:r>
              <a:rPr lang="en-US" dirty="0"/>
              <a:t>2</a:t>
            </a:r>
          </a:p>
        </p:txBody>
      </p:sp>
      <p:sp>
        <p:nvSpPr>
          <p:cNvPr id="79" name="TextBox 78">
            <a:extLst>
              <a:ext uri="{FF2B5EF4-FFF2-40B4-BE49-F238E27FC236}">
                <a16:creationId xmlns:a16="http://schemas.microsoft.com/office/drawing/2014/main" id="{A79A9904-B7EB-4A38-BC45-871B809019D7}"/>
              </a:ext>
            </a:extLst>
          </p:cNvPr>
          <p:cNvSpPr txBox="1"/>
          <p:nvPr/>
        </p:nvSpPr>
        <p:spPr>
          <a:xfrm>
            <a:off x="9784178" y="3466011"/>
            <a:ext cx="609600" cy="369332"/>
          </a:xfrm>
          <a:prstGeom prst="rect">
            <a:avLst/>
          </a:prstGeom>
          <a:noFill/>
        </p:spPr>
        <p:txBody>
          <a:bodyPr wrap="square" rtlCol="0">
            <a:spAutoFit/>
          </a:bodyPr>
          <a:lstStyle/>
          <a:p>
            <a:r>
              <a:rPr lang="en-US" dirty="0"/>
              <a:t>3</a:t>
            </a:r>
          </a:p>
        </p:txBody>
      </p:sp>
      <p:sp>
        <p:nvSpPr>
          <p:cNvPr id="80" name="TextBox 79">
            <a:extLst>
              <a:ext uri="{FF2B5EF4-FFF2-40B4-BE49-F238E27FC236}">
                <a16:creationId xmlns:a16="http://schemas.microsoft.com/office/drawing/2014/main" id="{E71E2A55-4E64-4E16-AEF2-5FDB80B83A51}"/>
              </a:ext>
            </a:extLst>
          </p:cNvPr>
          <p:cNvSpPr txBox="1"/>
          <p:nvPr/>
        </p:nvSpPr>
        <p:spPr>
          <a:xfrm>
            <a:off x="10461958" y="2546240"/>
            <a:ext cx="609600" cy="369332"/>
          </a:xfrm>
          <a:prstGeom prst="rect">
            <a:avLst/>
          </a:prstGeom>
          <a:noFill/>
        </p:spPr>
        <p:txBody>
          <a:bodyPr wrap="square" rtlCol="0">
            <a:spAutoFit/>
          </a:bodyPr>
          <a:lstStyle/>
          <a:p>
            <a:r>
              <a:rPr lang="en-US" dirty="0"/>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265320" y="376920"/>
            <a:ext cx="3299400" cy="4294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dirty="0">
                <a:solidFill>
                  <a:srgbClr val="FFFFFF"/>
                </a:solidFill>
                <a:latin typeface="Arial"/>
                <a:ea typeface="DejaVu Sans"/>
              </a:rPr>
              <a:t>Battery life</a:t>
            </a:r>
            <a:endParaRPr lang="en-US" sz="2200" b="0" strike="noStrike" spc="-1" dirty="0">
              <a:latin typeface="Arial"/>
            </a:endParaRPr>
          </a:p>
        </p:txBody>
      </p:sp>
      <p:sp>
        <p:nvSpPr>
          <p:cNvPr id="192" name="CustomShape 2"/>
          <p:cNvSpPr/>
          <p:nvPr/>
        </p:nvSpPr>
        <p:spPr>
          <a:xfrm>
            <a:off x="670847" y="4596237"/>
            <a:ext cx="5027760" cy="52176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spc="-1" dirty="0">
                <a:solidFill>
                  <a:srgbClr val="001E33"/>
                </a:solidFill>
                <a:latin typeface="Arial"/>
              </a:rPr>
              <a:t>When it comes to delivery, another variable appears which is the fuel or in this case charge of the delivery vehicles.</a:t>
            </a:r>
            <a:endParaRPr lang="en-US" sz="1400" b="0" strike="noStrike" spc="-1" dirty="0">
              <a:latin typeface="Arial"/>
            </a:endParaRPr>
          </a:p>
        </p:txBody>
      </p:sp>
      <p:sp>
        <p:nvSpPr>
          <p:cNvPr id="201" name="CustomShape 11"/>
          <p:cNvSpPr/>
          <p:nvPr/>
        </p:nvSpPr>
        <p:spPr>
          <a:xfrm>
            <a:off x="7504740" y="1753833"/>
            <a:ext cx="3564720" cy="4294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dirty="0">
                <a:solidFill>
                  <a:srgbClr val="001E33"/>
                </a:solidFill>
                <a:latin typeface="Arial"/>
                <a:ea typeface="DejaVu Sans"/>
              </a:rPr>
              <a:t>Most Relevant Feature</a:t>
            </a:r>
            <a:endParaRPr lang="en-US" sz="2200" b="0" strike="noStrike" spc="-1" dirty="0">
              <a:latin typeface="Arial"/>
            </a:endParaRPr>
          </a:p>
        </p:txBody>
      </p:sp>
      <p:sp>
        <p:nvSpPr>
          <p:cNvPr id="202" name="CustomShape 12"/>
          <p:cNvSpPr/>
          <p:nvPr/>
        </p:nvSpPr>
        <p:spPr>
          <a:xfrm>
            <a:off x="8478734" y="2092020"/>
            <a:ext cx="2193120" cy="110654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US" sz="2200" b="0" strike="noStrike" spc="-1" dirty="0">
              <a:latin typeface="Arial"/>
            </a:endParaRPr>
          </a:p>
          <a:p>
            <a:pPr>
              <a:lnSpc>
                <a:spcPct val="100000"/>
              </a:lnSpc>
            </a:pPr>
            <a:r>
              <a:rPr lang="en-US" sz="2200" b="0" strike="noStrike" spc="-1" dirty="0">
                <a:solidFill>
                  <a:srgbClr val="001E33"/>
                </a:solidFill>
                <a:latin typeface="Arial"/>
                <a:ea typeface="DejaVu Sans"/>
              </a:rPr>
              <a:t>English</a:t>
            </a:r>
            <a:endParaRPr lang="en-US" sz="2200" b="0" strike="noStrike" spc="-1" dirty="0">
              <a:latin typeface="Arial"/>
            </a:endParaRPr>
          </a:p>
          <a:p>
            <a:pPr>
              <a:lnSpc>
                <a:spcPct val="100000"/>
              </a:lnSpc>
            </a:pPr>
            <a:endParaRPr lang="en-US" sz="2200" b="0" strike="noStrike" spc="-1" dirty="0">
              <a:latin typeface="Arial"/>
            </a:endParaRPr>
          </a:p>
        </p:txBody>
      </p:sp>
      <p:pic>
        <p:nvPicPr>
          <p:cNvPr id="203" name="Imagen 202"/>
          <p:cNvPicPr/>
          <p:nvPr/>
        </p:nvPicPr>
        <p:blipFill>
          <a:blip r:embed="rId2"/>
          <a:stretch/>
        </p:blipFill>
        <p:spPr>
          <a:xfrm>
            <a:off x="7812734" y="2312291"/>
            <a:ext cx="666000" cy="666000"/>
          </a:xfrm>
          <a:prstGeom prst="rect">
            <a:avLst/>
          </a:prstGeom>
          <a:ln>
            <a:noFill/>
          </a:ln>
        </p:spPr>
      </p:pic>
      <p:sp>
        <p:nvSpPr>
          <p:cNvPr id="2" name="CustomShape 11">
            <a:extLst>
              <a:ext uri="{FF2B5EF4-FFF2-40B4-BE49-F238E27FC236}">
                <a16:creationId xmlns:a16="http://schemas.microsoft.com/office/drawing/2014/main" id="{D1B8A13C-DD84-4B0A-8211-71C86721D4A0}"/>
              </a:ext>
            </a:extLst>
          </p:cNvPr>
          <p:cNvSpPr/>
          <p:nvPr/>
        </p:nvSpPr>
        <p:spPr>
          <a:xfrm>
            <a:off x="7504740" y="3112870"/>
            <a:ext cx="3564720" cy="4294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pc="-1" dirty="0">
                <a:solidFill>
                  <a:srgbClr val="001E33"/>
                </a:solidFill>
                <a:latin typeface="Arial"/>
              </a:rPr>
              <a:t>Fun Fact</a:t>
            </a:r>
            <a:endParaRPr lang="en-US" sz="2200" b="0" strike="noStrike" spc="-1" dirty="0">
              <a:latin typeface="Arial"/>
            </a:endParaRPr>
          </a:p>
        </p:txBody>
      </p:sp>
      <p:pic>
        <p:nvPicPr>
          <p:cNvPr id="1026" name="Picture 2" descr="Woods, forest, trees icon - Free download on Iconfinder">
            <a:extLst>
              <a:ext uri="{FF2B5EF4-FFF2-40B4-BE49-F238E27FC236}">
                <a16:creationId xmlns:a16="http://schemas.microsoft.com/office/drawing/2014/main" id="{0B08C418-282C-49B7-B867-25F66EFC58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3836" y="3536749"/>
            <a:ext cx="734898" cy="734898"/>
          </a:xfrm>
          <a:prstGeom prst="rect">
            <a:avLst/>
          </a:prstGeom>
          <a:noFill/>
          <a:extLst>
            <a:ext uri="{909E8E84-426E-40DD-AFC4-6F175D3DCCD1}">
              <a14:hiddenFill xmlns:a14="http://schemas.microsoft.com/office/drawing/2010/main">
                <a:solidFill>
                  <a:srgbClr val="FFFFFF"/>
                </a:solidFill>
              </a14:hiddenFill>
            </a:ext>
          </a:extLst>
        </p:spPr>
      </p:pic>
      <p:sp>
        <p:nvSpPr>
          <p:cNvPr id="3" name="CustomShape 12">
            <a:extLst>
              <a:ext uri="{FF2B5EF4-FFF2-40B4-BE49-F238E27FC236}">
                <a16:creationId xmlns:a16="http://schemas.microsoft.com/office/drawing/2014/main" id="{B7F1C029-6991-4FD3-88A4-7661D568249B}"/>
              </a:ext>
            </a:extLst>
          </p:cNvPr>
          <p:cNvSpPr/>
          <p:nvPr/>
        </p:nvSpPr>
        <p:spPr>
          <a:xfrm>
            <a:off x="8714580" y="3353704"/>
            <a:ext cx="2828530" cy="144509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endParaRPr lang="en-US" sz="2200" b="0" strike="noStrike" spc="-1" dirty="0">
              <a:latin typeface="Arial"/>
            </a:endParaRPr>
          </a:p>
          <a:p>
            <a:pPr>
              <a:lnSpc>
                <a:spcPct val="100000"/>
              </a:lnSpc>
            </a:pPr>
            <a:r>
              <a:rPr lang="en-US" sz="2200" spc="-1" dirty="0">
                <a:solidFill>
                  <a:srgbClr val="001E33"/>
                </a:solidFill>
                <a:latin typeface="Arial"/>
              </a:rPr>
              <a:t>The relevant features changes every time with random forest</a:t>
            </a:r>
          </a:p>
        </p:txBody>
      </p:sp>
      <p:pic>
        <p:nvPicPr>
          <p:cNvPr id="1028" name="Picture 4" descr="First 'ultra-fast' electric car charging station comes online in Europe -  Electrek">
            <a:extLst>
              <a:ext uri="{FF2B5EF4-FFF2-40B4-BE49-F238E27FC236}">
                <a16:creationId xmlns:a16="http://schemas.microsoft.com/office/drawing/2014/main" id="{C1117C38-99C4-4AC7-ACBA-A82140409BC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3586"/>
          <a:stretch/>
        </p:blipFill>
        <p:spPr bwMode="auto">
          <a:xfrm>
            <a:off x="6858000" y="1567320"/>
            <a:ext cx="5027760" cy="3289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AC7E77E-78F2-490C-B6EA-4683899F44EB}"/>
              </a:ext>
            </a:extLst>
          </p:cNvPr>
          <p:cNvPicPr>
            <a:picLocks noChangeAspect="1"/>
          </p:cNvPicPr>
          <p:nvPr/>
        </p:nvPicPr>
        <p:blipFill>
          <a:blip r:embed="rId5"/>
          <a:stretch>
            <a:fillRect/>
          </a:stretch>
        </p:blipFill>
        <p:spPr>
          <a:xfrm>
            <a:off x="386190" y="1082173"/>
            <a:ext cx="5334744" cy="3572374"/>
          </a:xfrm>
          <a:prstGeom prst="rect">
            <a:avLst/>
          </a:prstGeom>
        </p:spPr>
      </p:pic>
      <p:sp>
        <p:nvSpPr>
          <p:cNvPr id="8" name="Oval 7">
            <a:extLst>
              <a:ext uri="{FF2B5EF4-FFF2-40B4-BE49-F238E27FC236}">
                <a16:creationId xmlns:a16="http://schemas.microsoft.com/office/drawing/2014/main" id="{4215EDC3-1C2F-46E0-A383-FC31B4E6BA41}"/>
              </a:ext>
            </a:extLst>
          </p:cNvPr>
          <p:cNvSpPr/>
          <p:nvPr/>
        </p:nvSpPr>
        <p:spPr>
          <a:xfrm>
            <a:off x="4988593" y="1589623"/>
            <a:ext cx="623807" cy="593643"/>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r>
              <a:rPr lang="en-US" dirty="0">
                <a:solidFill>
                  <a:schemeClr val="bg1"/>
                </a:solidFill>
              </a:rPr>
              <a:t>C</a:t>
            </a:r>
          </a:p>
        </p:txBody>
      </p:sp>
      <p:cxnSp>
        <p:nvCxnSpPr>
          <p:cNvPr id="10" name="Straight Connector 9">
            <a:extLst>
              <a:ext uri="{FF2B5EF4-FFF2-40B4-BE49-F238E27FC236}">
                <a16:creationId xmlns:a16="http://schemas.microsoft.com/office/drawing/2014/main" id="{814CF281-DBC2-4B33-8E9B-B51C70DDF84E}"/>
              </a:ext>
            </a:extLst>
          </p:cNvPr>
          <p:cNvCxnSpPr>
            <a:cxnSpLocks/>
            <a:endCxn id="8" idx="3"/>
          </p:cNvCxnSpPr>
          <p:nvPr/>
        </p:nvCxnSpPr>
        <p:spPr>
          <a:xfrm flipV="1">
            <a:off x="4664880" y="2096329"/>
            <a:ext cx="415067" cy="36275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265320" y="376920"/>
            <a:ext cx="3299400" cy="4294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dirty="0">
                <a:solidFill>
                  <a:srgbClr val="FFFFFF"/>
                </a:solidFill>
                <a:latin typeface="Arial"/>
                <a:ea typeface="DejaVu Sans"/>
              </a:rPr>
              <a:t>Battery life</a:t>
            </a:r>
            <a:endParaRPr lang="en-US" sz="2200" b="0" strike="noStrike" spc="-1" dirty="0">
              <a:latin typeface="Arial"/>
            </a:endParaRPr>
          </a:p>
        </p:txBody>
      </p:sp>
      <p:pic>
        <p:nvPicPr>
          <p:cNvPr id="2054" name="Picture 6" descr="Battery Icons With Different Charge Status Stock Vector - Illustration of  chart, color: 68514377">
            <a:extLst>
              <a:ext uri="{FF2B5EF4-FFF2-40B4-BE49-F238E27FC236}">
                <a16:creationId xmlns:a16="http://schemas.microsoft.com/office/drawing/2014/main" id="{2E768D39-06FC-476F-8379-D25927BA33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406" t="5649" r="5891" b="54352"/>
          <a:stretch/>
        </p:blipFill>
        <p:spPr bwMode="auto">
          <a:xfrm rot="5400000">
            <a:off x="4610099" y="1428555"/>
            <a:ext cx="1905002"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Battery Icons With Different Charge Status Stock Vector - Illustration of  chart, color: 68514377">
            <a:extLst>
              <a:ext uri="{FF2B5EF4-FFF2-40B4-BE49-F238E27FC236}">
                <a16:creationId xmlns:a16="http://schemas.microsoft.com/office/drawing/2014/main" id="{E03E651C-C596-473D-B991-00B754C60C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31" r="35594" b="54352"/>
          <a:stretch/>
        </p:blipFill>
        <p:spPr bwMode="auto">
          <a:xfrm rot="5400000">
            <a:off x="8930467" y="1196780"/>
            <a:ext cx="1805016" cy="32067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Battery Icons With Different Charge Status Stock Vector - Illustration of  chart, color: 68514377">
            <a:extLst>
              <a:ext uri="{FF2B5EF4-FFF2-40B4-BE49-F238E27FC236}">
                <a16:creationId xmlns:a16="http://schemas.microsoft.com/office/drawing/2014/main" id="{AA353833-366B-4480-8E9F-6975F0D892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41" t="47779" r="64356" b="12222"/>
          <a:stretch/>
        </p:blipFill>
        <p:spPr bwMode="auto">
          <a:xfrm rot="5400000">
            <a:off x="1028699" y="1378562"/>
            <a:ext cx="1905002" cy="2743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8B77F1B-FB92-4132-9267-9672B6E49785}"/>
              </a:ext>
            </a:extLst>
          </p:cNvPr>
          <p:cNvSpPr txBox="1"/>
          <p:nvPr/>
        </p:nvSpPr>
        <p:spPr>
          <a:xfrm>
            <a:off x="609600" y="4419600"/>
            <a:ext cx="10668000" cy="646331"/>
          </a:xfrm>
          <a:prstGeom prst="rect">
            <a:avLst/>
          </a:prstGeom>
          <a:noFill/>
        </p:spPr>
        <p:txBody>
          <a:bodyPr wrap="square" rtlCol="0">
            <a:spAutoFit/>
          </a:bodyPr>
          <a:lstStyle/>
          <a:p>
            <a:pPr algn="ctr"/>
            <a:r>
              <a:rPr lang="en-US" dirty="0"/>
              <a:t>The question that arises due to the battery problem is, in what moment do we charge the car considering the distance of the charging node? What percentage is ideal to charge?</a:t>
            </a:r>
          </a:p>
        </p:txBody>
      </p:sp>
    </p:spTree>
    <p:extLst>
      <p:ext uri="{BB962C8B-B14F-4D97-AF65-F5344CB8AC3E}">
        <p14:creationId xmlns:p14="http://schemas.microsoft.com/office/powerpoint/2010/main" val="3179338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990600" y="318369"/>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a:solidFill>
                  <a:schemeClr val="bg1"/>
                </a:solidFill>
                <a:uFill>
                  <a:solidFill>
                    <a:srgbClr val="FFFFFF"/>
                  </a:solidFill>
                </a:uFill>
                <a:latin typeface="+mj-lt"/>
                <a:ea typeface="DejaVu Sans"/>
              </a:rPr>
              <a:t>Algorithm and Complexity</a:t>
            </a:r>
          </a:p>
        </p:txBody>
      </p:sp>
      <p:sp>
        <p:nvSpPr>
          <p:cNvPr id="79" name="CustomShape 2"/>
          <p:cNvSpPr/>
          <p:nvPr/>
        </p:nvSpPr>
        <p:spPr>
          <a:xfrm>
            <a:off x="1849105" y="4442904"/>
            <a:ext cx="3419226"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spc="-1" dirty="0">
                <a:solidFill>
                  <a:srgbClr val="000000"/>
                </a:solidFill>
                <a:uFill>
                  <a:solidFill>
                    <a:srgbClr val="FFFFFF"/>
                  </a:solidFill>
                </a:uFill>
                <a:latin typeface="Arial"/>
                <a:ea typeface="Noto Sans CJK SC Regular"/>
              </a:rPr>
              <a:t>Figure 2:</a:t>
            </a:r>
            <a:r>
              <a:rPr lang="en-US" sz="1400" spc="-1" dirty="0">
                <a:solidFill>
                  <a:srgbClr val="000000"/>
                </a:solidFill>
                <a:uFill>
                  <a:solidFill>
                    <a:srgbClr val="FFFFFF"/>
                  </a:solidFill>
                </a:uFill>
                <a:latin typeface="Arial"/>
                <a:ea typeface="Noto Sans CJK SC Regular"/>
              </a:rPr>
              <a:t> </a:t>
            </a:r>
            <a:r>
              <a:rPr lang="en-US" sz="1400" dirty="0"/>
              <a:t>optimal choice of cost in greedy algorithm</a:t>
            </a:r>
            <a:endParaRPr lang="es-CO" sz="1400" dirty="0"/>
          </a:p>
          <a:p>
            <a:pPr algn="ctr">
              <a:lnSpc>
                <a:spcPct val="100000"/>
              </a:lnSpc>
            </a:pPr>
            <a:endParaRPr lang="en-US" sz="1400" spc="-1" dirty="0">
              <a:solidFill>
                <a:srgbClr val="000000"/>
              </a:solidFill>
              <a:uFill>
                <a:solidFill>
                  <a:srgbClr val="FFFFFF"/>
                </a:solidFill>
              </a:uFill>
              <a:latin typeface="Arial"/>
            </a:endParaRPr>
          </a:p>
        </p:txBody>
      </p:sp>
      <p:sp>
        <p:nvSpPr>
          <p:cNvPr id="81" name="CustomShape 3"/>
          <p:cNvSpPr/>
          <p:nvPr/>
        </p:nvSpPr>
        <p:spPr>
          <a:xfrm>
            <a:off x="5398517" y="4514518"/>
            <a:ext cx="4662720"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spc="-1" dirty="0">
                <a:solidFill>
                  <a:srgbClr val="000000"/>
                </a:solidFill>
                <a:uFill>
                  <a:solidFill>
                    <a:srgbClr val="FFFFFF"/>
                  </a:solidFill>
                </a:uFill>
                <a:latin typeface="Arial"/>
                <a:ea typeface="Noto Sans CJK SC Regular"/>
              </a:rPr>
              <a:t>Table 1:</a:t>
            </a:r>
            <a:r>
              <a:rPr lang="en-US" sz="1400" spc="-1" dirty="0">
                <a:solidFill>
                  <a:srgbClr val="000000"/>
                </a:solidFill>
                <a:uFill>
                  <a:solidFill>
                    <a:srgbClr val="FFFFFF"/>
                  </a:solidFill>
                </a:uFill>
                <a:latin typeface="Arial"/>
                <a:ea typeface="Noto Sans CJK SC Regular"/>
              </a:rPr>
              <a:t> </a:t>
            </a:r>
            <a:r>
              <a:rPr lang="en-US" sz="1400" dirty="0"/>
              <a:t>Complexity of each subproblem that is part of the algorithm. Let n be the amount of nodes, m the number of clients.</a:t>
            </a:r>
            <a:endParaRPr lang="es-CO" sz="1400" dirty="0"/>
          </a:p>
          <a:p>
            <a:pPr algn="ctr">
              <a:lnSpc>
                <a:spcPct val="100000"/>
              </a:lnSpc>
            </a:pPr>
            <a:endParaRPr lang="en-US" sz="1400" spc="-1" dirty="0">
              <a:solidFill>
                <a:srgbClr val="000000"/>
              </a:solidFill>
              <a:uFill>
                <a:solidFill>
                  <a:srgbClr val="FFFFFF"/>
                </a:solidFill>
              </a:uFill>
              <a:latin typeface="Arial"/>
            </a:endParaRPr>
          </a:p>
        </p:txBody>
      </p:sp>
      <p:pic>
        <p:nvPicPr>
          <p:cNvPr id="16" name="Imagen 15" descr="Imagen que contiene Aplicación&#10;&#10;Descripción generada automáticamente">
            <a:extLst>
              <a:ext uri="{FF2B5EF4-FFF2-40B4-BE49-F238E27FC236}">
                <a16:creationId xmlns:a16="http://schemas.microsoft.com/office/drawing/2014/main" id="{A91D5D64-91B3-2E4A-B843-ACF8161931B1}"/>
              </a:ext>
            </a:extLst>
          </p:cNvPr>
          <p:cNvPicPr/>
          <p:nvPr/>
        </p:nvPicPr>
        <p:blipFill>
          <a:blip r:embed="rId2">
            <a:extLst>
              <a:ext uri="{28A0092B-C50C-407E-A947-70E740481C1C}">
                <a14:useLocalDpi xmlns:a14="http://schemas.microsoft.com/office/drawing/2010/main" val="0"/>
              </a:ext>
            </a:extLst>
          </a:blip>
          <a:stretch>
            <a:fillRect/>
          </a:stretch>
        </p:blipFill>
        <p:spPr>
          <a:xfrm>
            <a:off x="1881953" y="1448982"/>
            <a:ext cx="3386379" cy="2993923"/>
          </a:xfrm>
          <a:prstGeom prst="rect">
            <a:avLst/>
          </a:prstGeom>
        </p:spPr>
      </p:pic>
      <p:graphicFrame>
        <p:nvGraphicFramePr>
          <p:cNvPr id="5" name="Tabla 5">
            <a:extLst>
              <a:ext uri="{FF2B5EF4-FFF2-40B4-BE49-F238E27FC236}">
                <a16:creationId xmlns:a16="http://schemas.microsoft.com/office/drawing/2014/main" id="{D00C5321-6E52-B442-AA05-6D16A1F7547C}"/>
              </a:ext>
            </a:extLst>
          </p:cNvPr>
          <p:cNvGraphicFramePr>
            <a:graphicFrameLocks noGrp="1"/>
          </p:cNvGraphicFramePr>
          <p:nvPr/>
        </p:nvGraphicFramePr>
        <p:xfrm>
          <a:off x="5598289" y="1597308"/>
          <a:ext cx="4801458" cy="2909129"/>
        </p:xfrm>
        <a:graphic>
          <a:graphicData uri="http://schemas.openxmlformats.org/drawingml/2006/table">
            <a:tbl>
              <a:tblPr firstRow="1" bandRow="1">
                <a:tableStyleId>{5C22544A-7EE6-4342-B048-85BDC9FD1C3A}</a:tableStyleId>
              </a:tblPr>
              <a:tblGrid>
                <a:gridCol w="2400729">
                  <a:extLst>
                    <a:ext uri="{9D8B030D-6E8A-4147-A177-3AD203B41FA5}">
                      <a16:colId xmlns:a16="http://schemas.microsoft.com/office/drawing/2014/main" val="820896672"/>
                    </a:ext>
                  </a:extLst>
                </a:gridCol>
                <a:gridCol w="2400729">
                  <a:extLst>
                    <a:ext uri="{9D8B030D-6E8A-4147-A177-3AD203B41FA5}">
                      <a16:colId xmlns:a16="http://schemas.microsoft.com/office/drawing/2014/main" val="4264013877"/>
                    </a:ext>
                  </a:extLst>
                </a:gridCol>
              </a:tblGrid>
              <a:tr h="487965">
                <a:tc>
                  <a:txBody>
                    <a:bodyPr/>
                    <a:lstStyle/>
                    <a:p>
                      <a:r>
                        <a:rPr lang="es-CO" dirty="0"/>
                        <a:t>Subproblems</a:t>
                      </a:r>
                    </a:p>
                  </a:txBody>
                  <a:tcPr/>
                </a:tc>
                <a:tc>
                  <a:txBody>
                    <a:bodyPr/>
                    <a:lstStyle/>
                    <a:p>
                      <a:r>
                        <a:rPr lang="es-CO" dirty="0"/>
                        <a:t>Complexity</a:t>
                      </a:r>
                    </a:p>
                  </a:txBody>
                  <a:tcPr/>
                </a:tc>
                <a:extLst>
                  <a:ext uri="{0D108BD9-81ED-4DB2-BD59-A6C34878D82A}">
                    <a16:rowId xmlns:a16="http://schemas.microsoft.com/office/drawing/2014/main" val="1801053052"/>
                  </a:ext>
                </a:extLst>
              </a:tr>
              <a:tr h="487965">
                <a:tc>
                  <a:txBody>
                    <a:bodyPr/>
                    <a:lstStyle/>
                    <a:p>
                      <a:r>
                        <a:rPr lang="es-CO" sz="1600" dirty="0"/>
                        <a:t>Create the graph</a:t>
                      </a:r>
                    </a:p>
                  </a:txBody>
                  <a:tcPr/>
                </a:tc>
                <a:tc>
                  <a:txBody>
                    <a:bodyPr/>
                    <a:lstStyle/>
                    <a:p>
                      <a:r>
                        <a:rPr lang="es-CO" dirty="0"/>
                        <a:t>O(n)</a:t>
                      </a:r>
                    </a:p>
                  </a:txBody>
                  <a:tcPr/>
                </a:tc>
                <a:extLst>
                  <a:ext uri="{0D108BD9-81ED-4DB2-BD59-A6C34878D82A}">
                    <a16:rowId xmlns:a16="http://schemas.microsoft.com/office/drawing/2014/main" val="137012373"/>
                  </a:ext>
                </a:extLst>
              </a:tr>
              <a:tr h="596944">
                <a:tc>
                  <a:txBody>
                    <a:bodyPr/>
                    <a:lstStyle/>
                    <a:p>
                      <a:r>
                        <a:rPr lang="es-CO" sz="1600" dirty="0"/>
                        <a:t>Check which nodes are left to visit</a:t>
                      </a:r>
                    </a:p>
                  </a:txBody>
                  <a:tcPr/>
                </a:tc>
                <a:tc>
                  <a:txBody>
                    <a:bodyPr/>
                    <a:lstStyle/>
                    <a:p>
                      <a:r>
                        <a:rPr lang="es-CO" dirty="0"/>
                        <a:t>O(m)</a:t>
                      </a:r>
                    </a:p>
                  </a:txBody>
                  <a:tcPr/>
                </a:tc>
                <a:extLst>
                  <a:ext uri="{0D108BD9-81ED-4DB2-BD59-A6C34878D82A}">
                    <a16:rowId xmlns:a16="http://schemas.microsoft.com/office/drawing/2014/main" val="2570028460"/>
                  </a:ext>
                </a:extLst>
              </a:tr>
              <a:tr h="848290">
                <a:tc>
                  <a:txBody>
                    <a:bodyPr/>
                    <a:lstStyle/>
                    <a:p>
                      <a:r>
                        <a:rPr lang="es-CO" sz="1600" dirty="0"/>
                        <a:t>Find the shortest distance from one node</a:t>
                      </a:r>
                    </a:p>
                  </a:txBody>
                  <a:tcPr/>
                </a:tc>
                <a:tc>
                  <a:txBody>
                    <a:bodyPr/>
                    <a:lstStyle/>
                    <a:p>
                      <a:r>
                        <a:rPr lang="es-CO" dirty="0"/>
                        <a:t>O(m)</a:t>
                      </a:r>
                    </a:p>
                  </a:txBody>
                  <a:tcPr/>
                </a:tc>
                <a:extLst>
                  <a:ext uri="{0D108BD9-81ED-4DB2-BD59-A6C34878D82A}">
                    <a16:rowId xmlns:a16="http://schemas.microsoft.com/office/drawing/2014/main" val="3230103496"/>
                  </a:ext>
                </a:extLst>
              </a:tr>
              <a:tr h="487965">
                <a:tc>
                  <a:txBody>
                    <a:bodyPr/>
                    <a:lstStyle/>
                    <a:p>
                      <a:r>
                        <a:rPr lang="es-CO" sz="1600" b="1" dirty="0"/>
                        <a:t>Total complexity</a:t>
                      </a:r>
                    </a:p>
                  </a:txBody>
                  <a:tcPr/>
                </a:tc>
                <a:tc>
                  <a:txBody>
                    <a:bodyPr/>
                    <a:lstStyle/>
                    <a:p>
                      <a:r>
                        <a:rPr lang="es-CO" dirty="0"/>
                        <a:t>O(n+m</a:t>
                      </a:r>
                      <a:r>
                        <a:rPr lang="es-CO" baseline="30000" dirty="0"/>
                        <a:t>2</a:t>
                      </a:r>
                      <a:r>
                        <a:rPr lang="es-CO" dirty="0"/>
                        <a:t>)</a:t>
                      </a:r>
                    </a:p>
                  </a:txBody>
                  <a:tcPr/>
                </a:tc>
                <a:extLst>
                  <a:ext uri="{0D108BD9-81ED-4DB2-BD59-A6C34878D82A}">
                    <a16:rowId xmlns:a16="http://schemas.microsoft.com/office/drawing/2014/main" val="2631087608"/>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TotalTime>
  <Words>437</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Team Presentation</vt:lpstr>
      <vt:lpstr>PowerPoint Presentation</vt:lpstr>
      <vt:lpstr>PowerPoint Presentation</vt:lpstr>
      <vt:lpstr>Algorithm Design</vt:lpstr>
      <vt:lpstr>Path choosing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Referee</dc:creator>
  <cp:lastModifiedBy>Jose Manuel Fonseca Palacio</cp:lastModifiedBy>
  <cp:revision>17</cp:revision>
  <dcterms:created xsi:type="dcterms:W3CDTF">2020-11-17T15:08:48Z</dcterms:created>
  <dcterms:modified xsi:type="dcterms:W3CDTF">2021-05-31T14:10:29Z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2020-10-17T00:00:00Z</vt:filetime>
  </property>
  <property fmtid="{D5CDD505-2E9C-101B-9397-08002B2CF9AE}" pid="3" name="Creator">
    <vt:lpwstr>Microsoft® PowerPoint® para Microsoft 365</vt:lpwstr>
  </property>
  <property fmtid="{D5CDD505-2E9C-101B-9397-08002B2CF9AE}" pid="4" name="LastSaved">
    <vt:filetime>2020-11-17T00:00:00Z</vt:filetime>
  </property>
</Properties>
</file>