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7"/>
  </p:notesMasterIdLst>
  <p:sldIdLst>
    <p:sldId id="256" r:id="rId2"/>
    <p:sldId id="258" r:id="rId3"/>
    <p:sldId id="266" r:id="rId4"/>
    <p:sldId id="262" r:id="rId5"/>
    <p:sldId id="260" r:id="rId6"/>
    <p:sldId id="259" r:id="rId7"/>
    <p:sldId id="26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01" r:id="rId16"/>
  </p:sldIdLst>
  <p:sldSz cx="9144000" cy="5143500" type="screen16x9"/>
  <p:notesSz cx="6858000" cy="9144000"/>
  <p:embeddedFontLst>
    <p:embeddedFont>
      <p:font typeface="Crimson Text" pitchFamily="2" charset="0"/>
      <p:regular r:id="rId18"/>
      <p:bold r:id="rId18"/>
      <p:italic r:id="rId19"/>
      <p:boldItalic r:id="rId19"/>
    </p:embeddedFont>
    <p:embeddedFont>
      <p:font typeface="Merriweather Light" panose="020F0302020204030204" pitchFamily="34" charset="0"/>
      <p:regular r:id="rId20"/>
      <p:bold r:id="rId19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PT Sans" panose="020B0503020203020204" pitchFamily="34" charset="77"/>
      <p:regular r:id="rId22"/>
      <p:bold r:id="rId22"/>
      <p:italic r:id="rId22"/>
      <p:boldItalic r:id="rId22"/>
    </p:embeddedFont>
    <p:embeddedFont>
      <p:font typeface="Vidaloka" panose="02000504000000020004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B8022B-A2D3-460F-8899-44842D5AA129}">
  <a:tblStyle styleId="{6EB8022B-A2D3-460F-8899-44842D5AA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67" d="100"/>
          <a:sy n="167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3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87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088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008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596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8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0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82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Patrones</a:t>
            </a:r>
            <a:r>
              <a:rPr lang="en" dirty="0"/>
              <a:t> de </a:t>
            </a:r>
            <a:r>
              <a:rPr lang="en" dirty="0" err="1"/>
              <a:t>diseño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Paulina Ocampo Duque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4784899" y="1456567"/>
            <a:ext cx="3145296" cy="194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CO" dirty="0">
                <a:solidFill>
                  <a:srgbClr val="444444"/>
                </a:solidFill>
                <a:latin typeface="PT Sans" panose="020B0503020203020204" pitchFamily="34" charset="77"/>
              </a:rPr>
              <a:t>P</a:t>
            </a:r>
            <a:r>
              <a:rPr lang="es-CO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ermite definir una familia de algoritmos, colocar cada uno de ellos en una clase separada y hacer sus objetos intercambiables.</a:t>
            </a:r>
            <a:endParaRPr lang="es-CO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Qué</a:t>
            </a:r>
            <a:r>
              <a:rPr lang="en" dirty="0"/>
              <a:t> es? </a:t>
            </a:r>
            <a:endParaRPr dirty="0"/>
          </a:p>
        </p:txBody>
      </p:sp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B28051A-2AD6-115D-44B0-BC2B2C4C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4" y="1262904"/>
            <a:ext cx="4006906" cy="26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8491132-B14E-F0C8-5C71-9D9D219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043" y="663864"/>
            <a:ext cx="4323000" cy="497700"/>
          </a:xfrm>
        </p:spPr>
        <p:txBody>
          <a:bodyPr/>
          <a:lstStyle/>
          <a:p>
            <a:r>
              <a:rPr lang="es-ES_tradnl" dirty="0"/>
              <a:t>Problema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DDED1B0-1763-3061-B7DE-7858A59B6BAF}"/>
              </a:ext>
            </a:extLst>
          </p:cNvPr>
          <p:cNvSpPr txBox="1">
            <a:spLocks/>
          </p:cNvSpPr>
          <p:nvPr/>
        </p:nvSpPr>
        <p:spPr>
          <a:xfrm>
            <a:off x="4335055" y="663864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s-ES_tradnl" dirty="0"/>
              <a:t>Solución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0C5D2DC-EEF3-6E5C-8491-FADA0A4B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40" y="1691994"/>
            <a:ext cx="3236633" cy="1759512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C6B9F7D-C306-41C6-DE4C-16F93DE47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29" y="1543759"/>
            <a:ext cx="3422931" cy="20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5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2365041"/>
            <a:ext cx="2336400" cy="1664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CO" dirty="0"/>
              <a:t>Estrategias de envío</a:t>
            </a:r>
            <a:endParaRPr sz="18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78314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78314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2365041"/>
            <a:ext cx="2336400" cy="956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CO" dirty="0"/>
              <a:t>Videojuegos</a:t>
            </a:r>
            <a:endParaRPr sz="18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06681" y="2355848"/>
            <a:ext cx="2336400" cy="1504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CO" dirty="0"/>
              <a:t>Cálculo de impuestos</a:t>
            </a:r>
            <a:endParaRPr sz="18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78314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350" y="710043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Ejemplos</a:t>
            </a:r>
            <a:r>
              <a:rPr lang="en" dirty="0"/>
              <a:t> de </a:t>
            </a:r>
            <a:r>
              <a:rPr lang="en" dirty="0" err="1"/>
              <a:t>uso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1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562336" y="3950916"/>
            <a:ext cx="6234704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de </a:t>
            </a:r>
            <a:r>
              <a:rPr lang="en" dirty="0" err="1"/>
              <a:t>clases</a:t>
            </a:r>
            <a:r>
              <a:rPr lang="en" dirty="0"/>
              <a:t> del </a:t>
            </a:r>
            <a:r>
              <a:rPr lang="en" dirty="0" err="1"/>
              <a:t>patrón</a:t>
            </a:r>
            <a:endParaRPr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15C7B82-CC92-7AF0-A124-5A538F93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26" y="1165253"/>
            <a:ext cx="5099347" cy="24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2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562336" y="3950916"/>
            <a:ext cx="6440444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de </a:t>
            </a:r>
            <a:r>
              <a:rPr lang="en" dirty="0" err="1"/>
              <a:t>clases</a:t>
            </a:r>
            <a:r>
              <a:rPr lang="en" dirty="0"/>
              <a:t> del </a:t>
            </a:r>
            <a:r>
              <a:rPr lang="en" dirty="0" err="1"/>
              <a:t>ejemplo</a:t>
            </a:r>
            <a:endParaRPr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E48B3BF-EDA2-CCAF-69E5-823C07F8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11" y="1140542"/>
            <a:ext cx="6993777" cy="23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4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04"/>
          <p:cNvSpPr txBox="1">
            <a:spLocks noGrp="1"/>
          </p:cNvSpPr>
          <p:nvPr>
            <p:ph type="subTitle" idx="2"/>
          </p:nvPr>
        </p:nvSpPr>
        <p:spPr>
          <a:xfrm>
            <a:off x="902242" y="1817788"/>
            <a:ext cx="53285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CO" dirty="0"/>
              <a:t>https://</a:t>
            </a:r>
            <a:r>
              <a:rPr lang="es-CO" dirty="0" err="1"/>
              <a:t>refactoring.guru</a:t>
            </a:r>
            <a:r>
              <a:rPr lang="es-CO" dirty="0"/>
              <a:t>/es/</a:t>
            </a:r>
            <a:r>
              <a:rPr lang="es-CO" dirty="0" err="1"/>
              <a:t>design-patterns</a:t>
            </a:r>
            <a:r>
              <a:rPr lang="es-CO" dirty="0"/>
              <a:t>/</a:t>
            </a:r>
            <a:r>
              <a:rPr lang="es-CO" dirty="0" err="1"/>
              <a:t>strategy</a:t>
            </a:r>
            <a:endParaRPr dirty="0"/>
          </a:p>
        </p:txBody>
      </p:sp>
      <p:sp>
        <p:nvSpPr>
          <p:cNvPr id="1276" name="Google Shape;1276;p104"/>
          <p:cNvSpPr txBox="1">
            <a:spLocks noGrp="1"/>
          </p:cNvSpPr>
          <p:nvPr>
            <p:ph type="subTitle" idx="4"/>
          </p:nvPr>
        </p:nvSpPr>
        <p:spPr>
          <a:xfrm>
            <a:off x="797087" y="1348449"/>
            <a:ext cx="53285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CO" dirty="0"/>
              <a:t>https://</a:t>
            </a:r>
            <a:r>
              <a:rPr lang="es-CO" dirty="0" err="1"/>
              <a:t>refactoring.guru</a:t>
            </a:r>
            <a:r>
              <a:rPr lang="es-CO" dirty="0"/>
              <a:t>/es/</a:t>
            </a:r>
            <a:r>
              <a:rPr lang="es-CO" dirty="0" err="1"/>
              <a:t>design-patterns</a:t>
            </a:r>
            <a:r>
              <a:rPr lang="es-CO" dirty="0"/>
              <a:t>/bridge</a:t>
            </a:r>
            <a:endParaRPr dirty="0"/>
          </a:p>
        </p:txBody>
      </p:sp>
      <p:sp>
        <p:nvSpPr>
          <p:cNvPr id="1288" name="Google Shape;1288;p10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Fuentes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47108" y="2468907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Estructural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4992908" y="2468907"/>
            <a:ext cx="2878552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Comportamiento</a:t>
            </a:r>
            <a:endParaRPr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4992908" y="278108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</a:t>
            </a: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647108" y="278108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Bridge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0558" y="182957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16358" y="182957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305268" y="2317463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Bridge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24800" y="1439880"/>
            <a:ext cx="3847200" cy="194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CO" dirty="0">
                <a:solidFill>
                  <a:srgbClr val="444444"/>
                </a:solidFill>
                <a:latin typeface="Montserrat" pitchFamily="2" charset="77"/>
              </a:rPr>
              <a:t>P</a:t>
            </a:r>
            <a:r>
              <a:rPr lang="es-CO" b="0" i="0" dirty="0">
                <a:solidFill>
                  <a:srgbClr val="444444"/>
                </a:solidFill>
                <a:effectLst/>
                <a:latin typeface="Montserrat" pitchFamily="2" charset="77"/>
              </a:rPr>
              <a:t>ermite dividir una clase grande, o un grupo de clases estrechamente relacionadas, en dos jerarquías separadas (abstracción e implementación) que pueden desarrollarse independientemente la una de la otra.</a:t>
            </a:r>
            <a:endParaRPr lang="es-CO" dirty="0">
              <a:latin typeface="Montserrat" pitchFamily="2" charset="77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s-CO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Qué</a:t>
            </a:r>
            <a:r>
              <a:rPr lang="en" dirty="0"/>
              <a:t> es? </a:t>
            </a:r>
            <a:endParaRPr dirty="0"/>
          </a:p>
        </p:txBody>
      </p:sp>
      <p:pic>
        <p:nvPicPr>
          <p:cNvPr id="1026" name="Picture 2" descr="Bridge">
            <a:extLst>
              <a:ext uri="{FF2B5EF4-FFF2-40B4-BE49-F238E27FC236}">
                <a16:creationId xmlns:a16="http://schemas.microsoft.com/office/drawing/2014/main" id="{AD164EBB-A5D1-9ADD-9903-A665F4A2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31" y="1310069"/>
            <a:ext cx="3524084" cy="22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8491132-B14E-F0C8-5C71-9D9D219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043" y="663864"/>
            <a:ext cx="4323000" cy="497700"/>
          </a:xfrm>
        </p:spPr>
        <p:txBody>
          <a:bodyPr/>
          <a:lstStyle/>
          <a:p>
            <a:r>
              <a:rPr lang="es-ES_tradnl" dirty="0"/>
              <a:t>Problema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DDED1B0-1763-3061-B7DE-7858A59B6BAF}"/>
              </a:ext>
            </a:extLst>
          </p:cNvPr>
          <p:cNvSpPr txBox="1">
            <a:spLocks/>
          </p:cNvSpPr>
          <p:nvPr/>
        </p:nvSpPr>
        <p:spPr>
          <a:xfrm>
            <a:off x="4335055" y="663864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s-ES_tradnl" dirty="0"/>
              <a:t>Solución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6C6E68AF-7E72-0C77-56A8-E73C18AD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9" y="1507909"/>
            <a:ext cx="3309726" cy="2127681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14C00B2F-E64E-8A79-2B93-F477A2C1E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613" y="1678498"/>
            <a:ext cx="3799218" cy="17865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2365041"/>
            <a:ext cx="2336400" cy="1664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CO" sz="1800" dirty="0"/>
              <a:t>Implementación de múltiples sistemas operativos</a:t>
            </a:r>
            <a:endParaRPr sz="18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78314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78314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2365041"/>
            <a:ext cx="2336400" cy="956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CO" sz="1800" dirty="0"/>
              <a:t>Conexiones de bases de datos</a:t>
            </a:r>
            <a:endParaRPr sz="18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06681" y="2355848"/>
            <a:ext cx="2336400" cy="1504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CO" sz="1800" dirty="0"/>
              <a:t>Control remoto para dispositivos electrónicos</a:t>
            </a:r>
            <a:endParaRPr sz="18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78314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350" y="710043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Ejemplos</a:t>
            </a:r>
            <a:r>
              <a:rPr lang="en" dirty="0"/>
              <a:t> de </a:t>
            </a:r>
            <a:r>
              <a:rPr lang="en" dirty="0" err="1"/>
              <a:t>uso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562336" y="3950916"/>
            <a:ext cx="6150884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de </a:t>
            </a:r>
            <a:r>
              <a:rPr lang="en" dirty="0" err="1"/>
              <a:t>clases</a:t>
            </a:r>
            <a:r>
              <a:rPr lang="en" dirty="0"/>
              <a:t> del </a:t>
            </a:r>
            <a:r>
              <a:rPr lang="en" dirty="0" err="1"/>
              <a:t>patrón</a:t>
            </a:r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B4BD760-00A1-0238-21FE-15E707B0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766" y="790893"/>
            <a:ext cx="4148860" cy="2815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562336" y="3950916"/>
            <a:ext cx="6493784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de </a:t>
            </a:r>
            <a:r>
              <a:rPr lang="en" dirty="0" err="1"/>
              <a:t>clases</a:t>
            </a:r>
            <a:r>
              <a:rPr lang="en" dirty="0"/>
              <a:t> del </a:t>
            </a:r>
            <a:r>
              <a:rPr lang="en" dirty="0" err="1"/>
              <a:t>ejemplo</a:t>
            </a:r>
            <a:endParaRPr dirty="0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1BFB2D7-6BFE-58C0-5B7B-ECF703F6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65" y="1130710"/>
            <a:ext cx="7536736" cy="23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102967" y="2317463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88696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158</Words>
  <Application>Microsoft Macintosh PowerPoint</Application>
  <PresentationFormat>Presentación en pantalla (16:9)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Montserrat</vt:lpstr>
      <vt:lpstr>Merriweather Light</vt:lpstr>
      <vt:lpstr>Crimson Text</vt:lpstr>
      <vt:lpstr>Arial</vt:lpstr>
      <vt:lpstr>PT Sans</vt:lpstr>
      <vt:lpstr>Vidaloka</vt:lpstr>
      <vt:lpstr>Minimalist Business Slides XL by Slidesgo</vt:lpstr>
      <vt:lpstr>Patrones de diseño</vt:lpstr>
      <vt:lpstr>01</vt:lpstr>
      <vt:lpstr>Bridge</vt:lpstr>
      <vt:lpstr>Qué es? </vt:lpstr>
      <vt:lpstr>Problema</vt:lpstr>
      <vt:lpstr>Implementación de múltiples sistemas operativos</vt:lpstr>
      <vt:lpstr>Diagrama de clases del patrón</vt:lpstr>
      <vt:lpstr>Diagrama de clases del ejemplo</vt:lpstr>
      <vt:lpstr>Strategy</vt:lpstr>
      <vt:lpstr>Qué es? </vt:lpstr>
      <vt:lpstr>Problema</vt:lpstr>
      <vt:lpstr>Estrategias de envío</vt:lpstr>
      <vt:lpstr>Diagrama de clases del patrón</vt:lpstr>
      <vt:lpstr>Diagrama de clases del ejemplo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cp:lastModifiedBy>Maria Paulina Ocampo Duque</cp:lastModifiedBy>
  <cp:revision>3</cp:revision>
  <dcterms:modified xsi:type="dcterms:W3CDTF">2023-10-20T04:06:10Z</dcterms:modified>
</cp:coreProperties>
</file>