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0" r:id="rId4"/>
    <p:sldId id="271" r:id="rId5"/>
    <p:sldId id="273" r:id="rId6"/>
    <p:sldId id="27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6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5651CD-1861-4067-9195-4658F9359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6AC6D-ADAF-457E-8B8A-20BC75B9C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A88FB-A083-409D-91E3-35FF15BE1F1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403EE-0AAB-4255-A868-32F1228CBD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3E17-C30D-496D-91C3-24751DA1CD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BBED-A2B2-465E-A433-6921249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77D3F-8773-4961-9F8C-4B2BA47DBFE2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40589-DEBF-4F45-918C-AE4F9560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9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782-71BB-4C15-984B-6582827990CC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613F-FE70-42F9-9241-43E91732A22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3B4E-4115-40A4-87A9-DE248186226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431-E8D5-4D33-9235-3055D9221BA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584B-C0B2-4CE8-A424-DDDEEC63C8ED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0E8-99A1-4B9B-B890-E101FF3380ED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1D2B-8DF3-40BE-8F5F-C5F8585E3ED6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6C3-18C1-42BD-9E10-DD4327A5016F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2120-25E6-478E-9D2B-29283CD6B846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1145-0EEF-4118-9391-A4F998004B3E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BE89-11BD-456F-8713-A375E06CC2BB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9D0C-13C9-4F76-96EC-8C1EE37F682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Iris_virginica" TargetMode="External"/><Relationship Id="rId7" Type="http://schemas.openxmlformats.org/officeDocument/2006/relationships/hyperlink" Target="https://en.wikipedia.org/wiki/Petal" TargetMode="External"/><Relationship Id="rId2" Type="http://schemas.openxmlformats.org/officeDocument/2006/relationships/hyperlink" Target="https://en.wikipedia.org/wiki/Iris_seto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pal" TargetMode="External"/><Relationship Id="rId5" Type="http://schemas.openxmlformats.org/officeDocument/2006/relationships/hyperlink" Target="https://en.wikipedia.org/wiki/Features_(pattern_recognition)" TargetMode="External"/><Relationship Id="rId4" Type="http://schemas.openxmlformats.org/officeDocument/2006/relationships/hyperlink" Target="https://en.wikipedia.org/wiki/Iris_versicolor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027332" y="1862812"/>
            <a:ext cx="10237016" cy="4124206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with Flask</a:t>
            </a:r>
          </a:p>
          <a:p>
            <a:endParaRPr lang="en-US" sz="4000" dirty="0"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19</a:t>
            </a:r>
            <a:r>
              <a:rPr lang="en-US" sz="2400" b="1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January 2022</a:t>
            </a:r>
          </a:p>
          <a:p>
            <a:endParaRPr lang="en-US" sz="2400" b="1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Kelvin Mpofu</a:t>
            </a:r>
          </a:p>
          <a:p>
            <a:endParaRPr lang="en-US" sz="2400" b="1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Submitted to: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F80CE-D625-4AC3-8032-1FAE6848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8A46-4B49-45D9-8F8C-901F37E2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venir LT Std 65 Medium" panose="020B0803020203020204" pitchFamily="34" charset="0"/>
              </a:rPr>
              <a:t>Tasks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6318-58F8-4D86-AEE0-9D66D3AA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400" dirty="0"/>
              <a:t>The data set consists of 50 samples from each of three species of </a:t>
            </a:r>
            <a:r>
              <a:rPr lang="en-US" sz="1400" i="1" dirty="0"/>
              <a:t>Iris</a:t>
            </a:r>
            <a:r>
              <a:rPr lang="en-US" sz="1400" dirty="0"/>
              <a:t> (</a:t>
            </a:r>
            <a:r>
              <a:rPr lang="en-US" sz="1400" i="1" dirty="0">
                <a:hlinkClick r:id="rId2" tooltip="Iris setosa"/>
              </a:rPr>
              <a:t>Iris </a:t>
            </a:r>
            <a:r>
              <a:rPr lang="en-US" sz="1400" i="1" dirty="0" err="1">
                <a:hlinkClick r:id="rId2" tooltip="Iris setosa"/>
              </a:rPr>
              <a:t>setosa</a:t>
            </a:r>
            <a:r>
              <a:rPr lang="en-US" sz="1400" dirty="0"/>
              <a:t>, </a:t>
            </a:r>
            <a:r>
              <a:rPr lang="en-US" sz="1400" i="1" dirty="0">
                <a:hlinkClick r:id="rId3" tooltip="Iris virginica"/>
              </a:rPr>
              <a:t>Iris virginica</a:t>
            </a:r>
            <a:r>
              <a:rPr lang="en-US" sz="1400" dirty="0"/>
              <a:t> and </a:t>
            </a:r>
            <a:r>
              <a:rPr lang="en-US" sz="1400" i="1" dirty="0">
                <a:hlinkClick r:id="rId4" tooltip="Iris versicolor"/>
              </a:rPr>
              <a:t>Iris versicolor</a:t>
            </a:r>
            <a:r>
              <a:rPr lang="en-US" sz="1400" dirty="0"/>
              <a:t>). Four </a:t>
            </a:r>
            <a:r>
              <a:rPr lang="en-US" sz="1400" dirty="0">
                <a:hlinkClick r:id="rId5" tooltip="Features (pattern recognition)"/>
              </a:rPr>
              <a:t>features</a:t>
            </a:r>
            <a:r>
              <a:rPr lang="en-US" sz="1400" dirty="0"/>
              <a:t> were measured from each sample: the length and the width of the </a:t>
            </a:r>
            <a:r>
              <a:rPr lang="en-US" sz="1400" dirty="0">
                <a:hlinkClick r:id="rId6" tooltip="Sepal"/>
              </a:rPr>
              <a:t>sepals</a:t>
            </a:r>
            <a:r>
              <a:rPr lang="en-US" sz="1400" dirty="0"/>
              <a:t> and </a:t>
            </a:r>
            <a:r>
              <a:rPr lang="en-US" sz="1400" dirty="0">
                <a:hlinkClick r:id="rId7" tooltip="Petal"/>
              </a:rPr>
              <a:t>petals</a:t>
            </a:r>
            <a:r>
              <a:rPr lang="en-US" sz="1400" dirty="0"/>
              <a:t>, in centimeters.</a:t>
            </a:r>
          </a:p>
          <a:p>
            <a:r>
              <a:rPr lang="en-US" sz="1400" dirty="0"/>
              <a:t>Trained a </a:t>
            </a:r>
            <a:r>
              <a:rPr lang="en-US" sz="1400" b="1" dirty="0"/>
              <a:t>support vector machine model </a:t>
            </a:r>
            <a:r>
              <a:rPr lang="en-US" sz="1400" dirty="0"/>
              <a:t>to classify the different types of flowers based on their features</a:t>
            </a:r>
          </a:p>
          <a:p>
            <a:endParaRPr lang="en-US" sz="1400" dirty="0"/>
          </a:p>
          <a:p>
            <a:r>
              <a:rPr lang="en-US" sz="1400" dirty="0"/>
              <a:t>Finally, deployed Support vector machine model to a web-app using </a:t>
            </a:r>
            <a:r>
              <a:rPr lang="en-US" sz="1400" b="1" dirty="0"/>
              <a:t>Flask API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This way, we can predict potential customers using the web-app.</a:t>
            </a:r>
          </a:p>
          <a:p>
            <a:endParaRPr lang="en-US" sz="1600" dirty="0"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250F39-FC6E-4E4E-BA8D-2EEEA80F59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798" t="31027" r="47237" b="25427"/>
          <a:stretch/>
        </p:blipFill>
        <p:spPr>
          <a:xfrm>
            <a:off x="6127897" y="768550"/>
            <a:ext cx="5302103" cy="481641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61927-EEDD-446F-A3A7-CC658C41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1E209-3490-4CD8-8972-EF3216C8A7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43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34BA-9713-4493-AE45-DD146234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After splitting the data into train and test set, Support vector machine model was used for predicting on test set.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The model achieved a high </a:t>
            </a:r>
            <a:r>
              <a:rPr lang="en-US" sz="2000" b="1" dirty="0">
                <a:latin typeface="Avenir Next LT Pro" panose="020B0504020202020204" pitchFamily="34" charset="0"/>
              </a:rPr>
              <a:t>accuracy of 82.5%.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39998-B8C1-4858-9AE7-92A518D1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623B-5EC5-402A-9868-78C2BC016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A3B549-F24C-43B0-A4D3-C898C2E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F4FAC-D414-4D35-932E-34F72C9B8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29185" r="37334" b="40148"/>
          <a:stretch/>
        </p:blipFill>
        <p:spPr>
          <a:xfrm>
            <a:off x="5486399" y="1897062"/>
            <a:ext cx="6468181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4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298F-3A59-494C-88E2-AAFAAB6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The model was then trained on the whole dataset before saving the model to </a:t>
            </a:r>
            <a:r>
              <a:rPr lang="en-US" b="1" dirty="0">
                <a:latin typeface="Avenir Next LT Pro" panose="020B0504020202020204" pitchFamily="34" charset="0"/>
              </a:rPr>
              <a:t>pickle format.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Pickling is done to </a:t>
            </a:r>
            <a:r>
              <a:rPr lang="en-US" b="1" dirty="0">
                <a:latin typeface="Avenir Next LT Pro" panose="020B0504020202020204" pitchFamily="34" charset="0"/>
              </a:rPr>
              <a:t>convert python object to character object.</a:t>
            </a:r>
          </a:p>
          <a:p>
            <a:endParaRPr lang="en-US" b="1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Next, created a python file to create the web app using </a:t>
            </a:r>
            <a:r>
              <a:rPr lang="en-US" b="1" dirty="0">
                <a:latin typeface="Avenir Next LT Pro" panose="020B0504020202020204" pitchFamily="34" charset="0"/>
              </a:rPr>
              <a:t>Flask API </a:t>
            </a:r>
            <a:r>
              <a:rPr lang="en-US" dirty="0">
                <a:latin typeface="Avenir Next LT Pro" panose="020B0504020202020204" pitchFamily="34" charset="0"/>
              </a:rPr>
              <a:t>module.</a:t>
            </a:r>
          </a:p>
          <a:p>
            <a:pPr marL="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0524C-6E3C-4A09-A8C7-4F448CCBC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1E86F8-E8B1-42FC-998B-F19F757E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074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Saving Model &amp; Creating Web-App using Flask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578F14-9407-4A63-A4EF-22B5479C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954CD-C037-4E34-B6B8-EB02B2D6F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11259" r="41337" b="49228"/>
          <a:stretch/>
        </p:blipFill>
        <p:spPr>
          <a:xfrm>
            <a:off x="5816558" y="1224915"/>
            <a:ext cx="6066546" cy="41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E55E7C-078E-4A24-A706-3ED57C9172A6}"/>
              </a:ext>
            </a:extLst>
          </p:cNvPr>
          <p:cNvSpPr txBox="1"/>
          <p:nvPr/>
        </p:nvSpPr>
        <p:spPr>
          <a:xfrm>
            <a:off x="885109" y="780196"/>
            <a:ext cx="543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HTML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8FA07-9E48-4541-885B-B750AF9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77ED5E-AF56-4F63-8656-831B51EBA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7845D1-9355-43CF-AFC1-251AA3A73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40" t="65213" r="30666" b="5323"/>
          <a:stretch/>
        </p:blipFill>
        <p:spPr>
          <a:xfrm>
            <a:off x="152400" y="1683971"/>
            <a:ext cx="7080176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A35F8-A0CE-423C-A890-D4497314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E1B5F6-4BB4-4014-8D97-2B15485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32"/>
            <a:ext cx="9515475" cy="6762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8C9A26-42E8-418E-B16C-A471ABAE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621" y="1207587"/>
            <a:ext cx="3781082" cy="488018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Avenir Next LT Pro" panose="020B0504020202020204" pitchFamily="34" charset="0"/>
              </a:rPr>
              <a:t>Finally, created the web-app and deployed the model into the web-app.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Based on the model, we can now use the web application to predict the type of flower based on features.</a:t>
            </a:r>
            <a:endParaRPr lang="en-US" sz="18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BDD8CA-64BF-4E12-B27F-EE076F38C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6D2562-0C76-4CBD-B380-1E976C36C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67" t="30222" r="44500" b="26370"/>
          <a:stretch/>
        </p:blipFill>
        <p:spPr>
          <a:xfrm>
            <a:off x="132080" y="964407"/>
            <a:ext cx="3637280" cy="2976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294EEE-0C82-4DFE-89BC-1BA9B6984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16" t="18666" r="42000" b="38963"/>
          <a:stretch/>
        </p:blipFill>
        <p:spPr>
          <a:xfrm>
            <a:off x="3840480" y="999967"/>
            <a:ext cx="391160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9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74819-DE49-47C6-B319-DD08A212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0</TotalTime>
  <Words>241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Tasks Involved</vt:lpstr>
      <vt:lpstr>Model Validation</vt:lpstr>
      <vt:lpstr>Saving Model &amp; Creating Web-App using Flask API</vt:lpstr>
      <vt:lpstr>PowerPoint Presentation</vt:lpstr>
      <vt:lpstr>Model Deployment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Kelvin Mpofu (213572387)</cp:lastModifiedBy>
  <cp:revision>9</cp:revision>
  <dcterms:created xsi:type="dcterms:W3CDTF">2021-08-10T14:10:09Z</dcterms:created>
  <dcterms:modified xsi:type="dcterms:W3CDTF">2022-01-05T15:43:38Z</dcterms:modified>
</cp:coreProperties>
</file>