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9" r:id="rId7"/>
    <p:sldId id="280" r:id="rId8"/>
    <p:sldId id="294" r:id="rId9"/>
    <p:sldId id="295" r:id="rId10"/>
    <p:sldId id="296" r:id="rId11"/>
    <p:sldId id="29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56"/>
  </p:normalViewPr>
  <p:slideViewPr>
    <p:cSldViewPr snapToGrid="0">
      <p:cViewPr varScale="1">
        <p:scale>
          <a:sx n="67" d="100"/>
          <a:sy n="67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6543" y="2325467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Hate Speech detection and analysis</a:t>
            </a:r>
          </a:p>
          <a:p>
            <a:endParaRPr lang="en-US" sz="4000" dirty="0"/>
          </a:p>
          <a:p>
            <a:r>
              <a:rPr lang="en-US" sz="2800" b="1" baseline="30000" dirty="0">
                <a:solidFill>
                  <a:srgbClr val="FF6600"/>
                </a:solidFill>
              </a:rPr>
              <a:t>    </a:t>
            </a:r>
            <a:r>
              <a:rPr lang="en-US" sz="2800" b="1">
                <a:solidFill>
                  <a:srgbClr val="FF6600"/>
                </a:solidFill>
              </a:rPr>
              <a:t>15</a:t>
            </a:r>
            <a:r>
              <a:rPr lang="en-US" sz="2800" b="1" baseline="30000">
                <a:solidFill>
                  <a:srgbClr val="FF6600"/>
                </a:solidFill>
              </a:rPr>
              <a:t>TH</a:t>
            </a:r>
            <a:r>
              <a:rPr lang="en-US" sz="2800" b="1">
                <a:solidFill>
                  <a:srgbClr val="FF6600"/>
                </a:solidFill>
              </a:rPr>
              <a:t> March </a:t>
            </a:r>
            <a:r>
              <a:rPr lang="en-US" sz="2800" b="1" dirty="0">
                <a:solidFill>
                  <a:srgbClr val="FF6600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84CA4E-77FE-4344-95A2-03427667B4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86050" y="120650"/>
            <a:ext cx="6343650" cy="45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6600"/>
                </a:solidFill>
              </a:rPr>
              <a:t> F1 scores for all algorithms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0DF2D5-843A-46C8-A895-EC608AA48AA3}"/>
              </a:ext>
            </a:extLst>
          </p:cNvPr>
          <p:cNvSpPr txBox="1">
            <a:spLocks/>
          </p:cNvSpPr>
          <p:nvPr/>
        </p:nvSpPr>
        <p:spPr>
          <a:xfrm>
            <a:off x="351389" y="968582"/>
            <a:ext cx="2123247" cy="47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6600"/>
                </a:solidFill>
              </a:rPr>
              <a:t>LGBM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1F54EA-CE39-46D7-BA5A-BB09ECA01508}"/>
              </a:ext>
            </a:extLst>
          </p:cNvPr>
          <p:cNvSpPr txBox="1">
            <a:spLocks/>
          </p:cNvSpPr>
          <p:nvPr/>
        </p:nvSpPr>
        <p:spPr>
          <a:xfrm>
            <a:off x="329648" y="4528874"/>
            <a:ext cx="4289977" cy="47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6600"/>
                </a:solidFill>
              </a:rPr>
              <a:t>Random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C9CAB-99CB-49A0-97F2-A199FE366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53056" r="50859" b="25833"/>
          <a:stretch/>
        </p:blipFill>
        <p:spPr>
          <a:xfrm>
            <a:off x="0" y="5362575"/>
            <a:ext cx="4619625" cy="144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9CF03-AAB1-4B29-9F57-79B541F75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69" t="54305" r="59531" b="36806"/>
          <a:stretch/>
        </p:blipFill>
        <p:spPr>
          <a:xfrm>
            <a:off x="142875" y="1628774"/>
            <a:ext cx="3352800" cy="609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BEFEF-7CC2-4343-833F-D58DEE0D34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8" t="51389" r="50000" b="27500"/>
          <a:stretch/>
        </p:blipFill>
        <p:spPr>
          <a:xfrm>
            <a:off x="6491289" y="1826287"/>
            <a:ext cx="4410076" cy="14478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D53E82B-E08B-48D3-8E24-FB811951C15E}"/>
              </a:ext>
            </a:extLst>
          </p:cNvPr>
          <p:cNvSpPr txBox="1">
            <a:spLocks/>
          </p:cNvSpPr>
          <p:nvPr/>
        </p:nvSpPr>
        <p:spPr>
          <a:xfrm>
            <a:off x="7634703" y="956196"/>
            <a:ext cx="2123247" cy="47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6600"/>
                </a:solidFill>
              </a:rPr>
              <a:t>Logistic regression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C66453-F8F3-4FBB-B9AD-0CB3C436CB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31" t="43472" r="46758" b="33962"/>
          <a:stretch/>
        </p:blipFill>
        <p:spPr>
          <a:xfrm>
            <a:off x="6548439" y="4857750"/>
            <a:ext cx="5024439" cy="15475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3116A9F-625D-4139-840F-8812BF8884CF}"/>
              </a:ext>
            </a:extLst>
          </p:cNvPr>
          <p:cNvSpPr txBox="1">
            <a:spLocks/>
          </p:cNvSpPr>
          <p:nvPr/>
        </p:nvSpPr>
        <p:spPr>
          <a:xfrm>
            <a:off x="6710364" y="3943888"/>
            <a:ext cx="4289977" cy="47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6600"/>
                </a:solidFill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40729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CFC0EE69-8E3A-47BD-8681-736701F7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The Logistic regression and support vector machine algorithms gave us the better f1 score values.</a:t>
            </a:r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FF83FB-70C6-41DC-BFBB-EDF7D01E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Best Algorithms </a:t>
            </a:r>
          </a:p>
        </p:txBody>
      </p:sp>
    </p:spTree>
    <p:extLst>
      <p:ext uri="{BB962C8B-B14F-4D97-AF65-F5344CB8AC3E}">
        <p14:creationId xmlns:p14="http://schemas.microsoft.com/office/powerpoint/2010/main" val="151529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Hate speech is a growing problem online and the ability to detect it has become evermore import in the modern era. Here we construct a Natural language processing model to detect hate speech in text.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The term hate speech is understood as any type of verbal, written or </a:t>
            </a:r>
            <a:r>
              <a:rPr lang="en-US" sz="2400" dirty="0" err="1"/>
              <a:t>behavioural</a:t>
            </a:r>
            <a:r>
              <a:rPr lang="en-US" sz="2400" dirty="0"/>
              <a:t> communication that attacks or uses derogatory or discriminatory language against a person or group based on what they are, in other words, based on their religion, ethnicity, nationality, race, </a:t>
            </a:r>
            <a:r>
              <a:rPr lang="en-US" sz="2400" dirty="0" err="1"/>
              <a:t>colour</a:t>
            </a:r>
            <a:r>
              <a:rPr lang="en-US" sz="2400" dirty="0"/>
              <a:t>, ancestry, sex or another identity factor. In this problem, We will take you through a hate speech detection model with Machine Learning and Python. </a:t>
            </a:r>
          </a:p>
          <a:p>
            <a:pPr marL="0" indent="0">
              <a:buNone/>
            </a:pPr>
            <a:r>
              <a:rPr lang="en-US" sz="2400" dirty="0"/>
              <a:t>Hate Speech Detection is generally a task of sentiment classification. So for training, a model that can classify hate speech from a certain piece of text can be achieved by training it on a data that is generally used to classify sentiments. So for the task of hate speech detection model, We will use the Twitter tweets to identify tweets containing  Hate speech. </a:t>
            </a:r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Explore and Understand the data.</a:t>
            </a:r>
          </a:p>
          <a:p>
            <a:r>
              <a:rPr lang="en-US" sz="2400" dirty="0"/>
              <a:t>Prepare and clean the data.</a:t>
            </a:r>
          </a:p>
          <a:p>
            <a:r>
              <a:rPr lang="en-US" sz="2400" dirty="0"/>
              <a:t>Analyze the data and find the features/variables that are associated with hate speech</a:t>
            </a:r>
          </a:p>
          <a:p>
            <a:r>
              <a:rPr lang="en-US" sz="2400" dirty="0"/>
              <a:t>Give recommendations for the classification model that is to be built to automate the process of hate speech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75 features/variables (6 derived)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159B86-49CB-4642-BC70-CBB5829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681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Numerical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64CB22-9F5E-4487-8651-ACEEB46A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5" y="1166812"/>
            <a:ext cx="5154588" cy="37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597D88-4527-469F-BDBB-03E22220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82" y="1159107"/>
            <a:ext cx="5277588" cy="36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04C21-BC31-446D-9DEB-A461F87A98D6}"/>
              </a:ext>
            </a:extLst>
          </p:cNvPr>
          <p:cNvSpPr txBox="1"/>
          <p:nvPr/>
        </p:nvSpPr>
        <p:spPr>
          <a:xfrm>
            <a:off x="1531257" y="5153969"/>
            <a:ext cx="91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the average word frequency of positive(0) and negative (1)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imbalanced as there are more positive than negative word counts.</a:t>
            </a:r>
          </a:p>
        </p:txBody>
      </p:sp>
    </p:spTree>
    <p:extLst>
      <p:ext uri="{BB962C8B-B14F-4D97-AF65-F5344CB8AC3E}">
        <p14:creationId xmlns:p14="http://schemas.microsoft.com/office/powerpoint/2010/main" val="1212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20DD-8189-4B25-9FF7-98744382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953"/>
            <a:ext cx="10515600" cy="93072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Categorical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14707F-9E29-4490-A7E3-7FEC50ED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3069"/>
            <a:ext cx="10914104" cy="280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8663E-C26F-4D18-B43D-F7EAFD40588A}"/>
              </a:ext>
            </a:extLst>
          </p:cNvPr>
          <p:cNvSpPr txBox="1"/>
          <p:nvPr/>
        </p:nvSpPr>
        <p:spPr>
          <a:xfrm>
            <a:off x="540656" y="5296844"/>
            <a:ext cx="1022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maps show the  most frequent non hate comment words versus the hate comment words</a:t>
            </a:r>
          </a:p>
        </p:txBody>
      </p:sp>
    </p:spTree>
    <p:extLst>
      <p:ext uri="{BB962C8B-B14F-4D97-AF65-F5344CB8AC3E}">
        <p14:creationId xmlns:p14="http://schemas.microsoft.com/office/powerpoint/2010/main" val="42893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Exploratory Data Analysis done, we are able to find how the different features/variables affects drug persistency.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imbalanced as there are more positive than negative word counts.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purpose of automating the process of hate speech identification, the following machine learning models can be used:</a:t>
            </a:r>
          </a:p>
          <a:p>
            <a:r>
              <a:rPr lang="en-US" b="1" dirty="0"/>
              <a:t>Logistic regression </a:t>
            </a:r>
            <a:r>
              <a:rPr lang="en-US" dirty="0"/>
              <a:t>– It is a type of linear model that is used for binary classification. It predicts output which is a categorical dependent variable. Such predictions are like yes or no, A or B, etc.</a:t>
            </a:r>
          </a:p>
          <a:p>
            <a:r>
              <a:rPr lang="en-US" b="1" dirty="0" err="1"/>
              <a:t>LightGBM</a:t>
            </a:r>
            <a:r>
              <a:rPr lang="en-US" b="1" dirty="0"/>
              <a:t> Classifier </a:t>
            </a:r>
            <a:r>
              <a:rPr lang="en-US" dirty="0"/>
              <a:t>– This is high-performance gradient boosting framework based on decision tree that is used for classification.</a:t>
            </a:r>
          </a:p>
          <a:p>
            <a:r>
              <a:rPr lang="en-US" b="1" dirty="0"/>
              <a:t>Decision tree</a:t>
            </a:r>
            <a:r>
              <a:rPr lang="en-US" dirty="0"/>
              <a:t>-They are good classifiers which are robust against outliers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0</TotalTime>
  <Words>492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Background</vt:lpstr>
      <vt:lpstr>Problem Statement</vt:lpstr>
      <vt:lpstr>Data Analysis Approach</vt:lpstr>
      <vt:lpstr>Data Exploration</vt:lpstr>
      <vt:lpstr>Analysis of Numerical Features</vt:lpstr>
      <vt:lpstr>Analysis of Categorical Features</vt:lpstr>
      <vt:lpstr>EDA Summary</vt:lpstr>
      <vt:lpstr>Recommendations</vt:lpstr>
      <vt:lpstr>PowerPoint Presentation</vt:lpstr>
      <vt:lpstr>Best Algorithms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Kelvin Mpofu (213572387)</cp:lastModifiedBy>
  <cp:revision>57</cp:revision>
  <dcterms:created xsi:type="dcterms:W3CDTF">2021-09-28T07:05:04Z</dcterms:created>
  <dcterms:modified xsi:type="dcterms:W3CDTF">2022-03-06T22:17:39Z</dcterms:modified>
</cp:coreProperties>
</file>