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9" r:id="rId10"/>
    <p:sldId id="265" r:id="rId11"/>
    <p:sldId id="266"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5" d="100"/>
          <a:sy n="65" d="100"/>
        </p:scale>
        <p:origin x="72" y="39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8/11/2021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8/11/2021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66" y="-8849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191999" y="2272464"/>
            <a:ext cx="5808000" cy="2539157"/>
          </a:xfrm>
          <a:prstGeom prst="rect">
            <a:avLst/>
          </a:prstGeom>
          <a:solidFill>
            <a:schemeClr val="bg2">
              <a:lumMod val="25000"/>
            </a:schemeClr>
          </a:solidFill>
        </p:spPr>
        <p:txBody>
          <a:bodyPr wrap="none" rtlCol="0">
            <a:spAutoFit/>
          </a:bodyPr>
          <a:lstStyle/>
          <a:p>
            <a:pPr algn="ctr"/>
            <a:r>
              <a:rPr lang="en-US" sz="6600" dirty="0">
                <a:solidFill>
                  <a:srgbClr val="FF6600"/>
                </a:solidFill>
              </a:rPr>
              <a:t>G2M Case Study</a:t>
            </a:r>
          </a:p>
          <a:p>
            <a:pPr algn="ctr"/>
            <a:r>
              <a:rPr lang="en-US" sz="2500" dirty="0">
                <a:solidFill>
                  <a:srgbClr val="FF6600"/>
                </a:solidFill>
              </a:rPr>
              <a:t>Virtual</a:t>
            </a:r>
            <a:r>
              <a:rPr lang="en-US" sz="2500" dirty="0"/>
              <a:t> </a:t>
            </a:r>
            <a:r>
              <a:rPr lang="en-US" sz="2500" dirty="0">
                <a:solidFill>
                  <a:srgbClr val="FF6600"/>
                </a:solidFill>
              </a:rPr>
              <a:t>Internship</a:t>
            </a:r>
          </a:p>
          <a:p>
            <a:pPr algn="ctr"/>
            <a:endParaRPr lang="en-US" sz="4000" dirty="0"/>
          </a:p>
          <a:p>
            <a:pPr algn="ctr"/>
            <a:r>
              <a:rPr lang="en-US" sz="2500" dirty="0">
                <a:solidFill>
                  <a:srgbClr val="FF6600"/>
                </a:solidFill>
              </a:rPr>
              <a:t>15-AUG-2021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modes for males and females</a:t>
            </a:r>
            <a:endParaRPr lang="en-US" sz="4400" dirty="0">
              <a:solidFill>
                <a:schemeClr val="accent2"/>
              </a:solidFill>
              <a:latin typeface="+mj-lt"/>
            </a:endParaRPr>
          </a:p>
        </p:txBody>
      </p:sp>
      <p:pic>
        <p:nvPicPr>
          <p:cNvPr id="9" name="Picture 8" descr="Chart&#10;&#10;Description automatically generated">
            <a:extLst>
              <a:ext uri="{FF2B5EF4-FFF2-40B4-BE49-F238E27FC236}">
                <a16:creationId xmlns:a16="http://schemas.microsoft.com/office/drawing/2014/main" id="{317D2E03-C95C-49A5-B7D6-8E338AF073A4}"/>
              </a:ext>
            </a:extLst>
          </p:cNvPr>
          <p:cNvPicPr>
            <a:picLocks noChangeAspect="1"/>
          </p:cNvPicPr>
          <p:nvPr/>
        </p:nvPicPr>
        <p:blipFill>
          <a:blip r:embed="rId2"/>
          <a:stretch>
            <a:fillRect/>
          </a:stretch>
        </p:blipFill>
        <p:spPr>
          <a:xfrm>
            <a:off x="68826" y="1901714"/>
            <a:ext cx="12192000" cy="3939476"/>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00" b="1" dirty="0">
                <a:solidFill>
                  <a:schemeClr val="accent2"/>
                </a:solidFill>
                <a:latin typeface="+mj-lt"/>
              </a:rPr>
              <a:t>      Ages and gender of different people</a:t>
            </a:r>
            <a:endParaRPr lang="en-US" sz="4300" dirty="0">
              <a:solidFill>
                <a:schemeClr val="accent2"/>
              </a:solidFill>
              <a:latin typeface="+mj-lt"/>
            </a:endParaRPr>
          </a:p>
        </p:txBody>
      </p:sp>
      <p:pic>
        <p:nvPicPr>
          <p:cNvPr id="3" name="Picture 2" descr="Chart, bar chart&#10;&#10;Description automatically generated">
            <a:extLst>
              <a:ext uri="{FF2B5EF4-FFF2-40B4-BE49-F238E27FC236}">
                <a16:creationId xmlns:a16="http://schemas.microsoft.com/office/drawing/2014/main" id="{5ECA71ED-63C4-4660-8A53-28543C2A30EC}"/>
              </a:ext>
            </a:extLst>
          </p:cNvPr>
          <p:cNvPicPr>
            <a:picLocks noChangeAspect="1"/>
          </p:cNvPicPr>
          <p:nvPr/>
        </p:nvPicPr>
        <p:blipFill>
          <a:blip r:embed="rId2"/>
          <a:stretch>
            <a:fillRect/>
          </a:stretch>
        </p:blipFill>
        <p:spPr>
          <a:xfrm>
            <a:off x="137652" y="1924978"/>
            <a:ext cx="12192000" cy="3617644"/>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539430"/>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very popular in 18-60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44" y="2117702"/>
            <a:ext cx="4364591" cy="2622595"/>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545492"/>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789131"/>
            <a:ext cx="12192000" cy="78913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6268EDBC-0E91-478F-B426-4A0077E26D90}"/>
              </a:ext>
            </a:extLst>
          </p:cNvPr>
          <p:cNvPicPr>
            <a:picLocks noChangeAspect="1"/>
          </p:cNvPicPr>
          <p:nvPr/>
        </p:nvPicPr>
        <p:blipFill>
          <a:blip r:embed="rId2"/>
          <a:stretch>
            <a:fillRect/>
          </a:stretch>
        </p:blipFill>
        <p:spPr>
          <a:xfrm>
            <a:off x="43715" y="91795"/>
            <a:ext cx="12104568" cy="3337205"/>
          </a:xfrm>
          <a:prstGeom prst="rect">
            <a:avLst/>
          </a:prstGeom>
        </p:spPr>
      </p:pic>
      <p:pic>
        <p:nvPicPr>
          <p:cNvPr id="22" name="Picture 21">
            <a:extLst>
              <a:ext uri="{FF2B5EF4-FFF2-40B4-BE49-F238E27FC236}">
                <a16:creationId xmlns:a16="http://schemas.microsoft.com/office/drawing/2014/main" id="{87DEFBC7-11A9-4E6E-88AC-FA909277061D}"/>
              </a:ext>
            </a:extLst>
          </p:cNvPr>
          <p:cNvPicPr>
            <a:picLocks noChangeAspect="1"/>
          </p:cNvPicPr>
          <p:nvPr/>
        </p:nvPicPr>
        <p:blipFill>
          <a:blip r:embed="rId3"/>
          <a:stretch>
            <a:fillRect/>
          </a:stretch>
        </p:blipFill>
        <p:spPr>
          <a:xfrm>
            <a:off x="154593" y="3520795"/>
            <a:ext cx="11882813" cy="3026027"/>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Yearly Profit Analysis</a:t>
            </a:r>
          </a:p>
        </p:txBody>
      </p:sp>
      <p:pic>
        <p:nvPicPr>
          <p:cNvPr id="6" name="Picture 5">
            <a:extLst>
              <a:ext uri="{FF2B5EF4-FFF2-40B4-BE49-F238E27FC236}">
                <a16:creationId xmlns:a16="http://schemas.microsoft.com/office/drawing/2014/main" id="{B14ED4EA-1D23-4E30-BC39-CC612A07364A}"/>
              </a:ext>
            </a:extLst>
          </p:cNvPr>
          <p:cNvPicPr>
            <a:picLocks noChangeAspect="1"/>
          </p:cNvPicPr>
          <p:nvPr/>
        </p:nvPicPr>
        <p:blipFill>
          <a:blip r:embed="rId2"/>
          <a:stretch>
            <a:fillRect/>
          </a:stretch>
        </p:blipFill>
        <p:spPr>
          <a:xfrm>
            <a:off x="-78658" y="1760498"/>
            <a:ext cx="12192000" cy="3848281"/>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B48A9F3F-33B0-4A1F-81E6-8BE40C7CDF23}"/>
              </a:ext>
            </a:extLst>
          </p:cNvPr>
          <p:cNvPicPr>
            <a:picLocks noChangeAspect="1"/>
          </p:cNvPicPr>
          <p:nvPr/>
        </p:nvPicPr>
        <p:blipFill>
          <a:blip r:embed="rId2"/>
          <a:stretch>
            <a:fillRect/>
          </a:stretch>
        </p:blipFill>
        <p:spPr>
          <a:xfrm>
            <a:off x="0" y="1630209"/>
            <a:ext cx="12192000" cy="473812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619433" y="1506022"/>
            <a:ext cx="11460837" cy="369332"/>
          </a:xfrm>
          <a:prstGeom prst="rect">
            <a:avLst/>
          </a:prstGeom>
          <a:noFill/>
        </p:spPr>
        <p:txBody>
          <a:bodyPr wrap="square" rtlCol="0">
            <a:spAutoFit/>
          </a:bodyPr>
          <a:lstStyle/>
          <a:p>
            <a:r>
              <a:rPr lang="en-US" dirty="0"/>
              <a:t>Middle class and high class contributes more in the profit as well as in the customer base of both the cabs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Income Class wise Profit and customer base Analysis</a:t>
            </a:r>
            <a:endParaRPr lang="en-US" sz="4200" dirty="0">
              <a:solidFill>
                <a:schemeClr val="accent2"/>
              </a:solidFill>
              <a:latin typeface="+mj-lt"/>
            </a:endParaRPr>
          </a:p>
        </p:txBody>
      </p:sp>
      <p:pic>
        <p:nvPicPr>
          <p:cNvPr id="7" name="Picture 6" descr="Chart, waterfall chart&#10;&#10;Description automatically generated">
            <a:extLst>
              <a:ext uri="{FF2B5EF4-FFF2-40B4-BE49-F238E27FC236}">
                <a16:creationId xmlns:a16="http://schemas.microsoft.com/office/drawing/2014/main" id="{ACFFCEAC-9EE3-4713-8DF2-7E39098E9D9E}"/>
              </a:ext>
            </a:extLst>
          </p:cNvPr>
          <p:cNvPicPr>
            <a:picLocks noChangeAspect="1"/>
          </p:cNvPicPr>
          <p:nvPr/>
        </p:nvPicPr>
        <p:blipFill>
          <a:blip r:embed="rId2"/>
          <a:stretch>
            <a:fillRect/>
          </a:stretch>
        </p:blipFill>
        <p:spPr>
          <a:xfrm>
            <a:off x="253851" y="2191432"/>
            <a:ext cx="12192000" cy="4382593"/>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Age GroupWise Profit And Customer Base Analysis</a:t>
            </a:r>
          </a:p>
          <a:p>
            <a:r>
              <a:rPr lang="en-US" sz="4300" b="1" dirty="0">
                <a:solidFill>
                  <a:schemeClr val="accent2"/>
                </a:solidFill>
                <a:latin typeface="+mj-lt"/>
              </a:rPr>
              <a:t>For each company in different years</a:t>
            </a:r>
            <a:endParaRPr lang="en-US" sz="4300" dirty="0">
              <a:solidFill>
                <a:schemeClr val="accent2"/>
              </a:solidFill>
              <a:latin typeface="+mj-lt"/>
            </a:endParaRPr>
          </a:p>
        </p:txBody>
      </p:sp>
      <p:pic>
        <p:nvPicPr>
          <p:cNvPr id="5" name="Picture 4" descr="Chart, bar chart&#10;&#10;Description automatically generated">
            <a:extLst>
              <a:ext uri="{FF2B5EF4-FFF2-40B4-BE49-F238E27FC236}">
                <a16:creationId xmlns:a16="http://schemas.microsoft.com/office/drawing/2014/main" id="{4319CE73-1B7D-4D9D-8BA1-6E65396B16AA}"/>
              </a:ext>
            </a:extLst>
          </p:cNvPr>
          <p:cNvPicPr>
            <a:picLocks noChangeAspect="1"/>
          </p:cNvPicPr>
          <p:nvPr/>
        </p:nvPicPr>
        <p:blipFill>
          <a:blip r:embed="rId2"/>
          <a:stretch>
            <a:fillRect/>
          </a:stretch>
        </p:blipFill>
        <p:spPr>
          <a:xfrm>
            <a:off x="-6531" y="1679976"/>
            <a:ext cx="12192000" cy="4795905"/>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Average cost per unit distance in each city for males and females</a:t>
            </a:r>
          </a:p>
        </p:txBody>
      </p:sp>
      <p:pic>
        <p:nvPicPr>
          <p:cNvPr id="3" name="Picture 2" descr="Chart, bar chart&#10;&#10;Description automatically generated">
            <a:extLst>
              <a:ext uri="{FF2B5EF4-FFF2-40B4-BE49-F238E27FC236}">
                <a16:creationId xmlns:a16="http://schemas.microsoft.com/office/drawing/2014/main" id="{2813841D-E141-4490-A1B3-DFF37653A61E}"/>
              </a:ext>
            </a:extLst>
          </p:cNvPr>
          <p:cNvPicPr>
            <a:picLocks noChangeAspect="1"/>
          </p:cNvPicPr>
          <p:nvPr/>
        </p:nvPicPr>
        <p:blipFill>
          <a:blip r:embed="rId2"/>
          <a:stretch>
            <a:fillRect/>
          </a:stretch>
        </p:blipFill>
        <p:spPr>
          <a:xfrm>
            <a:off x="0" y="1803140"/>
            <a:ext cx="12192000" cy="4706893"/>
          </a:xfrm>
          <a:prstGeom prst="rect">
            <a:avLst/>
          </a:prstGeom>
        </p:spPr>
      </p:pic>
    </p:spTree>
    <p:extLst>
      <p:ext uri="{BB962C8B-B14F-4D97-AF65-F5344CB8AC3E}">
        <p14:creationId xmlns:p14="http://schemas.microsoft.com/office/powerpoint/2010/main" val="303664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Background –G2M(cab industry) case study</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Kelvin Mpofu (213572387)</cp:lastModifiedBy>
  <cp:revision>149</cp:revision>
  <cp:lastPrinted>2019-08-24T08:13:50Z</cp:lastPrinted>
  <dcterms:created xsi:type="dcterms:W3CDTF">2019-08-19T15:39:24Z</dcterms:created>
  <dcterms:modified xsi:type="dcterms:W3CDTF">2021-08-15T11:09:00Z</dcterms:modified>
</cp:coreProperties>
</file>