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14" r:id="rId4"/>
    <p:sldId id="295" r:id="rId5"/>
    <p:sldId id="301" r:id="rId6"/>
    <p:sldId id="298" r:id="rId7"/>
    <p:sldId id="299" r:id="rId8"/>
    <p:sldId id="310" r:id="rId9"/>
    <p:sldId id="311" r:id="rId10"/>
    <p:sldId id="303" r:id="rId11"/>
    <p:sldId id="316" r:id="rId12"/>
    <p:sldId id="302" r:id="rId13"/>
    <p:sldId id="318" r:id="rId14"/>
    <p:sldId id="313" r:id="rId15"/>
    <p:sldId id="317" r:id="rId16"/>
    <p:sldId id="292" r:id="rId17"/>
    <p:sldId id="307" r:id="rId18"/>
    <p:sldId id="305" r:id="rId19"/>
    <p:sldId id="304" r:id="rId20"/>
    <p:sldId id="293" r:id="rId21"/>
    <p:sldId id="285" r:id="rId22"/>
    <p:sldId id="286" r:id="rId23"/>
    <p:sldId id="281" r:id="rId24"/>
    <p:sldId id="279" r:id="rId25"/>
    <p:sldId id="283" r:id="rId26"/>
    <p:sldId id="289" r:id="rId27"/>
    <p:sldId id="282" r:id="rId28"/>
    <p:sldId id="284" r:id="rId29"/>
    <p:sldId id="290" r:id="rId30"/>
    <p:sldId id="291" r:id="rId31"/>
    <p:sldId id="264" r:id="rId32"/>
    <p:sldId id="263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40" autoAdjust="0"/>
  </p:normalViewPr>
  <p:slideViewPr>
    <p:cSldViewPr snapToGrid="0">
      <p:cViewPr varScale="1">
        <p:scale>
          <a:sx n="79" d="100"/>
          <a:sy n="79" d="100"/>
        </p:scale>
        <p:origin x="12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z="1800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800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3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</p:grpSp>
      </p:grpSp>
      <p:sp>
        <p:nvSpPr>
          <p:cNvPr id="5209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1320800" y="17526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5210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886200"/>
            <a:ext cx="85344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9652000" y="6248400"/>
            <a:ext cx="1786467" cy="457200"/>
          </a:xfrm>
        </p:spPr>
        <p:txBody>
          <a:bodyPr/>
          <a:lstStyle>
            <a:lvl1pPr algn="ctr">
              <a:defRPr/>
            </a:lvl1pPr>
          </a:lstStyle>
          <a:p>
            <a:fld id="{D89A0399-7ACA-4FF0-AC1A-612E934EF3FC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281121"/>
      </p:ext>
    </p:extLst>
  </p:cSld>
  <p:clrMapOvr>
    <a:masterClrMapping/>
  </p:clrMapOvr>
  <p:transition>
    <p:strip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452372"/>
      </p:ext>
    </p:extLst>
  </p:cSld>
  <p:clrMapOvr>
    <a:masterClrMapping/>
  </p:clrMapOvr>
  <p:transition>
    <p:strip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13800" y="304800"/>
            <a:ext cx="2667000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304800"/>
            <a:ext cx="77978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138270"/>
      </p:ext>
    </p:extLst>
  </p:cSld>
  <p:clrMapOvr>
    <a:masterClrMapping/>
  </p:clrMapOvr>
  <p:transition>
    <p:strip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274929"/>
      </p:ext>
    </p:extLst>
  </p:cSld>
  <p:clrMapOvr>
    <a:masterClrMapping/>
  </p:clrMapOvr>
  <p:transition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850080"/>
      </p:ext>
    </p:extLst>
  </p:cSld>
  <p:clrMapOvr>
    <a:masterClrMapping/>
  </p:clrMapOvr>
  <p:transition>
    <p:strip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08541"/>
      </p:ext>
    </p:extLst>
  </p:cSld>
  <p:clrMapOvr>
    <a:masterClrMapping/>
  </p:clrMapOvr>
  <p:transition>
    <p:strip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8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488244"/>
      </p:ext>
    </p:extLst>
  </p:cSld>
  <p:clrMapOvr>
    <a:masterClrMapping/>
  </p:clrMapOvr>
  <p:transition>
    <p:strip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073210"/>
      </p:ext>
    </p:extLst>
  </p:cSld>
  <p:clrMapOvr>
    <a:masterClrMapping/>
  </p:clrMapOvr>
  <p:transition>
    <p:strip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583385"/>
      </p:ext>
    </p:extLst>
  </p:cSld>
  <p:clrMapOvr>
    <a:masterClrMapping/>
  </p:clrMapOvr>
  <p:transition>
    <p:strip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88321"/>
      </p:ext>
    </p:extLst>
  </p:cSld>
  <p:clrMapOvr>
    <a:masterClrMapping/>
  </p:clrMapOvr>
  <p:transition>
    <p:strip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A0399-7ACA-4FF0-AC1A-612E934EF3FC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588572"/>
      </p:ext>
    </p:extLst>
  </p:cSld>
  <p:clrMapOvr>
    <a:masterClrMapping/>
  </p:clrMapOvr>
  <p:transition>
    <p:strip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57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88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9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0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1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2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4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5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6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7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8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99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0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1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2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3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4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5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6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7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8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109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</p:grpSp>
          <p:grpSp>
            <p:nvGrpSpPr>
              <p:cNvPr id="1058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9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0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1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2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3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4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5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6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7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8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69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0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1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2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3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4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5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6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7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8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79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0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1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2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3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4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5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6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  <p:sp>
              <p:nvSpPr>
                <p:cNvPr id="1087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1800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z="1800" smtClean="0"/>
            </a:p>
          </p:txBody>
        </p:sp>
        <p:grpSp>
          <p:nvGrpSpPr>
            <p:cNvPr id="1034" name="Group 58"/>
            <p:cNvGrpSpPr>
              <a:grpSpLocks/>
            </p:cNvGrpSpPr>
            <p:nvPr/>
          </p:nvGrpSpPr>
          <p:grpSpPr bwMode="auto">
            <a:xfrm>
              <a:off x="2064" y="3984"/>
              <a:ext cx="1920" cy="288"/>
              <a:chOff x="2064" y="3984"/>
              <a:chExt cx="1920" cy="288"/>
            </a:xfrm>
          </p:grpSpPr>
          <p:sp>
            <p:nvSpPr>
              <p:cNvPr id="1052" name="Rectangle 59" descr="60%"/>
              <p:cNvSpPr>
                <a:spLocks noChangeArrowheads="1"/>
              </p:cNvSpPr>
              <p:nvPr/>
            </p:nvSpPr>
            <p:spPr bwMode="ltGray">
              <a:xfrm>
                <a:off x="2112" y="4032"/>
                <a:ext cx="1824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  <p:sp>
            <p:nvSpPr>
              <p:cNvPr id="1053" name="Line 60"/>
              <p:cNvSpPr>
                <a:spLocks noChangeShapeType="1"/>
              </p:cNvSpPr>
              <p:nvPr/>
            </p:nvSpPr>
            <p:spPr bwMode="ltGray">
              <a:xfrm>
                <a:off x="2064" y="4032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54" name="Line 61"/>
              <p:cNvSpPr>
                <a:spLocks noChangeShapeType="1"/>
              </p:cNvSpPr>
              <p:nvPr/>
            </p:nvSpPr>
            <p:spPr bwMode="ltGray">
              <a:xfrm>
                <a:off x="2064" y="4224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55" name="Line 62"/>
              <p:cNvSpPr>
                <a:spLocks noChangeShapeType="1"/>
              </p:cNvSpPr>
              <p:nvPr/>
            </p:nvSpPr>
            <p:spPr bwMode="ltGray">
              <a:xfrm>
                <a:off x="211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56" name="Line 63"/>
              <p:cNvSpPr>
                <a:spLocks noChangeShapeType="1"/>
              </p:cNvSpPr>
              <p:nvPr/>
            </p:nvSpPr>
            <p:spPr bwMode="ltGray">
              <a:xfrm>
                <a:off x="393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</p:grpSp>
        <p:grpSp>
          <p:nvGrpSpPr>
            <p:cNvPr id="1035" name="Group 64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1047" name="Rectangle 65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  <p:sp>
            <p:nvSpPr>
              <p:cNvPr id="1048" name="Line 66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49" name="Line 67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50" name="Line 68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51" name="Line 69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</p:grpSp>
        <p:grpSp>
          <p:nvGrpSpPr>
            <p:cNvPr id="1036" name="Group 70"/>
            <p:cNvGrpSpPr>
              <a:grpSpLocks/>
            </p:cNvGrpSpPr>
            <p:nvPr/>
          </p:nvGrpSpPr>
          <p:grpSpPr bwMode="auto">
            <a:xfrm>
              <a:off x="624" y="3984"/>
              <a:ext cx="912" cy="288"/>
              <a:chOff x="624" y="3984"/>
              <a:chExt cx="912" cy="288"/>
            </a:xfrm>
          </p:grpSpPr>
          <p:sp>
            <p:nvSpPr>
              <p:cNvPr id="1042" name="Rectangle 71" descr="60%"/>
              <p:cNvSpPr>
                <a:spLocks noChangeArrowheads="1"/>
              </p:cNvSpPr>
              <p:nvPr/>
            </p:nvSpPr>
            <p:spPr bwMode="ltGray">
              <a:xfrm>
                <a:off x="672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1800" smtClean="0"/>
              </a:p>
            </p:txBody>
          </p:sp>
          <p:sp>
            <p:nvSpPr>
              <p:cNvPr id="1043" name="Line 72"/>
              <p:cNvSpPr>
                <a:spLocks noChangeShapeType="1"/>
              </p:cNvSpPr>
              <p:nvPr/>
            </p:nvSpPr>
            <p:spPr bwMode="ltGray">
              <a:xfrm>
                <a:off x="624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44" name="Line 73"/>
              <p:cNvSpPr>
                <a:spLocks noChangeShapeType="1"/>
              </p:cNvSpPr>
              <p:nvPr/>
            </p:nvSpPr>
            <p:spPr bwMode="ltGray">
              <a:xfrm>
                <a:off x="624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45" name="Line 74"/>
              <p:cNvSpPr>
                <a:spLocks noChangeShapeType="1"/>
              </p:cNvSpPr>
              <p:nvPr/>
            </p:nvSpPr>
            <p:spPr bwMode="ltGray">
              <a:xfrm>
                <a:off x="67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46" name="Line 75"/>
              <p:cNvSpPr>
                <a:spLocks noChangeShapeType="1"/>
              </p:cNvSpPr>
              <p:nvPr/>
            </p:nvSpPr>
            <p:spPr bwMode="ltGray">
              <a:xfrm>
                <a:off x="1488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</p:grpSp>
        <p:sp>
          <p:nvSpPr>
            <p:cNvPr id="1037" name="Line 76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800"/>
            </a:p>
          </p:txBody>
        </p:sp>
        <p:grpSp>
          <p:nvGrpSpPr>
            <p:cNvPr id="1038" name="Group 77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9" name="Line 78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40" name="Line 79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  <p:sp>
            <p:nvSpPr>
              <p:cNvPr id="1041" name="Arc 80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1800"/>
              </a:p>
            </p:txBody>
          </p:sp>
        </p:grpSp>
      </p:grpSp>
      <p:sp>
        <p:nvSpPr>
          <p:cNvPr id="1027" name="Rectangle 81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048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8" name="Rectangle 8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9050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79" name="Rectangle 8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392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anose="030F0702030302020204" pitchFamily="66" charset="0"/>
              </a:defRPr>
            </a:lvl1pPr>
          </a:lstStyle>
          <a:p>
            <a:fld id="{D89A0399-7ACA-4FF0-AC1A-612E934EF3FC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4180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anose="030F0702030302020204" pitchFamily="66" charset="0"/>
              </a:defRPr>
            </a:lvl1pPr>
          </a:lstStyle>
          <a:p>
            <a:endParaRPr lang="ru-RU"/>
          </a:p>
        </p:txBody>
      </p:sp>
      <p:sp>
        <p:nvSpPr>
          <p:cNvPr id="4181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22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 smtClean="0">
                <a:latin typeface="Comic Sans MS" panose="030F0702030302020204" pitchFamily="66" charset="0"/>
              </a:defRPr>
            </a:lvl1pPr>
          </a:lstStyle>
          <a:p>
            <a:fld id="{88F05D1C-8647-47EF-B17B-6528DE374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50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trips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5449" y="270456"/>
            <a:ext cx="115760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/>
              <a:t>Моделирование </a:t>
            </a:r>
            <a:endParaRPr lang="ru-RU" sz="5400" b="1" dirty="0" smtClean="0"/>
          </a:p>
          <a:p>
            <a:r>
              <a:rPr lang="ru-RU" sz="5400" b="1" dirty="0" smtClean="0"/>
              <a:t>движения </a:t>
            </a:r>
          </a:p>
          <a:p>
            <a:r>
              <a:rPr lang="ru-RU" sz="5400" b="1" dirty="0" smtClean="0"/>
              <a:t>транспортного </a:t>
            </a:r>
            <a:r>
              <a:rPr lang="ru-RU" sz="5400" b="1" dirty="0"/>
              <a:t>потока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2249" y="3583710"/>
            <a:ext cx="46239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Научный руководитель</a:t>
            </a:r>
          </a:p>
          <a:p>
            <a:pPr algn="r"/>
            <a:r>
              <a:rPr lang="ru-RU" sz="3200" dirty="0" smtClean="0"/>
              <a:t>доктор ф-м. н., доцент</a:t>
            </a:r>
          </a:p>
          <a:p>
            <a:pPr algn="r"/>
            <a:r>
              <a:rPr lang="ru-RU" sz="3200" dirty="0" smtClean="0"/>
              <a:t>И.С. Кащенко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3480" y="5291916"/>
            <a:ext cx="5772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 smtClean="0"/>
              <a:t>Студент группы ПМИ-21МО</a:t>
            </a:r>
          </a:p>
          <a:p>
            <a:pPr algn="r"/>
            <a:r>
              <a:rPr lang="ru-RU" sz="3200" dirty="0" smtClean="0"/>
              <a:t>М.А. Погребняк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1840"/>
            <a:ext cx="6802337" cy="256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85255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41" y="1547841"/>
            <a:ext cx="10907474" cy="27059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83706"/>
            <a:ext cx="11847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/>
              <a:t>Модель </a:t>
            </a:r>
            <a:r>
              <a:rPr lang="ru-RU" sz="4800" b="1" dirty="0" smtClean="0"/>
              <a:t>«разумного водителя»</a:t>
            </a:r>
            <a:endParaRPr lang="ru-RU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148796"/>
                  </p:ext>
                </p:extLst>
              </p:nvPr>
            </p:nvGraphicFramePr>
            <p:xfrm>
              <a:off x="1274720" y="4253438"/>
              <a:ext cx="10115549" cy="2064233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020004">
                      <a:extLst>
                        <a:ext uri="{9D8B030D-6E8A-4147-A177-3AD203B41FA5}">
                          <a16:colId xmlns:a16="http://schemas.microsoft.com/office/drawing/2014/main" val="3377769055"/>
                        </a:ext>
                      </a:extLst>
                    </a:gridCol>
                    <a:gridCol w="9095545">
                      <a:extLst>
                        <a:ext uri="{9D8B030D-6E8A-4147-A177-3AD203B41FA5}">
                          <a16:colId xmlns:a16="http://schemas.microsoft.com/office/drawing/2014/main" val="3247921093"/>
                        </a:ext>
                      </a:extLst>
                    </a:gridCol>
                  </a:tblGrid>
                  <a:tr h="4388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ru-RU" sz="20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107763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ru-RU" sz="20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734170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ru-RU" sz="20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максимальная возможная (допустимая) скорость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2562605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i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минимальная скорость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0408555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i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8744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148796"/>
                  </p:ext>
                </p:extLst>
              </p:nvPr>
            </p:nvGraphicFramePr>
            <p:xfrm>
              <a:off x="1274720" y="4253438"/>
              <a:ext cx="10115549" cy="2064233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020004">
                      <a:extLst>
                        <a:ext uri="{9D8B030D-6E8A-4147-A177-3AD203B41FA5}">
                          <a16:colId xmlns:a16="http://schemas.microsoft.com/office/drawing/2014/main" val="3377769055"/>
                        </a:ext>
                      </a:extLst>
                    </a:gridCol>
                    <a:gridCol w="9095545">
                      <a:extLst>
                        <a:ext uri="{9D8B030D-6E8A-4147-A177-3AD203B41FA5}">
                          <a16:colId xmlns:a16="http://schemas.microsoft.com/office/drawing/2014/main" val="3247921093"/>
                        </a:ext>
                      </a:extLst>
                    </a:gridCol>
                  </a:tblGrid>
                  <a:tr h="43881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894012" b="-373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107763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7463" r="-894012" b="-3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734170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7463" r="-894012" b="-2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максимальная возможная </a:t>
                          </a:r>
                          <a:r>
                            <a:rPr lang="ru-RU" sz="2000" dirty="0" smtClean="0"/>
                            <a:t>(</a:t>
                          </a:r>
                          <a:r>
                            <a:rPr lang="ru-RU" sz="2000" dirty="0" smtClean="0"/>
                            <a:t>допустимая) </a:t>
                          </a:r>
                          <a:r>
                            <a:rPr lang="ru-RU" sz="2000" dirty="0" smtClean="0"/>
                            <a:t>скорость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2562605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7463" r="-894012" b="-1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минимальная скорость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0408555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7463" r="-894012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8744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9904261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8" y="327763"/>
            <a:ext cx="6942422" cy="1745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23850" y="0"/>
            <a:ext cx="517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Графики </a:t>
            </a:r>
            <a:endParaRPr lang="en-US" sz="3600" b="1" dirty="0" smtClean="0"/>
          </a:p>
          <a:p>
            <a:pPr algn="ctr"/>
            <a:r>
              <a:rPr lang="ru-RU" sz="3600" b="1" dirty="0" smtClean="0"/>
              <a:t>изменения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49" y="2664603"/>
            <a:ext cx="5977714" cy="37380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" y="2664603"/>
            <a:ext cx="5977712" cy="3738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5380" y="2077491"/>
            <a:ext cx="517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скорости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7868" y="2077491"/>
            <a:ext cx="517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расстояния</a:t>
            </a:r>
          </a:p>
        </p:txBody>
      </p:sp>
    </p:spTree>
    <p:extLst>
      <p:ext uri="{BB962C8B-B14F-4D97-AF65-F5344CB8AC3E}">
        <p14:creationId xmlns:p14="http://schemas.microsoft.com/office/powerpoint/2010/main" val="1515999226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04" y="3770581"/>
            <a:ext cx="9937341" cy="24462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84" y="1722723"/>
            <a:ext cx="7727350" cy="17984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83706"/>
            <a:ext cx="11847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/>
              <a:t>Новая модель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314203672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1588490"/>
            <a:ext cx="9937341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474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6200" y="-87855"/>
            <a:ext cx="11847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Графики изменения </a:t>
            </a:r>
          </a:p>
          <a:p>
            <a:r>
              <a:rPr lang="ru-RU" sz="3600" b="1" dirty="0" smtClean="0"/>
              <a:t>скорости и расстояния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38" y="2924999"/>
            <a:ext cx="4572396" cy="25666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630" y="2924999"/>
            <a:ext cx="4572396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10819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81429"/>
                  </p:ext>
                </p:extLst>
              </p:nvPr>
            </p:nvGraphicFramePr>
            <p:xfrm>
              <a:off x="865946" y="1905093"/>
              <a:ext cx="10115549" cy="2064233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020004">
                      <a:extLst>
                        <a:ext uri="{9D8B030D-6E8A-4147-A177-3AD203B41FA5}">
                          <a16:colId xmlns:a16="http://schemas.microsoft.com/office/drawing/2014/main" val="3377769055"/>
                        </a:ext>
                      </a:extLst>
                    </a:gridCol>
                    <a:gridCol w="9095545">
                      <a:extLst>
                        <a:ext uri="{9D8B030D-6E8A-4147-A177-3AD203B41FA5}">
                          <a16:colId xmlns:a16="http://schemas.microsoft.com/office/drawing/2014/main" val="3247921093"/>
                        </a:ext>
                      </a:extLst>
                    </a:gridCol>
                  </a:tblGrid>
                  <a:tr h="4388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ru-RU" sz="20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107763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ru-RU" sz="20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734170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ru-RU" sz="20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максимальная возможная (допустимая) скорость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2562605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i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минимальная скорость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0408555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i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8744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881429"/>
                  </p:ext>
                </p:extLst>
              </p:nvPr>
            </p:nvGraphicFramePr>
            <p:xfrm>
              <a:off x="865946" y="1905093"/>
              <a:ext cx="10115549" cy="2064233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020004">
                      <a:extLst>
                        <a:ext uri="{9D8B030D-6E8A-4147-A177-3AD203B41FA5}">
                          <a16:colId xmlns:a16="http://schemas.microsoft.com/office/drawing/2014/main" val="3377769055"/>
                        </a:ext>
                      </a:extLst>
                    </a:gridCol>
                    <a:gridCol w="9095545">
                      <a:extLst>
                        <a:ext uri="{9D8B030D-6E8A-4147-A177-3AD203B41FA5}">
                          <a16:colId xmlns:a16="http://schemas.microsoft.com/office/drawing/2014/main" val="3247921093"/>
                        </a:ext>
                      </a:extLst>
                    </a:gridCol>
                  </a:tblGrid>
                  <a:tr h="43881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94012" b="-37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107763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7463" r="-89401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734170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7463" r="-89401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максимальная возможная </a:t>
                          </a:r>
                          <a:r>
                            <a:rPr lang="ru-RU" sz="2000" dirty="0" smtClean="0"/>
                            <a:t>(</a:t>
                          </a:r>
                          <a:r>
                            <a:rPr lang="ru-RU" sz="2000" dirty="0" smtClean="0"/>
                            <a:t>допустимая) </a:t>
                          </a:r>
                          <a:r>
                            <a:rPr lang="ru-RU" sz="2000" dirty="0" smtClean="0"/>
                            <a:t>скорость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2562605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7463" r="-89401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минимальная скорость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0408555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7463" r="-8940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8744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0" y="83706"/>
            <a:ext cx="11847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/>
              <a:t>Подбор параметров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40204892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59" y="1750527"/>
            <a:ext cx="5035732" cy="3871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3350" y="1377851"/>
            <a:ext cx="4002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Параметры</a:t>
            </a:r>
            <a:r>
              <a:rPr lang="en-US" dirty="0" smtClean="0"/>
              <a:t>: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6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528233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465" y="314236"/>
            <a:ext cx="8176969" cy="20575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49" y="2686049"/>
            <a:ext cx="5486462" cy="34308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7" y="2686048"/>
            <a:ext cx="5486462" cy="343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02859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65" y="333286"/>
            <a:ext cx="8176969" cy="205757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52" y="2714714"/>
            <a:ext cx="4572396" cy="28592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02" y="3174381"/>
            <a:ext cx="4572396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7774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94496" cy="14555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49" y="2686049"/>
            <a:ext cx="5486462" cy="34308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7" y="2686048"/>
            <a:ext cx="5486462" cy="343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2077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4346" y="1524303"/>
            <a:ext cx="108056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П</a:t>
            </a:r>
            <a:r>
              <a:rPr lang="ru-RU" sz="3600" dirty="0" smtClean="0"/>
              <a:t>роанализировать </a:t>
            </a:r>
            <a:r>
              <a:rPr lang="ru-RU" sz="3600" dirty="0"/>
              <a:t>существующие модели движения транспортных потоков, построить свою модель движения транспортного потока и применить её для моделирования динамики движения реального транспортного потока, используя компьютерные технологии. </a:t>
            </a:r>
            <a:endParaRPr lang="ru-RU" sz="3600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83706"/>
            <a:ext cx="6583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/>
              <a:t>Постановка задачи:</a:t>
            </a:r>
          </a:p>
        </p:txBody>
      </p:sp>
    </p:spTree>
    <p:extLst>
      <p:ext uri="{BB962C8B-B14F-4D97-AF65-F5344CB8AC3E}">
        <p14:creationId xmlns:p14="http://schemas.microsoft.com/office/powerpoint/2010/main" val="1017717204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0" y="1620981"/>
            <a:ext cx="8430068" cy="47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60193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4701581"/>
                  </p:ext>
                </p:extLst>
              </p:nvPr>
            </p:nvGraphicFramePr>
            <p:xfrm>
              <a:off x="795855" y="4281963"/>
              <a:ext cx="11195986" cy="18897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15555">
                      <a:extLst>
                        <a:ext uri="{9D8B030D-6E8A-4147-A177-3AD203B41FA5}">
                          <a16:colId xmlns:a16="http://schemas.microsoft.com/office/drawing/2014/main" val="3377769055"/>
                        </a:ext>
                      </a:extLst>
                    </a:gridCol>
                    <a:gridCol w="8980431">
                      <a:extLst>
                        <a:ext uri="{9D8B030D-6E8A-4147-A177-3AD203B41FA5}">
                          <a16:colId xmlns:a16="http://schemas.microsoft.com/office/drawing/2014/main" val="3247921093"/>
                        </a:ext>
                      </a:extLst>
                    </a:gridCol>
                  </a:tblGrid>
                  <a:tr h="8259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800" b="0" i="1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b="0" dirty="0" smtClean="0"/>
                            <a:t>максимальная возможная скорость с ограничением ускорения (</a:t>
                          </a:r>
                          <a:r>
                            <a:rPr lang="ru-RU" sz="2800" b="0" dirty="0" err="1" smtClean="0"/>
                            <a:t>demand</a:t>
                          </a:r>
                          <a:r>
                            <a:rPr lang="ru-RU" sz="2800" b="0" dirty="0" smtClean="0"/>
                            <a:t> </a:t>
                          </a:r>
                          <a:r>
                            <a:rPr lang="ru-RU" sz="2800" b="0" dirty="0" err="1" smtClean="0"/>
                            <a:t>speed</a:t>
                          </a:r>
                          <a:r>
                            <a:rPr lang="ru-RU" sz="2800" b="0" dirty="0" smtClean="0"/>
                            <a:t>)</a:t>
                          </a:r>
                          <a:endParaRPr lang="ru-RU" sz="2800" b="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107763"/>
                      </a:ext>
                    </a:extLst>
                  </a:tr>
                  <a:tr h="8259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800" b="0" i="1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максимальная возможная скорость с ограничением безопасности (</a:t>
                          </a:r>
                          <a:r>
                            <a:rPr lang="ru-RU" sz="2800" dirty="0" err="1" smtClean="0"/>
                            <a:t>supply</a:t>
                          </a:r>
                          <a:r>
                            <a:rPr lang="ru-RU" sz="2800" dirty="0" smtClean="0"/>
                            <a:t> </a:t>
                          </a:r>
                          <a:r>
                            <a:rPr lang="ru-RU" sz="2800" dirty="0" err="1" smtClean="0"/>
                            <a:t>speed</a:t>
                          </a:r>
                          <a:r>
                            <a:rPr lang="ru-RU" sz="2800" dirty="0" smtClean="0"/>
                            <a:t>).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734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4701581"/>
                  </p:ext>
                </p:extLst>
              </p:nvPr>
            </p:nvGraphicFramePr>
            <p:xfrm>
              <a:off x="795855" y="4281963"/>
              <a:ext cx="11195986" cy="18897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15555">
                      <a:extLst>
                        <a:ext uri="{9D8B030D-6E8A-4147-A177-3AD203B41FA5}">
                          <a16:colId xmlns:a16="http://schemas.microsoft.com/office/drawing/2014/main" val="3377769055"/>
                        </a:ext>
                      </a:extLst>
                    </a:gridCol>
                    <a:gridCol w="8980431">
                      <a:extLst>
                        <a:ext uri="{9D8B030D-6E8A-4147-A177-3AD203B41FA5}">
                          <a16:colId xmlns:a16="http://schemas.microsoft.com/office/drawing/2014/main" val="3247921093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410" r="-404945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b="0" dirty="0" smtClean="0"/>
                            <a:t>максимальная возможная скорость с ограничением ускорения (</a:t>
                          </a:r>
                          <a:r>
                            <a:rPr lang="ru-RU" sz="2800" b="0" dirty="0" err="1" smtClean="0"/>
                            <a:t>demand</a:t>
                          </a:r>
                          <a:r>
                            <a:rPr lang="ru-RU" sz="2800" b="0" dirty="0" smtClean="0"/>
                            <a:t> </a:t>
                          </a:r>
                          <a:r>
                            <a:rPr lang="ru-RU" sz="2800" b="0" dirty="0" err="1" smtClean="0"/>
                            <a:t>speed</a:t>
                          </a:r>
                          <a:r>
                            <a:rPr lang="ru-RU" sz="2800" b="0" dirty="0" smtClean="0"/>
                            <a:t>)</a:t>
                          </a:r>
                          <a:endParaRPr lang="ru-RU" sz="2800" b="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107763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7097" r="-404945" b="-1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максимальная возможная скорость с ограничением безопасности (</a:t>
                          </a:r>
                          <a:r>
                            <a:rPr lang="ru-RU" sz="2800" dirty="0" err="1" smtClean="0"/>
                            <a:t>supply</a:t>
                          </a:r>
                          <a:r>
                            <a:rPr lang="ru-RU" sz="2800" dirty="0" smtClean="0"/>
                            <a:t> </a:t>
                          </a:r>
                          <a:r>
                            <a:rPr lang="ru-RU" sz="2800" dirty="0" err="1" smtClean="0"/>
                            <a:t>speed</a:t>
                          </a:r>
                          <a:r>
                            <a:rPr lang="ru-RU" sz="2800" dirty="0" smtClean="0"/>
                            <a:t>).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73417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5" y="2123943"/>
            <a:ext cx="5812776" cy="94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3706"/>
            <a:ext cx="7978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/>
              <a:t>Парадигма автомобиля</a:t>
            </a:r>
            <a:r>
              <a:rPr lang="en-US" sz="4800" b="1" dirty="0"/>
              <a:t>.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494039119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3706"/>
            <a:ext cx="10637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/>
              <a:t>Модель следования за лидером </a:t>
            </a:r>
            <a:endParaRPr lang="ru-RU" sz="4800" b="1" dirty="0" smtClean="0"/>
          </a:p>
          <a:p>
            <a:r>
              <a:rPr lang="ru-RU" sz="4800" b="1" dirty="0" smtClean="0"/>
              <a:t>без остановки</a:t>
            </a:r>
            <a:r>
              <a:rPr lang="en-US" sz="4800" b="1" dirty="0" smtClean="0"/>
              <a:t>.</a:t>
            </a:r>
            <a:endParaRPr lang="ru-RU" sz="4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42" y="1948104"/>
            <a:ext cx="5299385" cy="637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34" y="3292773"/>
            <a:ext cx="6388026" cy="687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4" y="4687842"/>
            <a:ext cx="7587755" cy="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5965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9" y="1514475"/>
            <a:ext cx="6596401" cy="49134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83706"/>
            <a:ext cx="10637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/>
              <a:t>Модель следования за лидером </a:t>
            </a:r>
            <a:endParaRPr lang="ru-RU" sz="4800" b="1" dirty="0" smtClean="0"/>
          </a:p>
          <a:p>
            <a:r>
              <a:rPr lang="ru-RU" sz="4800" b="1" dirty="0" smtClean="0"/>
              <a:t>без остановки</a:t>
            </a:r>
            <a:r>
              <a:rPr lang="en-US" sz="4800" b="1" dirty="0" smtClean="0"/>
              <a:t>.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841744472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966361"/>
                  </p:ext>
                </p:extLst>
              </p:nvPr>
            </p:nvGraphicFramePr>
            <p:xfrm>
              <a:off x="280554" y="675409"/>
              <a:ext cx="12136582" cy="6142547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401687">
                      <a:extLst>
                        <a:ext uri="{9D8B030D-6E8A-4147-A177-3AD203B41FA5}">
                          <a16:colId xmlns:a16="http://schemas.microsoft.com/office/drawing/2014/main" val="3377769055"/>
                        </a:ext>
                      </a:extLst>
                    </a:gridCol>
                    <a:gridCol w="9734895">
                      <a:extLst>
                        <a:ext uri="{9D8B030D-6E8A-4147-A177-3AD203B41FA5}">
                          <a16:colId xmlns:a16="http://schemas.microsoft.com/office/drawing/2014/main" val="3247921093"/>
                        </a:ext>
                      </a:extLst>
                    </a:gridCol>
                  </a:tblGrid>
                  <a:tr h="1042736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Параметр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Физическое значение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7651455"/>
                      </a:ext>
                    </a:extLst>
                  </a:tr>
                  <a:tr h="1086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1" dirty="0" smtClean="0">
                              <a:solidFill>
                                <a:srgbClr val="000000"/>
                              </a:solidFill>
                            </a:rPr>
                            <a:t>n</a:t>
                          </a:r>
                          <a:endParaRPr lang="ru-RU" sz="28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порядковый номер </a:t>
                          </a:r>
                        </a:p>
                        <a:p>
                          <a:r>
                            <a:rPr lang="ru-RU" sz="2800" dirty="0" smtClean="0"/>
                            <a:t>автомобиля в потоке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107763"/>
                      </a:ext>
                    </a:extLst>
                  </a:tr>
                  <a:tr h="1086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1" dirty="0" smtClean="0">
                              <a:solidFill>
                                <a:srgbClr val="000000"/>
                              </a:solidFill>
                            </a:rPr>
                            <a:t>d</a:t>
                          </a:r>
                          <a:endParaRPr lang="ru-RU" sz="28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мощность двигателя </a:t>
                          </a:r>
                        </a:p>
                        <a:p>
                          <a:r>
                            <a:rPr lang="ru-RU" sz="2800" dirty="0" smtClean="0"/>
                            <a:t>автомобиля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734170"/>
                      </a:ext>
                    </a:extLst>
                  </a:tr>
                  <a:tr h="10427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b="0" i="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максимальная возможная </a:t>
                          </a:r>
                        </a:p>
                        <a:p>
                          <a:r>
                            <a:rPr lang="ru-RU" sz="2800" dirty="0" smtClean="0"/>
                            <a:t>(допустимая) скорость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2562605"/>
                      </a:ext>
                    </a:extLst>
                  </a:tr>
                  <a:tr h="8415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2800" b="0" i="0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τ</a:t>
                          </a:r>
                          <a:endParaRPr lang="ru-RU" sz="2800" b="0" i="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время реакции водителя 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46911083"/>
                      </a:ext>
                    </a:extLst>
                  </a:tr>
                  <a:tr h="1042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2800" b="0" i="0" dirty="0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λ</a:t>
                          </a:r>
                          <a:endParaRPr lang="ru-RU" sz="2800" b="0" i="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безопасное расстояние между автомобилями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52342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966361"/>
                  </p:ext>
                </p:extLst>
              </p:nvPr>
            </p:nvGraphicFramePr>
            <p:xfrm>
              <a:off x="280554" y="675409"/>
              <a:ext cx="12136582" cy="6142547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401687">
                      <a:extLst>
                        <a:ext uri="{9D8B030D-6E8A-4147-A177-3AD203B41FA5}">
                          <a16:colId xmlns:a16="http://schemas.microsoft.com/office/drawing/2014/main" val="3377769055"/>
                        </a:ext>
                      </a:extLst>
                    </a:gridCol>
                    <a:gridCol w="9734895">
                      <a:extLst>
                        <a:ext uri="{9D8B030D-6E8A-4147-A177-3AD203B41FA5}">
                          <a16:colId xmlns:a16="http://schemas.microsoft.com/office/drawing/2014/main" val="3247921093"/>
                        </a:ext>
                      </a:extLst>
                    </a:gridCol>
                  </a:tblGrid>
                  <a:tr h="1042736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Параметр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Физическое значение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7651455"/>
                      </a:ext>
                    </a:extLst>
                  </a:tr>
                  <a:tr h="1086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1" dirty="0" smtClean="0">
                              <a:solidFill>
                                <a:srgbClr val="000000"/>
                              </a:solidFill>
                            </a:rPr>
                            <a:t>n</a:t>
                          </a:r>
                          <a:endParaRPr lang="ru-RU" sz="28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порядковый номер </a:t>
                          </a:r>
                        </a:p>
                        <a:p>
                          <a:r>
                            <a:rPr lang="ru-RU" sz="2800" dirty="0" smtClean="0"/>
                            <a:t>автомобиля в потоке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107763"/>
                      </a:ext>
                    </a:extLst>
                  </a:tr>
                  <a:tr h="1086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1" dirty="0" smtClean="0">
                              <a:solidFill>
                                <a:srgbClr val="000000"/>
                              </a:solidFill>
                            </a:rPr>
                            <a:t>d</a:t>
                          </a:r>
                          <a:endParaRPr lang="ru-RU" sz="28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мощность двигателя </a:t>
                          </a:r>
                        </a:p>
                        <a:p>
                          <a:r>
                            <a:rPr lang="ru-RU" sz="2800" dirty="0" smtClean="0"/>
                            <a:t>автомобиля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734170"/>
                      </a:ext>
                    </a:extLst>
                  </a:tr>
                  <a:tr h="104273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14620" r="-405330" b="-1812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максимальная возможная </a:t>
                          </a:r>
                        </a:p>
                        <a:p>
                          <a:r>
                            <a:rPr lang="ru-RU" sz="2800" dirty="0" smtClean="0"/>
                            <a:t>(допустимая) скорость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2562605"/>
                      </a:ext>
                    </a:extLst>
                  </a:tr>
                  <a:tr h="8415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2800" b="0" i="0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τ</a:t>
                          </a:r>
                          <a:endParaRPr lang="ru-RU" sz="2800" b="0" i="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время реакции водителя 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46911083"/>
                      </a:ext>
                    </a:extLst>
                  </a:tr>
                  <a:tr h="1042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2800" b="0" i="0" dirty="0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λ</a:t>
                          </a:r>
                          <a:endParaRPr lang="ru-RU" sz="2800" b="0" i="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безопасное расстояние между автомобилями</a:t>
                          </a:r>
                          <a:endParaRPr lang="ru-RU" sz="2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5234244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54" y="151917"/>
            <a:ext cx="5039591" cy="386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63264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5" y="83706"/>
            <a:ext cx="1852896" cy="17113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26" y="1795010"/>
            <a:ext cx="8906391" cy="461618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83706"/>
            <a:ext cx="99036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/>
              <a:t>График </a:t>
            </a:r>
            <a:r>
              <a:rPr lang="ru-RU" sz="4800" b="1" dirty="0"/>
              <a:t>изменения </a:t>
            </a:r>
            <a:r>
              <a:rPr lang="ru-RU" sz="4800" b="1" dirty="0" smtClean="0"/>
              <a:t>скоростей </a:t>
            </a:r>
          </a:p>
          <a:p>
            <a:r>
              <a:rPr lang="el-G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=15, </a:t>
            </a:r>
            <a:r>
              <a:rPr lang="el-G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=1, d=0,122.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079531757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5" y="83706"/>
            <a:ext cx="1852896" cy="17113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TextBox 2"/>
          <p:cNvSpPr txBox="1"/>
          <p:nvPr/>
        </p:nvSpPr>
        <p:spPr>
          <a:xfrm>
            <a:off x="0" y="83706"/>
            <a:ext cx="10665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/>
              <a:t>График </a:t>
            </a:r>
            <a:r>
              <a:rPr lang="ru-RU" sz="4800" b="1" dirty="0"/>
              <a:t>изменения </a:t>
            </a:r>
            <a:r>
              <a:rPr lang="ru-RU" sz="4800" b="1" dirty="0" smtClean="0"/>
              <a:t>длин путей </a:t>
            </a:r>
          </a:p>
          <a:p>
            <a:r>
              <a:rPr lang="el-G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=15, </a:t>
            </a:r>
            <a:r>
              <a:rPr lang="el-GR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=1, d=0,122.</a:t>
            </a:r>
            <a:endParaRPr lang="ru-RU" sz="4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25" y="1653366"/>
            <a:ext cx="8906392" cy="475782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1230987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29" y="1499004"/>
            <a:ext cx="6565396" cy="49362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685" y="2933558"/>
            <a:ext cx="4415209" cy="12955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83706"/>
            <a:ext cx="10637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/>
              <a:t>Модель следования за лидером </a:t>
            </a:r>
            <a:endParaRPr lang="ru-RU" sz="4800" b="1" dirty="0" smtClean="0"/>
          </a:p>
          <a:p>
            <a:r>
              <a:rPr lang="ru-RU" sz="4800" b="1" dirty="0"/>
              <a:t>с</a:t>
            </a:r>
            <a:r>
              <a:rPr lang="ru-RU" sz="4800" b="1" dirty="0" smtClean="0"/>
              <a:t> остановкой</a:t>
            </a:r>
            <a:r>
              <a:rPr lang="en-US" sz="4800" b="1" dirty="0" smtClean="0"/>
              <a:t>.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315222366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5" y="83706"/>
            <a:ext cx="1852896" cy="17113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83706"/>
                <a:ext cx="990367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800" b="1" dirty="0" smtClean="0"/>
                  <a:t>График </a:t>
                </a:r>
                <a:r>
                  <a:rPr lang="ru-RU" sz="4800" b="1" dirty="0"/>
                  <a:t>изменения </a:t>
                </a:r>
                <a:r>
                  <a:rPr lang="ru-RU" sz="4800" b="1" dirty="0" smtClean="0"/>
                  <a:t>скоростей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4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4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=20, </a:t>
                </a:r>
                <a:r>
                  <a:rPr lang="el-GR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=15, </a:t>
                </a:r>
                <a:r>
                  <a:rPr lang="el-GR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τ</a:t>
                </a:r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=1, d=0,122.</a:t>
                </a:r>
                <a:endParaRPr lang="ru-RU" sz="4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706"/>
                <a:ext cx="9903673" cy="1569660"/>
              </a:xfrm>
              <a:prstGeom prst="rect">
                <a:avLst/>
              </a:prstGeom>
              <a:blipFill>
                <a:blip r:embed="rId3"/>
                <a:stretch>
                  <a:fillRect l="-2769" t="-8949" r="-1785" b="-20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25" y="1795009"/>
            <a:ext cx="8906391" cy="461618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9282053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35" y="83706"/>
            <a:ext cx="1852896" cy="17113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83706"/>
                <a:ext cx="1026595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800" b="1" dirty="0" smtClean="0"/>
                  <a:t>График </a:t>
                </a:r>
                <a:r>
                  <a:rPr lang="ru-RU" sz="4800" b="1" dirty="0"/>
                  <a:t>изменения </a:t>
                </a:r>
                <a:r>
                  <a:rPr lang="ru-RU" sz="4800" b="1" dirty="0" smtClean="0"/>
                  <a:t>длин путей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48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48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48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4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=20, </a:t>
                </a:r>
                <a:r>
                  <a:rPr lang="el-GR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=15, </a:t>
                </a:r>
                <a:r>
                  <a:rPr lang="el-GR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τ</a:t>
                </a:r>
                <a:r>
                  <a:rPr lang="en-US" sz="4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=1, d=0,122.</a:t>
                </a:r>
                <a:endParaRPr lang="ru-RU" sz="4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706"/>
                <a:ext cx="10265952" cy="1569660"/>
              </a:xfrm>
              <a:prstGeom prst="rect">
                <a:avLst/>
              </a:prstGeom>
              <a:blipFill>
                <a:blip r:embed="rId3"/>
                <a:stretch>
                  <a:fillRect l="-2672" t="-8949" r="-1722" b="-20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25" y="1795010"/>
            <a:ext cx="8906391" cy="461618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4310029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90575" y="1502672"/>
            <a:ext cx="109156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4000" dirty="0"/>
              <a:t>М</a:t>
            </a:r>
            <a:r>
              <a:rPr lang="ru-RU" sz="4000" dirty="0" smtClean="0"/>
              <a:t>одель следования за лидером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6771" y="3569906"/>
            <a:ext cx="1192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b="1" dirty="0" smtClean="0"/>
              <a:t>+</a:t>
            </a:r>
            <a:endParaRPr lang="ru-RU" sz="9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38650" y="5139566"/>
            <a:ext cx="7753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4000" dirty="0" smtClean="0"/>
              <a:t>Модель свободного движения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3706"/>
            <a:ext cx="11847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/>
              <a:t>Рассмотренные модели</a:t>
            </a:r>
            <a:endParaRPr lang="ru-RU" sz="4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90573" y="2304658"/>
            <a:ext cx="109156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4000" dirty="0" smtClean="0"/>
              <a:t>Модель от компании «Дженерал моторс»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573" y="3106644"/>
            <a:ext cx="80831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4000" dirty="0" smtClean="0"/>
              <a:t>Модель «разумного водителя»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3041479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706"/>
            <a:ext cx="9012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/>
              <a:t>Практическое применение.</a:t>
            </a:r>
            <a:endParaRPr lang="ru-RU" sz="4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12796" y="1526875"/>
            <a:ext cx="109886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Представленные модели отлично </a:t>
            </a:r>
            <a:r>
              <a:rPr lang="ru-RU" sz="3600" dirty="0"/>
              <a:t>подходят для моделирования начала движения транспорта со светофора на перекрёстках. С их помощью можно определить оптимальное время и оптимальную проходимость транспорта через светофор. </a:t>
            </a:r>
          </a:p>
        </p:txBody>
      </p:sp>
    </p:spTree>
    <p:extLst>
      <p:ext uri="{BB962C8B-B14F-4D97-AF65-F5344CB8AC3E}">
        <p14:creationId xmlns:p14="http://schemas.microsoft.com/office/powerpoint/2010/main" val="409095374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489" y="48620"/>
            <a:ext cx="11748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/>
              <a:t>Заключение</a:t>
            </a:r>
            <a:r>
              <a:rPr lang="en-US" sz="4800" b="1" dirty="0" smtClean="0"/>
              <a:t>:</a:t>
            </a:r>
            <a:endParaRPr lang="ru-RU" sz="4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77454" y="1628475"/>
            <a:ext cx="10778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600" dirty="0" smtClean="0"/>
          </a:p>
          <a:p>
            <a:r>
              <a:rPr lang="ru-RU" dirty="0" smtClean="0"/>
              <a:t> </a:t>
            </a:r>
          </a:p>
          <a:p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877454" y="1454138"/>
            <a:ext cx="1098867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На основе принципа </a:t>
            </a:r>
            <a:r>
              <a:rPr lang="ru-RU" sz="3600" dirty="0"/>
              <a:t>следования транспортных средств друг за другом, </a:t>
            </a:r>
            <a:r>
              <a:rPr lang="ru-RU" sz="3600" dirty="0" smtClean="0"/>
              <a:t>были построены две содержательные математические модели </a:t>
            </a:r>
            <a:r>
              <a:rPr lang="ru-RU" sz="3600" dirty="0"/>
              <a:t>для описания движения транспортных </a:t>
            </a:r>
            <a:r>
              <a:rPr lang="ru-RU" sz="3600" dirty="0" smtClean="0"/>
              <a:t>потоков. Они имеют </a:t>
            </a:r>
            <a:r>
              <a:rPr lang="ru-RU" sz="3600" dirty="0"/>
              <a:t>большую прикладную </a:t>
            </a:r>
            <a:r>
              <a:rPr lang="ru-RU" sz="3600" dirty="0" smtClean="0"/>
              <a:t>значимость и на </a:t>
            </a:r>
            <a:r>
              <a:rPr lang="ru-RU" sz="3600" dirty="0"/>
              <a:t>основе этих моделей можно исследовать различные жизненные </a:t>
            </a:r>
            <a:r>
              <a:rPr lang="ru-RU" sz="3600" dirty="0" smtClean="0"/>
              <a:t>ситуации и это позволит </a:t>
            </a:r>
            <a:r>
              <a:rPr lang="ru-RU" sz="3600" dirty="0"/>
              <a:t>сделать технологии управления дорожным движением более современными.</a:t>
            </a:r>
          </a:p>
        </p:txBody>
      </p:sp>
    </p:spTree>
    <p:extLst>
      <p:ext uri="{BB962C8B-B14F-4D97-AF65-F5344CB8AC3E}">
        <p14:creationId xmlns:p14="http://schemas.microsoft.com/office/powerpoint/2010/main" val="348945340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6036" y="2613889"/>
            <a:ext cx="7952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/>
              <a:t>Спасибо за внимание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233870154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3706"/>
            <a:ext cx="11847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/>
              <a:t>Модель свободного движения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67" y="1587664"/>
            <a:ext cx="8634208" cy="1173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7466463"/>
                  </p:ext>
                </p:extLst>
              </p:nvPr>
            </p:nvGraphicFramePr>
            <p:xfrm>
              <a:off x="912121" y="3434207"/>
              <a:ext cx="10115549" cy="2876941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020004">
                      <a:extLst>
                        <a:ext uri="{9D8B030D-6E8A-4147-A177-3AD203B41FA5}">
                          <a16:colId xmlns:a16="http://schemas.microsoft.com/office/drawing/2014/main" val="3377769055"/>
                        </a:ext>
                      </a:extLst>
                    </a:gridCol>
                    <a:gridCol w="9095545">
                      <a:extLst>
                        <a:ext uri="{9D8B030D-6E8A-4147-A177-3AD203B41FA5}">
                          <a16:colId xmlns:a16="http://schemas.microsoft.com/office/drawing/2014/main" val="3247921093"/>
                        </a:ext>
                      </a:extLst>
                    </a:gridCol>
                  </a:tblGrid>
                  <a:tr h="4388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RU" sz="20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dirty="0" smtClean="0"/>
                            <a:t>коэффициент ускорения</a:t>
                          </a:r>
                          <a:endParaRPr lang="ru-RU" sz="20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107763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ru-RU" sz="20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dirty="0" smtClean="0"/>
                            <a:t>коэффициент</a:t>
                          </a:r>
                          <a:r>
                            <a:rPr lang="ru-RU" sz="2000" b="0" baseline="0" dirty="0" smtClean="0"/>
                            <a:t> торможения</a:t>
                          </a:r>
                          <a:endParaRPr lang="ru-RU" sz="20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734170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i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максимальная возможная (допустимая) скорость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2562605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i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минимальная скорость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0408555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i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начальное</a:t>
                          </a:r>
                          <a:r>
                            <a:rPr lang="ru-RU" sz="2000" baseline="0" dirty="0" smtClean="0"/>
                            <a:t> положение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2514405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i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Начальная скорость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7842405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i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время начала торможения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29499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7466463"/>
                  </p:ext>
                </p:extLst>
              </p:nvPr>
            </p:nvGraphicFramePr>
            <p:xfrm>
              <a:off x="912121" y="3434207"/>
              <a:ext cx="10115549" cy="2876941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020004">
                      <a:extLst>
                        <a:ext uri="{9D8B030D-6E8A-4147-A177-3AD203B41FA5}">
                          <a16:colId xmlns:a16="http://schemas.microsoft.com/office/drawing/2014/main" val="3377769055"/>
                        </a:ext>
                      </a:extLst>
                    </a:gridCol>
                    <a:gridCol w="9095545">
                      <a:extLst>
                        <a:ext uri="{9D8B030D-6E8A-4147-A177-3AD203B41FA5}">
                          <a16:colId xmlns:a16="http://schemas.microsoft.com/office/drawing/2014/main" val="3247921093"/>
                        </a:ext>
                      </a:extLst>
                    </a:gridCol>
                  </a:tblGrid>
                  <a:tr h="43881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t="-6944" r="-894611" b="-57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dirty="0" smtClean="0"/>
                            <a:t>коэффициент ускорения</a:t>
                          </a:r>
                          <a:endParaRPr lang="ru-RU" sz="20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107763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t="-114925" r="-894611" b="-522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dirty="0" smtClean="0"/>
                            <a:t>коэффициент</a:t>
                          </a:r>
                          <a:r>
                            <a:rPr lang="ru-RU" sz="2000" b="0" baseline="0" dirty="0" smtClean="0"/>
                            <a:t> торможения</a:t>
                          </a:r>
                          <a:endParaRPr lang="ru-RU" sz="20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734170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t="-214925" r="-894611" b="-422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максимальная возможная </a:t>
                          </a:r>
                          <a:r>
                            <a:rPr lang="ru-RU" sz="2000" dirty="0" smtClean="0"/>
                            <a:t>(</a:t>
                          </a:r>
                          <a:r>
                            <a:rPr lang="ru-RU" sz="2000" dirty="0" smtClean="0"/>
                            <a:t>допустимая) </a:t>
                          </a:r>
                          <a:r>
                            <a:rPr lang="ru-RU" sz="2000" dirty="0" smtClean="0"/>
                            <a:t>скорость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2562605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t="-314925" r="-894611" b="-322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минимальная скорость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0408555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t="-421212" r="-894611" b="-2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начальное</a:t>
                          </a:r>
                          <a:r>
                            <a:rPr lang="ru-RU" sz="2000" baseline="0" dirty="0" smtClean="0"/>
                            <a:t> положение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2514405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t="-513433" r="-894611" b="-1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Начальная скорость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7842405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t="-613433" r="-894611" b="-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время начала торможения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294995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307" y="2761246"/>
            <a:ext cx="4191363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12617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49" y="2664603"/>
            <a:ext cx="5980621" cy="37380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" y="2664603"/>
            <a:ext cx="5981212" cy="37380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880" y="521573"/>
            <a:ext cx="5433531" cy="7849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323850" y="0"/>
            <a:ext cx="517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Графики </a:t>
            </a:r>
            <a:endParaRPr lang="en-US" sz="3600" b="1" dirty="0" smtClean="0"/>
          </a:p>
          <a:p>
            <a:pPr algn="ctr"/>
            <a:r>
              <a:rPr lang="ru-RU" sz="3600" b="1" dirty="0" smtClean="0"/>
              <a:t>изменения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5380" y="2077491"/>
            <a:ext cx="517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скорости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17868" y="2077491"/>
            <a:ext cx="517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расстояния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905" y="1307804"/>
            <a:ext cx="2636748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36359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85" y="1577273"/>
            <a:ext cx="10371719" cy="21337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83706"/>
            <a:ext cx="11847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/>
              <a:t>Модель </a:t>
            </a:r>
            <a:r>
              <a:rPr lang="ru-RU" sz="4800" b="1" dirty="0"/>
              <a:t>следования за </a:t>
            </a:r>
            <a:r>
              <a:rPr lang="ru-RU" sz="4800" b="1" dirty="0" smtClean="0"/>
              <a:t>лидером </a:t>
            </a:r>
            <a:endParaRPr lang="ru-RU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926913"/>
                  </p:ext>
                </p:extLst>
              </p:nvPr>
            </p:nvGraphicFramePr>
            <p:xfrm>
              <a:off x="910140" y="3962492"/>
              <a:ext cx="10115549" cy="1657879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020004">
                      <a:extLst>
                        <a:ext uri="{9D8B030D-6E8A-4147-A177-3AD203B41FA5}">
                          <a16:colId xmlns:a16="http://schemas.microsoft.com/office/drawing/2014/main" val="3377769055"/>
                        </a:ext>
                      </a:extLst>
                    </a:gridCol>
                    <a:gridCol w="9095545">
                      <a:extLst>
                        <a:ext uri="{9D8B030D-6E8A-4147-A177-3AD203B41FA5}">
                          <a16:colId xmlns:a16="http://schemas.microsoft.com/office/drawing/2014/main" val="3247921093"/>
                        </a:ext>
                      </a:extLst>
                    </a:gridCol>
                  </a:tblGrid>
                  <a:tr h="4388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ru-RU" sz="20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107763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ru-RU" sz="20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734170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ru-RU" sz="20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максимальная возможная (допустимая) скорость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2562605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oMath>
                            </m:oMathPara>
                          </a14:m>
                          <a:endParaRPr lang="ru-RU" sz="2000" b="0" i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минимальная скорость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04085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926913"/>
                  </p:ext>
                </p:extLst>
              </p:nvPr>
            </p:nvGraphicFramePr>
            <p:xfrm>
              <a:off x="910140" y="3962492"/>
              <a:ext cx="10115549" cy="1657879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020004">
                      <a:extLst>
                        <a:ext uri="{9D8B030D-6E8A-4147-A177-3AD203B41FA5}">
                          <a16:colId xmlns:a16="http://schemas.microsoft.com/office/drawing/2014/main" val="3377769055"/>
                        </a:ext>
                      </a:extLst>
                    </a:gridCol>
                    <a:gridCol w="9095545">
                      <a:extLst>
                        <a:ext uri="{9D8B030D-6E8A-4147-A177-3AD203B41FA5}">
                          <a16:colId xmlns:a16="http://schemas.microsoft.com/office/drawing/2014/main" val="3247921093"/>
                        </a:ext>
                      </a:extLst>
                    </a:gridCol>
                  </a:tblGrid>
                  <a:tr h="43881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89401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107763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7463" r="-894012" b="-222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734170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10606" r="-894012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максимальная возможная </a:t>
                          </a:r>
                          <a:r>
                            <a:rPr lang="ru-RU" sz="2000" dirty="0" smtClean="0"/>
                            <a:t>(</a:t>
                          </a:r>
                          <a:r>
                            <a:rPr lang="ru-RU" sz="2000" dirty="0" smtClean="0"/>
                            <a:t>допустимая) </a:t>
                          </a:r>
                          <a:r>
                            <a:rPr lang="ru-RU" sz="2000" dirty="0" smtClean="0"/>
                            <a:t>скорость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2562605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5970" r="-894012" b="-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минимальная скорость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04085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2487638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72" y="290606"/>
            <a:ext cx="6500423" cy="13869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8" y="2664600"/>
            <a:ext cx="5981212" cy="37380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05" y="2664600"/>
            <a:ext cx="5977715" cy="37380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23850" y="0"/>
            <a:ext cx="517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Графики </a:t>
            </a:r>
            <a:endParaRPr lang="en-US" sz="3600" b="1" dirty="0" smtClean="0"/>
          </a:p>
          <a:p>
            <a:pPr algn="ctr"/>
            <a:r>
              <a:rPr lang="ru-RU" sz="3600" b="1" dirty="0" smtClean="0"/>
              <a:t>изменения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380" y="2077491"/>
            <a:ext cx="517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скорости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7868" y="2077491"/>
            <a:ext cx="517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расстояния</a:t>
            </a:r>
          </a:p>
        </p:txBody>
      </p:sp>
    </p:spTree>
    <p:extLst>
      <p:ext uri="{BB962C8B-B14F-4D97-AF65-F5344CB8AC3E}">
        <p14:creationId xmlns:p14="http://schemas.microsoft.com/office/powerpoint/2010/main" val="1896717724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706"/>
            <a:ext cx="11847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/>
              <a:t>Модель </a:t>
            </a:r>
            <a:r>
              <a:rPr lang="ru-RU" sz="4800" b="1" dirty="0" smtClean="0"/>
              <a:t>«</a:t>
            </a:r>
            <a:r>
              <a:rPr lang="ru-RU" sz="4800" b="1" dirty="0" err="1" smtClean="0"/>
              <a:t>Дженрал</a:t>
            </a:r>
            <a:r>
              <a:rPr lang="ru-RU" sz="4800" b="1" dirty="0" smtClean="0"/>
              <a:t> моторс»</a:t>
            </a:r>
            <a:endParaRPr lang="ru-RU" sz="4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95" y="1624683"/>
            <a:ext cx="10318374" cy="25071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2194786"/>
                  </p:ext>
                </p:extLst>
              </p:nvPr>
            </p:nvGraphicFramePr>
            <p:xfrm>
              <a:off x="1274720" y="4253438"/>
              <a:ext cx="10115549" cy="2064233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020004">
                      <a:extLst>
                        <a:ext uri="{9D8B030D-6E8A-4147-A177-3AD203B41FA5}">
                          <a16:colId xmlns:a16="http://schemas.microsoft.com/office/drawing/2014/main" val="3377769055"/>
                        </a:ext>
                      </a:extLst>
                    </a:gridCol>
                    <a:gridCol w="9095545">
                      <a:extLst>
                        <a:ext uri="{9D8B030D-6E8A-4147-A177-3AD203B41FA5}">
                          <a16:colId xmlns:a16="http://schemas.microsoft.com/office/drawing/2014/main" val="3247921093"/>
                        </a:ext>
                      </a:extLst>
                    </a:gridCol>
                  </a:tblGrid>
                  <a:tr h="4388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ru-RU" sz="20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107763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ru-RU" sz="20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734170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ru-RU" sz="2000" b="0" i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максимальная возможная (допустимая) скорость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2562605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i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минимальная скорость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0408555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i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8744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2194786"/>
                  </p:ext>
                </p:extLst>
              </p:nvPr>
            </p:nvGraphicFramePr>
            <p:xfrm>
              <a:off x="1274720" y="4253438"/>
              <a:ext cx="10115549" cy="2064233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020004">
                      <a:extLst>
                        <a:ext uri="{9D8B030D-6E8A-4147-A177-3AD203B41FA5}">
                          <a16:colId xmlns:a16="http://schemas.microsoft.com/office/drawing/2014/main" val="3377769055"/>
                        </a:ext>
                      </a:extLst>
                    </a:gridCol>
                    <a:gridCol w="9095545">
                      <a:extLst>
                        <a:ext uri="{9D8B030D-6E8A-4147-A177-3AD203B41FA5}">
                          <a16:colId xmlns:a16="http://schemas.microsoft.com/office/drawing/2014/main" val="3247921093"/>
                        </a:ext>
                      </a:extLst>
                    </a:gridCol>
                  </a:tblGrid>
                  <a:tr h="43881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894012" b="-373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3107763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7463" r="-894012" b="-3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9734170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7463" r="-894012" b="-2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 smtClean="0"/>
                            <a:t>максимальная возможная </a:t>
                          </a:r>
                          <a:r>
                            <a:rPr lang="ru-RU" sz="2000" dirty="0" smtClean="0"/>
                            <a:t>(</a:t>
                          </a:r>
                          <a:r>
                            <a:rPr lang="ru-RU" sz="2000" dirty="0" smtClean="0"/>
                            <a:t>допустимая) </a:t>
                          </a:r>
                          <a:r>
                            <a:rPr lang="ru-RU" sz="2000" dirty="0" smtClean="0"/>
                            <a:t>скорость</a:t>
                          </a:r>
                          <a:endParaRPr lang="ru-RU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2562605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7463" r="-894012" b="-1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/>
                            <a:t>минимальная скорость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0408555"/>
                      </a:ext>
                    </a:extLst>
                  </a:tr>
                  <a:tr h="4063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7463" r="-894012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8744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394217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314072"/>
            <a:ext cx="6530906" cy="160795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60" y="2770674"/>
            <a:ext cx="5962650" cy="35260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770674"/>
            <a:ext cx="5962650" cy="35304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60" y="2770674"/>
            <a:ext cx="5962650" cy="35260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770674"/>
            <a:ext cx="5962650" cy="35260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323850" y="0"/>
            <a:ext cx="517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Графики </a:t>
            </a:r>
            <a:endParaRPr lang="en-US" sz="3600" b="1" dirty="0" smtClean="0"/>
          </a:p>
          <a:p>
            <a:pPr algn="ctr"/>
            <a:r>
              <a:rPr lang="ru-RU" sz="3600" b="1" dirty="0" smtClean="0"/>
              <a:t>изменения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380" y="2077491"/>
            <a:ext cx="517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скорости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7868" y="2077491"/>
            <a:ext cx="517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расстояния</a:t>
            </a:r>
          </a:p>
        </p:txBody>
      </p:sp>
    </p:spTree>
    <p:extLst>
      <p:ext uri="{BB962C8B-B14F-4D97-AF65-F5344CB8AC3E}">
        <p14:creationId xmlns:p14="http://schemas.microsoft.com/office/powerpoint/2010/main" val="33486436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1">
  <a:themeElements>
    <a:clrScheme name="BLUEPRN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UEPR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N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N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Тема1" id="{914205DA-C1D3-4F66-B0E8-26667D316C3E}" vid="{E598EC44-0C03-4EF4-8F7A-77E7F14E2C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14878</TotalTime>
  <Words>489</Words>
  <Application>Microsoft Office PowerPoint</Application>
  <PresentationFormat>Широкоэкранный</PresentationFormat>
  <Paragraphs>129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Comic Sans MS</vt:lpstr>
      <vt:lpstr>Tahoma</vt:lpstr>
      <vt:lpstr>Wingdings</vt:lpstr>
      <vt:lpstr>Тема1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207</cp:revision>
  <dcterms:created xsi:type="dcterms:W3CDTF">2017-05-22T07:43:18Z</dcterms:created>
  <dcterms:modified xsi:type="dcterms:W3CDTF">2020-05-16T13:56:48Z</dcterms:modified>
</cp:coreProperties>
</file>