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5" r:id="rId5"/>
    <p:sldId id="286" r:id="rId6"/>
    <p:sldId id="281" r:id="rId7"/>
    <p:sldId id="279" r:id="rId8"/>
    <p:sldId id="283" r:id="rId9"/>
    <p:sldId id="289" r:id="rId10"/>
    <p:sldId id="282" r:id="rId11"/>
    <p:sldId id="284" r:id="rId12"/>
    <p:sldId id="290" r:id="rId13"/>
    <p:sldId id="291" r:id="rId14"/>
    <p:sldId id="287" r:id="rId15"/>
    <p:sldId id="288" r:id="rId16"/>
    <p:sldId id="264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1800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800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3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</p:grpSp>
      <p:sp>
        <p:nvSpPr>
          <p:cNvPr id="5209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210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886200"/>
            <a:ext cx="85344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9652000" y="6248400"/>
            <a:ext cx="1786467" cy="457200"/>
          </a:xfrm>
        </p:spPr>
        <p:txBody>
          <a:bodyPr/>
          <a:lstStyle>
            <a:lvl1pPr algn="ctr"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1121"/>
      </p:ext>
    </p:extLst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52372"/>
      </p:ext>
    </p:extLst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38270"/>
      </p:ext>
    </p:extLst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74929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850080"/>
      </p:ext>
    </p:extLst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8541"/>
      </p:ext>
    </p:extLst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88244"/>
      </p:ext>
    </p:extLst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73210"/>
      </p:ext>
    </p:extLst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83385"/>
      </p:ext>
    </p:extLst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8321"/>
      </p:ext>
    </p:extLst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88572"/>
      </p:ext>
    </p:extLst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8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  <p:grpSp>
            <p:nvGrpSpPr>
              <p:cNvPr id="105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9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0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1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2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3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4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5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6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7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8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9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0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1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2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3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4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5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6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7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8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9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0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1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2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3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4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5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6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7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1800" smtClean="0"/>
            </a:p>
          </p:txBody>
        </p:sp>
        <p:grpSp>
          <p:nvGrpSpPr>
            <p:cNvPr id="1034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052" name="Rectangle 59" descr="60%"/>
              <p:cNvSpPr>
                <a:spLocks noChangeArrowheads="1"/>
              </p:cNvSpPr>
              <p:nvPr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53" name="Line 60"/>
              <p:cNvSpPr>
                <a:spLocks noChangeShapeType="1"/>
              </p:cNvSpPr>
              <p:nvPr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4" name="Line 61"/>
              <p:cNvSpPr>
                <a:spLocks noChangeShapeType="1"/>
              </p:cNvSpPr>
              <p:nvPr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5" name="Line 62"/>
              <p:cNvSpPr>
                <a:spLocks noChangeShapeType="1"/>
              </p:cNvSpPr>
              <p:nvPr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6" name="Line 63"/>
              <p:cNvSpPr>
                <a:spLocks noChangeShapeType="1"/>
              </p:cNvSpPr>
              <p:nvPr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grpSp>
          <p:nvGrpSpPr>
            <p:cNvPr id="1035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047" name="Rectangle 65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48" name="Line 66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9" name="Line 67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0" name="Line 68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1" name="Line 69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grpSp>
          <p:nvGrpSpPr>
            <p:cNvPr id="1036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042" name="Rectangle 71" descr="60%"/>
              <p:cNvSpPr>
                <a:spLocks noChangeArrowheads="1"/>
              </p:cNvSpPr>
              <p:nvPr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43" name="Line 72"/>
              <p:cNvSpPr>
                <a:spLocks noChangeShapeType="1"/>
              </p:cNvSpPr>
              <p:nvPr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4" name="Line 73"/>
              <p:cNvSpPr>
                <a:spLocks noChangeShapeType="1"/>
              </p:cNvSpPr>
              <p:nvPr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5" name="Line 74"/>
              <p:cNvSpPr>
                <a:spLocks noChangeShapeType="1"/>
              </p:cNvSpPr>
              <p:nvPr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6" name="Line 75"/>
              <p:cNvSpPr>
                <a:spLocks noChangeShapeType="1"/>
              </p:cNvSpPr>
              <p:nvPr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sp>
          <p:nvSpPr>
            <p:cNvPr id="1037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800"/>
            </a:p>
          </p:txBody>
        </p:sp>
        <p:grpSp>
          <p:nvGrpSpPr>
            <p:cNvPr id="1038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9" name="Line 78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0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1" name="Arc 80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</p:grpSp>
      <p:sp>
        <p:nvSpPr>
          <p:cNvPr id="1027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79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anose="030F0702030302020204" pitchFamily="66" charset="0"/>
              </a:defRPr>
            </a:lvl1pPr>
          </a:lstStyle>
          <a:p>
            <a:fld id="{D89A0399-7ACA-4FF0-AC1A-612E934EF3FC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180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anose="030F0702030302020204" pitchFamily="66" charset="0"/>
              </a:defRPr>
            </a:lvl1pPr>
          </a:lstStyle>
          <a:p>
            <a:endParaRPr lang="ru-RU"/>
          </a:p>
        </p:txBody>
      </p:sp>
      <p:sp>
        <p:nvSpPr>
          <p:cNvPr id="4181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Comic Sans MS" panose="030F0702030302020204" pitchFamily="66" charset="0"/>
              </a:defRPr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449" y="270456"/>
            <a:ext cx="11576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Математическое </a:t>
            </a:r>
            <a:r>
              <a:rPr lang="ru-RU" sz="5400" b="1" dirty="0"/>
              <a:t>моделирование движения транспортных потоков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2249" y="3583710"/>
            <a:ext cx="4623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Научный руководитель</a:t>
            </a:r>
          </a:p>
          <a:p>
            <a:pPr algn="r"/>
            <a:r>
              <a:rPr lang="ru-RU" sz="3200" dirty="0" smtClean="0"/>
              <a:t>доктор</a:t>
            </a:r>
            <a:r>
              <a:rPr lang="ru-RU" sz="3200" dirty="0" smtClean="0"/>
              <a:t> </a:t>
            </a:r>
            <a:r>
              <a:rPr lang="ru-RU" sz="3200" dirty="0" smtClean="0"/>
              <a:t>ф-м. н., доцент</a:t>
            </a:r>
          </a:p>
          <a:p>
            <a:pPr algn="r"/>
            <a:r>
              <a:rPr lang="ru-RU" sz="3200" dirty="0" smtClean="0"/>
              <a:t>И.С. Кащенко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480" y="5291916"/>
            <a:ext cx="577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 smtClean="0"/>
              <a:t>Студент группы ПМИ-11МО</a:t>
            </a:r>
          </a:p>
          <a:p>
            <a:pPr algn="r"/>
            <a:r>
              <a:rPr lang="ru-RU" sz="3200" dirty="0" smtClean="0"/>
              <a:t>М.А. Погребняк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8" y="4591051"/>
            <a:ext cx="5534932" cy="21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5255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29" y="1499004"/>
            <a:ext cx="6565396" cy="49362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85" y="2933558"/>
            <a:ext cx="4415209" cy="129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/>
              <a:t>с</a:t>
            </a:r>
            <a:r>
              <a:rPr lang="ru-RU" sz="4800" b="1" dirty="0" smtClean="0"/>
              <a:t> остановкой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31522236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83706"/>
                <a:ext cx="99036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График </a:t>
                </a:r>
                <a:r>
                  <a:rPr lang="ru-RU" sz="4800" b="1" dirty="0"/>
                  <a:t>изменения </a:t>
                </a:r>
                <a:r>
                  <a:rPr lang="ru-RU" sz="4800" b="1" dirty="0" smtClean="0"/>
                  <a:t>скоростей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=1, d=0,122.</a:t>
                </a:r>
                <a:endParaRPr lang="ru-RU" sz="4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9903673" cy="1569660"/>
              </a:xfrm>
              <a:prstGeom prst="rect">
                <a:avLst/>
              </a:prstGeom>
              <a:blipFill>
                <a:blip r:embed="rId3"/>
                <a:stretch>
                  <a:fillRect l="-2769" t="-8949" r="-1785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795009"/>
            <a:ext cx="8906391" cy="46161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28205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3706"/>
                <a:ext cx="1026595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График </a:t>
                </a:r>
                <a:r>
                  <a:rPr lang="ru-RU" sz="4800" b="1" dirty="0"/>
                  <a:t>изменения </a:t>
                </a:r>
                <a:r>
                  <a:rPr lang="ru-RU" sz="4800" b="1" dirty="0" smtClean="0"/>
                  <a:t>длин путей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=1, d=0,122.</a:t>
                </a:r>
                <a:endParaRPr lang="ru-RU" sz="4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10265952" cy="1569660"/>
              </a:xfrm>
              <a:prstGeom prst="rect">
                <a:avLst/>
              </a:prstGeom>
              <a:blipFill>
                <a:blip r:embed="rId3"/>
                <a:stretch>
                  <a:fillRect l="-2672" t="-8949" r="-1722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795010"/>
            <a:ext cx="8906391" cy="46161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31002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706"/>
            <a:ext cx="9012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Практическое применение.</a:t>
            </a:r>
            <a:endParaRPr lang="ru-RU" sz="4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2796" y="1526875"/>
            <a:ext cx="109886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Представленные модели отлично </a:t>
            </a:r>
            <a:r>
              <a:rPr lang="ru-RU" sz="3600" dirty="0"/>
              <a:t>подходят для моделирования начала движения транспорта со светофора на перекрёстках. С их помощью можно определить оптимальное время и оптимальную проходимость транспорта через светофор. </a:t>
            </a:r>
          </a:p>
        </p:txBody>
      </p:sp>
    </p:spTree>
    <p:extLst>
      <p:ext uri="{BB962C8B-B14F-4D97-AF65-F5344CB8AC3E}">
        <p14:creationId xmlns:p14="http://schemas.microsoft.com/office/powerpoint/2010/main" val="40909537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1559"/>
              </p:ext>
            </p:extLst>
          </p:nvPr>
        </p:nvGraphicFramePr>
        <p:xfrm>
          <a:off x="895346" y="1662641"/>
          <a:ext cx="10487028" cy="44599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838917680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4228499531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30133002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420759679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209005226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648956842"/>
                    </a:ext>
                  </a:extLst>
                </a:gridCol>
              </a:tblGrid>
              <a:tr h="815385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       </a:t>
                      </a:r>
                      <a:r>
                        <a:rPr lang="el-GR" sz="2400" b="1" i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en-US" sz="2400" b="1" i="1" dirty="0" smtClean="0"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i="1" dirty="0" smtClean="0">
                          <a:latin typeface="+mj-lt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ru-RU" sz="2400" i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             </a:t>
                      </a:r>
                      <a:endParaRPr lang="ru-RU" sz="24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185928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7958900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0.5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3196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261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2012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11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979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3706"/>
                <a:ext cx="119346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Количество транспортных средств в</a:t>
                </a:r>
              </a:p>
              <a:p>
                <a:r>
                  <a:rPr lang="ru-RU" sz="4800" b="1" dirty="0"/>
                  <a:t>м</a:t>
                </a:r>
                <a:r>
                  <a:rPr lang="ru-RU" sz="4800" b="1" dirty="0" smtClean="0"/>
                  <a:t>одели без остановки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=40,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</a:t>
                </a:r>
                <a:r>
                  <a:rPr lang="ru-RU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0.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ru-RU" sz="4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11934677" cy="1569660"/>
              </a:xfrm>
              <a:prstGeom prst="rect">
                <a:avLst/>
              </a:prstGeom>
              <a:blipFill>
                <a:blip r:embed="rId2"/>
                <a:stretch>
                  <a:fillRect l="-2298" t="-8949" r="-1328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72052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27199"/>
              </p:ext>
            </p:extLst>
          </p:nvPr>
        </p:nvGraphicFramePr>
        <p:xfrm>
          <a:off x="895346" y="1662641"/>
          <a:ext cx="10487028" cy="44599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838917680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4228499531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30133002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420759679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209005226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648956842"/>
                    </a:ext>
                  </a:extLst>
                </a:gridCol>
              </a:tblGrid>
              <a:tr h="815385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       </a:t>
                      </a:r>
                      <a:r>
                        <a:rPr lang="el-GR" sz="2400" b="1" i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en-US" sz="2400" b="1" i="1" dirty="0" smtClean="0"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i="1" dirty="0" smtClean="0">
                          <a:latin typeface="+mj-lt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ru-RU" sz="2400" i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             </a:t>
                      </a:r>
                      <a:endParaRPr lang="ru-RU" sz="24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185928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7958900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0.5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3196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261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2012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11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979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83706"/>
                <a:ext cx="1290757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Количество транспортных средств в</a:t>
                </a:r>
              </a:p>
              <a:p>
                <a:r>
                  <a:rPr lang="ru-RU" sz="4800" b="1" dirty="0"/>
                  <a:t>м</a:t>
                </a:r>
                <a:r>
                  <a:rPr lang="ru-RU" sz="4800" b="1" dirty="0" smtClean="0"/>
                  <a:t>одели без остановки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</a:t>
                </a:r>
                <a:r>
                  <a:rPr lang="ru-RU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0.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ru-RU" sz="4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12907572" cy="1569660"/>
              </a:xfrm>
              <a:prstGeom prst="rect">
                <a:avLst/>
              </a:prstGeom>
              <a:blipFill>
                <a:blip r:embed="rId2"/>
                <a:stretch>
                  <a:fillRect l="-2126" t="-8949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39507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489" y="48620"/>
            <a:ext cx="1174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Заключение</a:t>
            </a:r>
            <a:r>
              <a:rPr lang="en-US" sz="4800" b="1" dirty="0" smtClean="0"/>
              <a:t>:</a:t>
            </a:r>
            <a:endParaRPr lang="ru-RU" sz="4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7454" y="1628475"/>
            <a:ext cx="1077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dirty="0" smtClean="0"/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77454" y="1454138"/>
            <a:ext cx="109886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На основе принципа </a:t>
            </a:r>
            <a:r>
              <a:rPr lang="ru-RU" sz="3600" dirty="0"/>
              <a:t>следования транспортных средств друг за другом, </a:t>
            </a:r>
            <a:r>
              <a:rPr lang="ru-RU" sz="3600" dirty="0" smtClean="0"/>
              <a:t>были построены две содержательные математические модели </a:t>
            </a:r>
            <a:r>
              <a:rPr lang="ru-RU" sz="3600" dirty="0"/>
              <a:t>для описания движения транспортных </a:t>
            </a:r>
            <a:r>
              <a:rPr lang="ru-RU" sz="3600" dirty="0" smtClean="0"/>
              <a:t>потоков. Они имеют </a:t>
            </a:r>
            <a:r>
              <a:rPr lang="ru-RU" sz="3600" dirty="0"/>
              <a:t>большую прикладную </a:t>
            </a:r>
            <a:r>
              <a:rPr lang="ru-RU" sz="3600" dirty="0" smtClean="0"/>
              <a:t>значимость и на </a:t>
            </a:r>
            <a:r>
              <a:rPr lang="ru-RU" sz="3600" dirty="0"/>
              <a:t>основе этих моделей можно исследовать различные жизненные </a:t>
            </a:r>
            <a:r>
              <a:rPr lang="ru-RU" sz="3600" dirty="0" smtClean="0"/>
              <a:t>ситуации и это позволит </a:t>
            </a:r>
            <a:r>
              <a:rPr lang="ru-RU" sz="3600" dirty="0"/>
              <a:t>сделать технологии управления дорожным движением более современными.</a:t>
            </a:r>
          </a:p>
        </p:txBody>
      </p:sp>
    </p:spTree>
    <p:extLst>
      <p:ext uri="{BB962C8B-B14F-4D97-AF65-F5344CB8AC3E}">
        <p14:creationId xmlns:p14="http://schemas.microsoft.com/office/powerpoint/2010/main" val="348945340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036" y="2613889"/>
            <a:ext cx="795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Спасибо за внимание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3387015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2946" y="1619239"/>
            <a:ext cx="108056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Используя теоретические подходы исследования движения транспортных потоков, составить математическую модель для описания движения транспортных потоков. Данная модель должна представлять из себя набор дифференциальных уравнений и иметь практическую значимость. Полученную модель необходимо исследовать, используя компьютерные технологии.</a:t>
            </a:r>
            <a:r>
              <a:rPr lang="ru-RU" dirty="0" smtClean="0"/>
              <a:t> </a:t>
            </a:r>
          </a:p>
          <a:p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83706"/>
            <a:ext cx="6583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Постановка задачи:</a:t>
            </a:r>
          </a:p>
        </p:txBody>
      </p:sp>
    </p:spTree>
    <p:extLst>
      <p:ext uri="{BB962C8B-B14F-4D97-AF65-F5344CB8AC3E}">
        <p14:creationId xmlns:p14="http://schemas.microsoft.com/office/powerpoint/2010/main" val="101771720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9" y="3419475"/>
            <a:ext cx="11750212" cy="3336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8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</a:t>
            </a:r>
            <a:r>
              <a:rPr lang="ru-RU" sz="4800" b="1" dirty="0" smtClean="0"/>
              <a:t>лидером</a:t>
            </a:r>
            <a:r>
              <a:rPr lang="en-US" sz="4800" b="1" dirty="0"/>
              <a:t>.</a:t>
            </a:r>
            <a:endParaRPr lang="ru-RU" sz="4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2796" y="1526875"/>
            <a:ext cx="109886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Транспортный поток - количество </a:t>
            </a:r>
            <a:r>
              <a:rPr lang="ru-RU" sz="3600" dirty="0"/>
              <a:t>единиц транспортных средств одного вида транспорта, проследовавших определённый участок пути в течение установленного промежутка </a:t>
            </a:r>
            <a:r>
              <a:rPr lang="ru-RU" sz="3600" dirty="0" smtClean="0"/>
              <a:t>времени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5904756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01581"/>
                  </p:ext>
                </p:extLst>
              </p:nvPr>
            </p:nvGraphicFramePr>
            <p:xfrm>
              <a:off x="795855" y="4281963"/>
              <a:ext cx="11195986" cy="1889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15555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8980431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825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0" i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b="0" dirty="0" smtClean="0"/>
                            <a:t>максимальная возможная скорость с ограничением ускорения (</a:t>
                          </a:r>
                          <a:r>
                            <a:rPr lang="ru-RU" sz="2800" b="0" dirty="0" err="1" smtClean="0"/>
                            <a:t>demand</a:t>
                          </a:r>
                          <a:r>
                            <a:rPr lang="ru-RU" sz="2800" b="0" dirty="0" smtClean="0"/>
                            <a:t> </a:t>
                          </a:r>
                          <a:r>
                            <a:rPr lang="ru-RU" sz="2800" b="0" dirty="0" err="1" smtClean="0"/>
                            <a:t>speed</a:t>
                          </a:r>
                          <a:r>
                            <a:rPr lang="ru-RU" sz="2800" b="0" dirty="0" smtClean="0"/>
                            <a:t>)</a:t>
                          </a:r>
                          <a:endParaRPr lang="ru-RU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825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0" i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скорость с ограничением безопасности (</a:t>
                          </a:r>
                          <a:r>
                            <a:rPr lang="ru-RU" sz="2800" dirty="0" err="1" smtClean="0"/>
                            <a:t>supply</a:t>
                          </a:r>
                          <a:r>
                            <a:rPr lang="ru-RU" sz="2800" dirty="0" smtClean="0"/>
                            <a:t> </a:t>
                          </a:r>
                          <a:r>
                            <a:rPr lang="ru-RU" sz="2800" dirty="0" err="1" smtClean="0"/>
                            <a:t>speed</a:t>
                          </a:r>
                          <a:r>
                            <a:rPr lang="ru-RU" sz="2800" dirty="0" smtClean="0"/>
                            <a:t>).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01581"/>
                  </p:ext>
                </p:extLst>
              </p:nvPr>
            </p:nvGraphicFramePr>
            <p:xfrm>
              <a:off x="795855" y="4281963"/>
              <a:ext cx="11195986" cy="1889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15555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8980431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410" r="-404945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b="0" dirty="0" smtClean="0"/>
                            <a:t>максимальная возможная скорость с ограничением ускорения (</a:t>
                          </a:r>
                          <a:r>
                            <a:rPr lang="ru-RU" sz="2800" b="0" dirty="0" err="1" smtClean="0"/>
                            <a:t>demand</a:t>
                          </a:r>
                          <a:r>
                            <a:rPr lang="ru-RU" sz="2800" b="0" dirty="0" smtClean="0"/>
                            <a:t> </a:t>
                          </a:r>
                          <a:r>
                            <a:rPr lang="ru-RU" sz="2800" b="0" dirty="0" err="1" smtClean="0"/>
                            <a:t>speed</a:t>
                          </a:r>
                          <a:r>
                            <a:rPr lang="ru-RU" sz="2800" b="0" dirty="0" smtClean="0"/>
                            <a:t>)</a:t>
                          </a:r>
                          <a:endParaRPr lang="ru-RU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7097" r="-404945" b="-1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скорость с ограничением безопасности (</a:t>
                          </a:r>
                          <a:r>
                            <a:rPr lang="ru-RU" sz="2800" dirty="0" err="1" smtClean="0"/>
                            <a:t>supply</a:t>
                          </a:r>
                          <a:r>
                            <a:rPr lang="ru-RU" sz="2800" dirty="0" smtClean="0"/>
                            <a:t> </a:t>
                          </a:r>
                          <a:r>
                            <a:rPr lang="ru-RU" sz="2800" dirty="0" err="1" smtClean="0"/>
                            <a:t>speed</a:t>
                          </a:r>
                          <a:r>
                            <a:rPr lang="ru-RU" sz="2800" dirty="0" smtClean="0"/>
                            <a:t>).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5" y="2123943"/>
            <a:ext cx="5812776" cy="94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3706"/>
            <a:ext cx="7978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Парадигма автомобиля</a:t>
            </a:r>
            <a:r>
              <a:rPr lang="en-US" sz="4800" b="1" dirty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49403911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 smtClean="0"/>
              <a:t>без остановки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2" y="1948104"/>
            <a:ext cx="5299385" cy="637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34" y="3292773"/>
            <a:ext cx="6388026" cy="687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4687842"/>
            <a:ext cx="7587755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5965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9" y="1514475"/>
            <a:ext cx="6596401" cy="4913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 smtClean="0"/>
              <a:t>без остановки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84174447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966361"/>
                  </p:ext>
                </p:extLst>
              </p:nvPr>
            </p:nvGraphicFramePr>
            <p:xfrm>
              <a:off x="280554" y="675409"/>
              <a:ext cx="12136582" cy="614254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1687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73489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1042736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Параметр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Физическое значение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651455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порядковый номер </a:t>
                          </a:r>
                        </a:p>
                        <a:p>
                          <a:r>
                            <a:rPr lang="ru-RU" sz="2800" dirty="0" smtClean="0"/>
                            <a:t>автомобиля в потоке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мощность двигателя </a:t>
                          </a:r>
                        </a:p>
                        <a:p>
                          <a:r>
                            <a:rPr lang="ru-RU" sz="2800" dirty="0" smtClean="0"/>
                            <a:t>автомобиля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b="0" i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</a:t>
                          </a:r>
                        </a:p>
                        <a:p>
                          <a:r>
                            <a:rPr lang="ru-RU" sz="2800" dirty="0" smtClean="0"/>
                            <a:t>(допустимая) скорость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841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время реакции водителя 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6911083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λ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безопасное расстояние между автомобилями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2342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966361"/>
                  </p:ext>
                </p:extLst>
              </p:nvPr>
            </p:nvGraphicFramePr>
            <p:xfrm>
              <a:off x="280554" y="675409"/>
              <a:ext cx="12136582" cy="614254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1687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73489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1042736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Параметр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Физическое значение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651455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порядковый номер </a:t>
                          </a:r>
                        </a:p>
                        <a:p>
                          <a:r>
                            <a:rPr lang="ru-RU" sz="2800" dirty="0" smtClean="0"/>
                            <a:t>автомобиля в потоке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мощность двигателя </a:t>
                          </a:r>
                        </a:p>
                        <a:p>
                          <a:r>
                            <a:rPr lang="ru-RU" sz="2800" dirty="0" smtClean="0"/>
                            <a:t>автомобиля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4620" r="-405330" b="-18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</a:t>
                          </a:r>
                        </a:p>
                        <a:p>
                          <a:r>
                            <a:rPr lang="ru-RU" sz="2800" dirty="0" smtClean="0"/>
                            <a:t>(допустимая) скорость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841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время реакции водителя 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6911083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λ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безопасное расстояние между автомобилями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23424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54" y="151917"/>
            <a:ext cx="5039591" cy="38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6326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6" y="1795010"/>
            <a:ext cx="8906391" cy="46161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83706"/>
            <a:ext cx="9903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График </a:t>
            </a:r>
            <a:r>
              <a:rPr lang="ru-RU" sz="4800" b="1" dirty="0"/>
              <a:t>изменения </a:t>
            </a:r>
            <a:r>
              <a:rPr lang="ru-RU" sz="4800" b="1" dirty="0" smtClean="0"/>
              <a:t>скоростей </a:t>
            </a:r>
          </a:p>
          <a:p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=15, </a:t>
            </a:r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=1, d=0,122.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07953175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6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График </a:t>
            </a:r>
            <a:r>
              <a:rPr lang="ru-RU" sz="4800" b="1" dirty="0"/>
              <a:t>изменения </a:t>
            </a:r>
            <a:r>
              <a:rPr lang="ru-RU" sz="4800" b="1" dirty="0" smtClean="0"/>
              <a:t>длин путей </a:t>
            </a:r>
          </a:p>
          <a:p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=15, </a:t>
            </a:r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=1, d=0,122.</a:t>
            </a:r>
            <a:endParaRPr lang="ru-RU" sz="4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653366"/>
            <a:ext cx="8906392" cy="47578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23098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914205DA-C1D3-4F66-B0E8-26667D316C3E}" vid="{E598EC44-0C03-4EF4-8F7A-77E7F14E2C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7834</TotalTime>
  <Words>373</Words>
  <Application>Microsoft Office PowerPoint</Application>
  <PresentationFormat>Широкоэкранный</PresentationFormat>
  <Paragraphs>129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Comic Sans MS</vt:lpstr>
      <vt:lpstr>Tahoma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154</cp:revision>
  <dcterms:created xsi:type="dcterms:W3CDTF">2017-05-22T07:43:18Z</dcterms:created>
  <dcterms:modified xsi:type="dcterms:W3CDTF">2019-05-28T17:18:12Z</dcterms:modified>
</cp:coreProperties>
</file>