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0" r:id="rId4"/>
    <p:sldId id="285" r:id="rId5"/>
    <p:sldId id="286" r:id="rId6"/>
    <p:sldId id="281" r:id="rId7"/>
    <p:sldId id="279" r:id="rId8"/>
    <p:sldId id="283" r:id="rId9"/>
    <p:sldId id="289" r:id="rId10"/>
    <p:sldId id="282" r:id="rId11"/>
    <p:sldId id="284" r:id="rId12"/>
    <p:sldId id="290" r:id="rId13"/>
    <p:sldId id="291" r:id="rId14"/>
    <p:sldId id="287" r:id="rId15"/>
    <p:sldId id="288" r:id="rId16"/>
    <p:sldId id="264" r:id="rId17"/>
    <p:sldId id="26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40" autoAdjust="0"/>
  </p:normalViewPr>
  <p:slideViewPr>
    <p:cSldViewPr snapToGrid="0">
      <p:cViewPr varScale="1">
        <p:scale>
          <a:sx n="74" d="100"/>
          <a:sy n="74" d="100"/>
        </p:scale>
        <p:origin x="11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696" y="1979"/>
              <a:ext cx="3132" cy="324"/>
              <a:chOff x="696" y="894"/>
              <a:chExt cx="3132" cy="324"/>
            </a:xfrm>
          </p:grpSpPr>
          <p:sp>
            <p:nvSpPr>
              <p:cNvPr id="87" name="Rectangle 4"/>
              <p:cNvSpPr>
                <a:spLocks noChangeArrowheads="1"/>
              </p:cNvSpPr>
              <p:nvPr/>
            </p:nvSpPr>
            <p:spPr bwMode="ltGray">
              <a:xfrm>
                <a:off x="696" y="894"/>
                <a:ext cx="1104" cy="28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1800" smtClean="0"/>
              </a:p>
            </p:txBody>
          </p:sp>
          <p:sp>
            <p:nvSpPr>
              <p:cNvPr id="88" name="Rectangle 5"/>
              <p:cNvSpPr>
                <a:spLocks noChangeArrowheads="1"/>
              </p:cNvSpPr>
              <p:nvPr/>
            </p:nvSpPr>
            <p:spPr bwMode="ltGray">
              <a:xfrm>
                <a:off x="696" y="1122"/>
                <a:ext cx="1440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1800" smtClean="0"/>
              </a:p>
            </p:txBody>
          </p:sp>
          <p:sp>
            <p:nvSpPr>
              <p:cNvPr id="89" name="Rectangle 6"/>
              <p:cNvSpPr>
                <a:spLocks noChangeArrowheads="1"/>
              </p:cNvSpPr>
              <p:nvPr/>
            </p:nvSpPr>
            <p:spPr bwMode="ltGray">
              <a:xfrm>
                <a:off x="1716" y="1068"/>
                <a:ext cx="2112" cy="10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1800" smtClean="0"/>
              </a:p>
            </p:txBody>
          </p:sp>
          <p:sp>
            <p:nvSpPr>
              <p:cNvPr id="90" name="Rectangle 7"/>
              <p:cNvSpPr>
                <a:spLocks noChangeArrowheads="1"/>
              </p:cNvSpPr>
              <p:nvPr/>
            </p:nvSpPr>
            <p:spPr bwMode="ltGray">
              <a:xfrm>
                <a:off x="1713" y="954"/>
                <a:ext cx="1872" cy="144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1800" smtClean="0"/>
              </a:p>
            </p:txBody>
          </p:sp>
        </p:grpSp>
        <p:sp>
          <p:nvSpPr>
            <p:cNvPr id="6" name="Rectangle 8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z="1800" smtClean="0"/>
            </a:p>
          </p:txBody>
        </p: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4" name="Group 10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6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66" name="Line 12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67" name="Line 13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68" name="Line 14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69" name="Line 15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70" name="Line 16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71" name="Line 17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72" name="Line 18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73" name="Line 19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74" name="Line 20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75" name="Line 21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76" name="Line 22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77" name="Line 23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78" name="Line 24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79" name="Line 25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80" name="Line 26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81" name="Line 27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82" name="Line 28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83" name="Line 29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84" name="Line 30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85" name="Line 31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86" name="Line 32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</p:grpSp>
          <p:grpSp>
            <p:nvGrpSpPr>
              <p:cNvPr id="35" name="Group 33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6" name="Line 34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37" name="Line 35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38" name="Line 36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39" name="Line 37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40" name="Line 38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41" name="Line 39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42" name="Line 40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43" name="Line 41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44" name="Line 42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45" name="Line 43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46" name="Line 44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47" name="Line 45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48" name="Line 46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49" name="Line 47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50" name="Line 48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51" name="Line 49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52" name="Line 50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53" name="Line 51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54" name="Line 52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55" name="Line 53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56" name="Line 54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57" name="Line 55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58" name="Line 56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59" name="Line 57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60" name="Line 58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61" name="Line 59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62" name="Line 60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63" name="Line 61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64" name="Line 62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</p:grpSp>
        </p:grp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4512" y="3984"/>
              <a:ext cx="912" cy="288"/>
              <a:chOff x="4512" y="3984"/>
              <a:chExt cx="912" cy="288"/>
            </a:xfrm>
          </p:grpSpPr>
          <p:sp>
            <p:nvSpPr>
              <p:cNvPr id="29" name="Rectangle 64" descr="60%"/>
              <p:cNvSpPr>
                <a:spLocks noChangeArrowheads="1"/>
              </p:cNvSpPr>
              <p:nvPr/>
            </p:nvSpPr>
            <p:spPr bwMode="ltGray">
              <a:xfrm>
                <a:off x="4560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1800" smtClean="0"/>
              </a:p>
            </p:txBody>
          </p:sp>
          <p:sp>
            <p:nvSpPr>
              <p:cNvPr id="30" name="Line 65"/>
              <p:cNvSpPr>
                <a:spLocks noChangeShapeType="1"/>
              </p:cNvSpPr>
              <p:nvPr/>
            </p:nvSpPr>
            <p:spPr bwMode="ltGray">
              <a:xfrm>
                <a:off x="4512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31" name="Line 66"/>
              <p:cNvSpPr>
                <a:spLocks noChangeShapeType="1"/>
              </p:cNvSpPr>
              <p:nvPr/>
            </p:nvSpPr>
            <p:spPr bwMode="ltGray">
              <a:xfrm>
                <a:off x="4512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32" name="Line 67"/>
              <p:cNvSpPr>
                <a:spLocks noChangeShapeType="1"/>
              </p:cNvSpPr>
              <p:nvPr/>
            </p:nvSpPr>
            <p:spPr bwMode="ltGray">
              <a:xfrm>
                <a:off x="4560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33" name="Line 68"/>
              <p:cNvSpPr>
                <a:spLocks noChangeShapeType="1"/>
              </p:cNvSpPr>
              <p:nvPr/>
            </p:nvSpPr>
            <p:spPr bwMode="ltGray">
              <a:xfrm>
                <a:off x="537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</p:grpSp>
        <p:sp>
          <p:nvSpPr>
            <p:cNvPr id="9" name="Line 69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sz="1800"/>
            </a:p>
          </p:txBody>
        </p:sp>
        <p:grpSp>
          <p:nvGrpSpPr>
            <p:cNvPr id="10" name="Group 70"/>
            <p:cNvGrpSpPr>
              <a:grpSpLocks/>
            </p:cNvGrpSpPr>
            <p:nvPr/>
          </p:nvGrpSpPr>
          <p:grpSpPr bwMode="auto">
            <a:xfrm>
              <a:off x="261" y="1962"/>
              <a:ext cx="3567" cy="1494"/>
              <a:chOff x="261" y="877"/>
              <a:chExt cx="3567" cy="1494"/>
            </a:xfrm>
          </p:grpSpPr>
          <p:sp>
            <p:nvSpPr>
              <p:cNvPr id="11" name="Line 71"/>
              <p:cNvSpPr>
                <a:spLocks noChangeShapeType="1"/>
              </p:cNvSpPr>
              <p:nvPr/>
            </p:nvSpPr>
            <p:spPr bwMode="ltGray">
              <a:xfrm flipH="1">
                <a:off x="261" y="951"/>
                <a:ext cx="1533" cy="3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2" name="Line 72"/>
              <p:cNvSpPr>
                <a:spLocks noChangeShapeType="1"/>
              </p:cNvSpPr>
              <p:nvPr/>
            </p:nvSpPr>
            <p:spPr bwMode="ltGray">
              <a:xfrm>
                <a:off x="383" y="879"/>
                <a:ext cx="0" cy="149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3" name="Arc 73"/>
              <p:cNvSpPr>
                <a:spLocks/>
              </p:cNvSpPr>
              <p:nvPr/>
            </p:nvSpPr>
            <p:spPr bwMode="ltGray">
              <a:xfrm rot="16200000" flipH="1">
                <a:off x="303" y="87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4" name="Arc 74"/>
              <p:cNvSpPr>
                <a:spLocks/>
              </p:cNvSpPr>
              <p:nvPr/>
            </p:nvSpPr>
            <p:spPr bwMode="ltGray">
              <a:xfrm>
                <a:off x="692" y="895"/>
                <a:ext cx="267" cy="209"/>
              </a:xfrm>
              <a:custGeom>
                <a:avLst/>
                <a:gdLst>
                  <a:gd name="T0" fmla="*/ 0 w 38387"/>
                  <a:gd name="T1" fmla="*/ 0 h 30163"/>
                  <a:gd name="T2" fmla="*/ 0 w 38387"/>
                  <a:gd name="T3" fmla="*/ 0 h 30163"/>
                  <a:gd name="T4" fmla="*/ 0 w 38387"/>
                  <a:gd name="T5" fmla="*/ 0 h 301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387" h="30163" fill="none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</a:path>
                  <a:path w="38387" h="30163" stroke="0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  <a:lnTo>
                      <a:pt x="16787" y="8563"/>
                    </a:lnTo>
                    <a:lnTo>
                      <a:pt x="36617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5" name="Arc 75"/>
              <p:cNvSpPr>
                <a:spLocks/>
              </p:cNvSpPr>
              <p:nvPr/>
            </p:nvSpPr>
            <p:spPr bwMode="ltGray">
              <a:xfrm flipV="1">
                <a:off x="834" y="893"/>
                <a:ext cx="288" cy="322"/>
              </a:xfrm>
              <a:custGeom>
                <a:avLst/>
                <a:gdLst>
                  <a:gd name="T0" fmla="*/ 0 w 21600"/>
                  <a:gd name="T1" fmla="*/ 0 h 24179"/>
                  <a:gd name="T2" fmla="*/ 0 w 21600"/>
                  <a:gd name="T3" fmla="*/ 0 h 24179"/>
                  <a:gd name="T4" fmla="*/ 0 w 21600"/>
                  <a:gd name="T5" fmla="*/ 0 h 24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179" fill="none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</a:path>
                  <a:path w="21600" h="24179" stroke="0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  <a:lnTo>
                      <a:pt x="21600" y="5361"/>
                    </a:lnTo>
                    <a:lnTo>
                      <a:pt x="10995" y="24178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6" name="Arc 76"/>
              <p:cNvSpPr>
                <a:spLocks/>
              </p:cNvSpPr>
              <p:nvPr/>
            </p:nvSpPr>
            <p:spPr bwMode="ltGray">
              <a:xfrm flipV="1">
                <a:off x="1124" y="888"/>
                <a:ext cx="288" cy="329"/>
              </a:xfrm>
              <a:custGeom>
                <a:avLst/>
                <a:gdLst>
                  <a:gd name="T0" fmla="*/ 0 w 21600"/>
                  <a:gd name="T1" fmla="*/ 0 h 24653"/>
                  <a:gd name="T2" fmla="*/ 0 w 21600"/>
                  <a:gd name="T3" fmla="*/ 0 h 24653"/>
                  <a:gd name="T4" fmla="*/ 0 w 21600"/>
                  <a:gd name="T5" fmla="*/ 0 h 2465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653" fill="none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</a:path>
                  <a:path w="21600" h="24653" stroke="0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  <a:lnTo>
                      <a:pt x="0" y="4933"/>
                    </a:lnTo>
                    <a:lnTo>
                      <a:pt x="21029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7" name="Line 77"/>
              <p:cNvSpPr>
                <a:spLocks noChangeShapeType="1"/>
              </p:cNvSpPr>
              <p:nvPr/>
            </p:nvSpPr>
            <p:spPr bwMode="ltGray">
              <a:xfrm flipV="1">
                <a:off x="720" y="891"/>
                <a:ext cx="417" cy="3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8" name="Line 78"/>
              <p:cNvSpPr>
                <a:spLocks noChangeShapeType="1"/>
              </p:cNvSpPr>
              <p:nvPr/>
            </p:nvSpPr>
            <p:spPr bwMode="ltGray">
              <a:xfrm>
                <a:off x="771" y="891"/>
                <a:ext cx="300" cy="32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9" name="Arc 79"/>
              <p:cNvSpPr>
                <a:spLocks/>
              </p:cNvSpPr>
              <p:nvPr/>
            </p:nvSpPr>
            <p:spPr bwMode="ltGray">
              <a:xfrm flipV="1">
                <a:off x="2708" y="954"/>
                <a:ext cx="727" cy="619"/>
              </a:xfrm>
              <a:custGeom>
                <a:avLst/>
                <a:gdLst>
                  <a:gd name="T0" fmla="*/ 0 w 18917"/>
                  <a:gd name="T1" fmla="*/ 0 h 16117"/>
                  <a:gd name="T2" fmla="*/ 0 w 18917"/>
                  <a:gd name="T3" fmla="*/ 0 h 16117"/>
                  <a:gd name="T4" fmla="*/ 0 w 18917"/>
                  <a:gd name="T5" fmla="*/ 0 h 161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917" h="16117" fill="none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</a:path>
                  <a:path w="18917" h="16117" stroke="0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  <a:lnTo>
                      <a:pt x="18917" y="0"/>
                    </a:lnTo>
                    <a:lnTo>
                      <a:pt x="4536" y="16116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20" name="Arc 80"/>
              <p:cNvSpPr>
                <a:spLocks/>
              </p:cNvSpPr>
              <p:nvPr/>
            </p:nvSpPr>
            <p:spPr bwMode="ltGray">
              <a:xfrm>
                <a:off x="3076" y="922"/>
                <a:ext cx="425" cy="215"/>
              </a:xfrm>
              <a:custGeom>
                <a:avLst/>
                <a:gdLst>
                  <a:gd name="T0" fmla="*/ 0 w 42771"/>
                  <a:gd name="T1" fmla="*/ 0 h 21600"/>
                  <a:gd name="T2" fmla="*/ 0 w 42771"/>
                  <a:gd name="T3" fmla="*/ 0 h 21600"/>
                  <a:gd name="T4" fmla="*/ 0 w 42771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2771" h="21600" fill="none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</a:path>
                  <a:path w="42771" h="21600" stroke="0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  <a:lnTo>
                      <a:pt x="21430" y="0"/>
                    </a:lnTo>
                    <a:lnTo>
                      <a:pt x="42771" y="3334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21" name="Arc 81"/>
              <p:cNvSpPr>
                <a:spLocks/>
              </p:cNvSpPr>
              <p:nvPr/>
            </p:nvSpPr>
            <p:spPr bwMode="ltGray">
              <a:xfrm flipH="1" flipV="1">
                <a:off x="3441" y="1037"/>
                <a:ext cx="288" cy="144"/>
              </a:xfrm>
              <a:custGeom>
                <a:avLst/>
                <a:gdLst>
                  <a:gd name="T0" fmla="*/ 0 w 43129"/>
                  <a:gd name="T1" fmla="*/ 0 h 21600"/>
                  <a:gd name="T2" fmla="*/ 0 w 43129"/>
                  <a:gd name="T3" fmla="*/ 0 h 21600"/>
                  <a:gd name="T4" fmla="*/ 0 w 43129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29" h="21600" fill="none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</a:path>
                  <a:path w="43129" h="21600" stroke="0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  <a:lnTo>
                      <a:pt x="21571" y="0"/>
                    </a:lnTo>
                    <a:lnTo>
                      <a:pt x="43128" y="1347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22" name="Arc 82"/>
              <p:cNvSpPr>
                <a:spLocks/>
              </p:cNvSpPr>
              <p:nvPr/>
            </p:nvSpPr>
            <p:spPr bwMode="ltGray">
              <a:xfrm flipH="1" flipV="1">
                <a:off x="2745" y="1045"/>
                <a:ext cx="201" cy="130"/>
              </a:xfrm>
              <a:custGeom>
                <a:avLst/>
                <a:gdLst>
                  <a:gd name="T0" fmla="*/ 0 w 43200"/>
                  <a:gd name="T1" fmla="*/ 0 h 28005"/>
                  <a:gd name="T2" fmla="*/ 0 w 43200"/>
                  <a:gd name="T3" fmla="*/ 0 h 28005"/>
                  <a:gd name="T4" fmla="*/ 0 w 43200"/>
                  <a:gd name="T5" fmla="*/ 0 h 280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8005" fill="none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</a:path>
                  <a:path w="43200" h="28005" stroke="0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  <a:lnTo>
                      <a:pt x="21600" y="6405"/>
                    </a:lnTo>
                    <a:lnTo>
                      <a:pt x="42228" y="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23" name="Line 83"/>
              <p:cNvSpPr>
                <a:spLocks noChangeShapeType="1"/>
              </p:cNvSpPr>
              <p:nvPr/>
            </p:nvSpPr>
            <p:spPr bwMode="ltGray">
              <a:xfrm>
                <a:off x="2784" y="960"/>
                <a:ext cx="219" cy="21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24" name="Line 84"/>
              <p:cNvSpPr>
                <a:spLocks noChangeShapeType="1"/>
              </p:cNvSpPr>
              <p:nvPr/>
            </p:nvSpPr>
            <p:spPr bwMode="ltGray">
              <a:xfrm>
                <a:off x="3282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25" name="Line 85"/>
              <p:cNvSpPr>
                <a:spLocks noChangeShapeType="1"/>
              </p:cNvSpPr>
              <p:nvPr/>
            </p:nvSpPr>
            <p:spPr bwMode="ltGray">
              <a:xfrm flipH="1">
                <a:off x="2976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26" name="Line 86"/>
              <p:cNvSpPr>
                <a:spLocks noChangeShapeType="1"/>
              </p:cNvSpPr>
              <p:nvPr/>
            </p:nvSpPr>
            <p:spPr bwMode="ltGray">
              <a:xfrm>
                <a:off x="3279" y="951"/>
                <a:ext cx="0" cy="22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27" name="Line 87"/>
              <p:cNvSpPr>
                <a:spLocks noChangeShapeType="1"/>
              </p:cNvSpPr>
              <p:nvPr/>
            </p:nvSpPr>
            <p:spPr bwMode="ltGray">
              <a:xfrm>
                <a:off x="3579" y="951"/>
                <a:ext cx="0" cy="29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28" name="Line 88"/>
              <p:cNvSpPr>
                <a:spLocks noChangeShapeType="1"/>
              </p:cNvSpPr>
              <p:nvPr/>
            </p:nvSpPr>
            <p:spPr bwMode="ltGray">
              <a:xfrm>
                <a:off x="288" y="1176"/>
                <a:ext cx="35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</p:grpSp>
      </p:grpSp>
      <p:sp>
        <p:nvSpPr>
          <p:cNvPr id="5209" name="Rectangle 89"/>
          <p:cNvSpPr>
            <a:spLocks noGrp="1" noChangeArrowheads="1"/>
          </p:cNvSpPr>
          <p:nvPr>
            <p:ph type="ctrTitle"/>
          </p:nvPr>
        </p:nvSpPr>
        <p:spPr>
          <a:xfrm>
            <a:off x="1320800" y="17526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 smtClean="0"/>
              <a:t>Образец заголовка</a:t>
            </a:r>
          </a:p>
        </p:txBody>
      </p:sp>
      <p:sp>
        <p:nvSpPr>
          <p:cNvPr id="5210" name="Rectangle 90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320800" y="3886200"/>
            <a:ext cx="8534400" cy="175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  <p:sp>
        <p:nvSpPr>
          <p:cNvPr id="91" name="Rectangle 91"/>
          <p:cNvSpPr>
            <a:spLocks noGrp="1" noChangeArrowheads="1"/>
          </p:cNvSpPr>
          <p:nvPr>
            <p:ph type="dt" sz="half" idx="10"/>
          </p:nvPr>
        </p:nvSpPr>
        <p:spPr>
          <a:xfrm>
            <a:off x="9652000" y="6248400"/>
            <a:ext cx="1786467" cy="457200"/>
          </a:xfrm>
        </p:spPr>
        <p:txBody>
          <a:bodyPr/>
          <a:lstStyle>
            <a:lvl1pPr algn="ctr">
              <a:defRPr/>
            </a:lvl1pPr>
          </a:lstStyle>
          <a:p>
            <a:fld id="{D89A0399-7ACA-4FF0-AC1A-612E934EF3FC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92" name="Rectangle 92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3" name="Rectangle 9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fld id="{88F05D1C-8647-47EF-B17B-6528DE374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281121"/>
      </p:ext>
    </p:extLst>
  </p:cSld>
  <p:clrMapOvr>
    <a:masterClrMapping/>
  </p:clrMapOvr>
  <p:transition>
    <p:strip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9A0399-7ACA-4FF0-AC1A-612E934EF3FC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05D1C-8647-47EF-B17B-6528DE374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452372"/>
      </p:ext>
    </p:extLst>
  </p:cSld>
  <p:clrMapOvr>
    <a:masterClrMapping/>
  </p:clrMapOvr>
  <p:transition>
    <p:strip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13800" y="304800"/>
            <a:ext cx="2667000" cy="5715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2800" y="304800"/>
            <a:ext cx="7797800" cy="5715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9A0399-7ACA-4FF0-AC1A-612E934EF3FC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05D1C-8647-47EF-B17B-6528DE374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138270"/>
      </p:ext>
    </p:extLst>
  </p:cSld>
  <p:clrMapOvr>
    <a:masterClrMapping/>
  </p:clrMapOvr>
  <p:transition>
    <p:strip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9A0399-7ACA-4FF0-AC1A-612E934EF3FC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05D1C-8647-47EF-B17B-6528DE374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274929"/>
      </p:ext>
    </p:extLst>
  </p:cSld>
  <p:clrMapOvr>
    <a:masterClrMapping/>
  </p:clrMapOvr>
  <p:transition>
    <p:strip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9A0399-7ACA-4FF0-AC1A-612E934EF3FC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05D1C-8647-47EF-B17B-6528DE374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850080"/>
      </p:ext>
    </p:extLst>
  </p:cSld>
  <p:clrMapOvr>
    <a:masterClrMapping/>
  </p:clrMapOvr>
  <p:transition>
    <p:strip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17600" y="1905000"/>
            <a:ext cx="508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00800" y="1905000"/>
            <a:ext cx="508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9A0399-7ACA-4FF0-AC1A-612E934EF3FC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05D1C-8647-47EF-B17B-6528DE374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08541"/>
      </p:ext>
    </p:extLst>
  </p:cSld>
  <p:clrMapOvr>
    <a:masterClrMapping/>
  </p:clrMapOvr>
  <p:transition>
    <p:strip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9A0399-7ACA-4FF0-AC1A-612E934EF3FC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8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05D1C-8647-47EF-B17B-6528DE374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488244"/>
      </p:ext>
    </p:extLst>
  </p:cSld>
  <p:clrMapOvr>
    <a:masterClrMapping/>
  </p:clrMapOvr>
  <p:transition>
    <p:strip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9A0399-7ACA-4FF0-AC1A-612E934EF3FC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05D1C-8647-47EF-B17B-6528DE374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073210"/>
      </p:ext>
    </p:extLst>
  </p:cSld>
  <p:clrMapOvr>
    <a:masterClrMapping/>
  </p:clrMapOvr>
  <p:transition>
    <p:strip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9A0399-7ACA-4FF0-AC1A-612E934EF3FC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3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05D1C-8647-47EF-B17B-6528DE374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583385"/>
      </p:ext>
    </p:extLst>
  </p:cSld>
  <p:clrMapOvr>
    <a:masterClrMapping/>
  </p:clrMapOvr>
  <p:transition>
    <p:strip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9A0399-7ACA-4FF0-AC1A-612E934EF3FC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05D1C-8647-47EF-B17B-6528DE374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88321"/>
      </p:ext>
    </p:extLst>
  </p:cSld>
  <p:clrMapOvr>
    <a:masterClrMapping/>
  </p:clrMapOvr>
  <p:transition>
    <p:strip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9A0399-7ACA-4FF0-AC1A-612E934EF3FC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05D1C-8647-47EF-B17B-6528DE374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588572"/>
      </p:ext>
    </p:extLst>
  </p:cSld>
  <p:clrMapOvr>
    <a:masterClrMapping/>
  </p:clrMapOvr>
  <p:transition>
    <p:strip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57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88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89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90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91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92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9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94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95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96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97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98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99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100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101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102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103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104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105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106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107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108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109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</p:grpSp>
          <p:grpSp>
            <p:nvGrpSpPr>
              <p:cNvPr id="1058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59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60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61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62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63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64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65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66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67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68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69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70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71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72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73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74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75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76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77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78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79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80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81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82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83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84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85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86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87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z="1800" smtClean="0"/>
            </a:p>
          </p:txBody>
        </p:sp>
        <p:grpSp>
          <p:nvGrpSpPr>
            <p:cNvPr id="1034" name="Group 58"/>
            <p:cNvGrpSpPr>
              <a:grpSpLocks/>
            </p:cNvGrpSpPr>
            <p:nvPr/>
          </p:nvGrpSpPr>
          <p:grpSpPr bwMode="auto">
            <a:xfrm>
              <a:off x="2064" y="3984"/>
              <a:ext cx="1920" cy="288"/>
              <a:chOff x="2064" y="3984"/>
              <a:chExt cx="1920" cy="288"/>
            </a:xfrm>
          </p:grpSpPr>
          <p:sp>
            <p:nvSpPr>
              <p:cNvPr id="1052" name="Rectangle 59" descr="60%"/>
              <p:cNvSpPr>
                <a:spLocks noChangeArrowheads="1"/>
              </p:cNvSpPr>
              <p:nvPr/>
            </p:nvSpPr>
            <p:spPr bwMode="ltGray">
              <a:xfrm>
                <a:off x="2112" y="4032"/>
                <a:ext cx="1824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1800" smtClean="0"/>
              </a:p>
            </p:txBody>
          </p:sp>
          <p:sp>
            <p:nvSpPr>
              <p:cNvPr id="1053" name="Line 60"/>
              <p:cNvSpPr>
                <a:spLocks noChangeShapeType="1"/>
              </p:cNvSpPr>
              <p:nvPr/>
            </p:nvSpPr>
            <p:spPr bwMode="ltGray">
              <a:xfrm>
                <a:off x="2064" y="4032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054" name="Line 61"/>
              <p:cNvSpPr>
                <a:spLocks noChangeShapeType="1"/>
              </p:cNvSpPr>
              <p:nvPr/>
            </p:nvSpPr>
            <p:spPr bwMode="ltGray">
              <a:xfrm>
                <a:off x="2064" y="4224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055" name="Line 62"/>
              <p:cNvSpPr>
                <a:spLocks noChangeShapeType="1"/>
              </p:cNvSpPr>
              <p:nvPr/>
            </p:nvSpPr>
            <p:spPr bwMode="ltGray">
              <a:xfrm>
                <a:off x="2112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056" name="Line 63"/>
              <p:cNvSpPr>
                <a:spLocks noChangeShapeType="1"/>
              </p:cNvSpPr>
              <p:nvPr/>
            </p:nvSpPr>
            <p:spPr bwMode="ltGray">
              <a:xfrm>
                <a:off x="393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</p:grpSp>
        <p:grpSp>
          <p:nvGrpSpPr>
            <p:cNvPr id="1035" name="Group 64"/>
            <p:cNvGrpSpPr>
              <a:grpSpLocks/>
            </p:cNvGrpSpPr>
            <p:nvPr/>
          </p:nvGrpSpPr>
          <p:grpSpPr bwMode="auto">
            <a:xfrm>
              <a:off x="4512" y="3984"/>
              <a:ext cx="912" cy="288"/>
              <a:chOff x="4512" y="3984"/>
              <a:chExt cx="912" cy="288"/>
            </a:xfrm>
          </p:grpSpPr>
          <p:sp>
            <p:nvSpPr>
              <p:cNvPr id="1047" name="Rectangle 65" descr="60%"/>
              <p:cNvSpPr>
                <a:spLocks noChangeArrowheads="1"/>
              </p:cNvSpPr>
              <p:nvPr/>
            </p:nvSpPr>
            <p:spPr bwMode="ltGray">
              <a:xfrm>
                <a:off x="4560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1800" smtClean="0"/>
              </a:p>
            </p:txBody>
          </p:sp>
          <p:sp>
            <p:nvSpPr>
              <p:cNvPr id="1048" name="Line 66"/>
              <p:cNvSpPr>
                <a:spLocks noChangeShapeType="1"/>
              </p:cNvSpPr>
              <p:nvPr/>
            </p:nvSpPr>
            <p:spPr bwMode="ltGray">
              <a:xfrm>
                <a:off x="4512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049" name="Line 67"/>
              <p:cNvSpPr>
                <a:spLocks noChangeShapeType="1"/>
              </p:cNvSpPr>
              <p:nvPr/>
            </p:nvSpPr>
            <p:spPr bwMode="ltGray">
              <a:xfrm>
                <a:off x="4512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050" name="Line 68"/>
              <p:cNvSpPr>
                <a:spLocks noChangeShapeType="1"/>
              </p:cNvSpPr>
              <p:nvPr/>
            </p:nvSpPr>
            <p:spPr bwMode="ltGray">
              <a:xfrm>
                <a:off x="4560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051" name="Line 69"/>
              <p:cNvSpPr>
                <a:spLocks noChangeShapeType="1"/>
              </p:cNvSpPr>
              <p:nvPr/>
            </p:nvSpPr>
            <p:spPr bwMode="ltGray">
              <a:xfrm>
                <a:off x="537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</p:grpSp>
        <p:grpSp>
          <p:nvGrpSpPr>
            <p:cNvPr id="1036" name="Group 70"/>
            <p:cNvGrpSpPr>
              <a:grpSpLocks/>
            </p:cNvGrpSpPr>
            <p:nvPr/>
          </p:nvGrpSpPr>
          <p:grpSpPr bwMode="auto">
            <a:xfrm>
              <a:off x="624" y="3984"/>
              <a:ext cx="912" cy="288"/>
              <a:chOff x="624" y="3984"/>
              <a:chExt cx="912" cy="288"/>
            </a:xfrm>
          </p:grpSpPr>
          <p:sp>
            <p:nvSpPr>
              <p:cNvPr id="1042" name="Rectangle 71" descr="60%"/>
              <p:cNvSpPr>
                <a:spLocks noChangeArrowheads="1"/>
              </p:cNvSpPr>
              <p:nvPr/>
            </p:nvSpPr>
            <p:spPr bwMode="ltGray">
              <a:xfrm>
                <a:off x="672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1800" smtClean="0"/>
              </a:p>
            </p:txBody>
          </p:sp>
          <p:sp>
            <p:nvSpPr>
              <p:cNvPr id="1043" name="Line 72"/>
              <p:cNvSpPr>
                <a:spLocks noChangeShapeType="1"/>
              </p:cNvSpPr>
              <p:nvPr/>
            </p:nvSpPr>
            <p:spPr bwMode="ltGray">
              <a:xfrm>
                <a:off x="624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044" name="Line 73"/>
              <p:cNvSpPr>
                <a:spLocks noChangeShapeType="1"/>
              </p:cNvSpPr>
              <p:nvPr/>
            </p:nvSpPr>
            <p:spPr bwMode="ltGray">
              <a:xfrm>
                <a:off x="624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045" name="Line 74"/>
              <p:cNvSpPr>
                <a:spLocks noChangeShapeType="1"/>
              </p:cNvSpPr>
              <p:nvPr/>
            </p:nvSpPr>
            <p:spPr bwMode="ltGray">
              <a:xfrm>
                <a:off x="672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046" name="Line 75"/>
              <p:cNvSpPr>
                <a:spLocks noChangeShapeType="1"/>
              </p:cNvSpPr>
              <p:nvPr/>
            </p:nvSpPr>
            <p:spPr bwMode="ltGray">
              <a:xfrm>
                <a:off x="1488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</p:grpSp>
        <p:sp>
          <p:nvSpPr>
            <p:cNvPr id="1037" name="Line 76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sz="1800"/>
            </a:p>
          </p:txBody>
        </p:sp>
        <p:grpSp>
          <p:nvGrpSpPr>
            <p:cNvPr id="1038" name="Group 77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9" name="Line 78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040" name="Line 79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041" name="Arc 80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</p:grpSp>
      </p:grpSp>
      <p:sp>
        <p:nvSpPr>
          <p:cNvPr id="1027" name="Rectangle 81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3048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8" name="Rectangle 8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7600" y="19050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179" name="Rectangle 8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392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Comic Sans MS" panose="030F0702030302020204" pitchFamily="66" charset="0"/>
              </a:defRPr>
            </a:lvl1pPr>
          </a:lstStyle>
          <a:p>
            <a:fld id="{D89A0399-7ACA-4FF0-AC1A-612E934EF3FC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4180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Comic Sans MS" panose="030F0702030302020204" pitchFamily="66" charset="0"/>
              </a:defRPr>
            </a:lvl1pPr>
          </a:lstStyle>
          <a:p>
            <a:endParaRPr lang="ru-RU"/>
          </a:p>
        </p:txBody>
      </p:sp>
      <p:sp>
        <p:nvSpPr>
          <p:cNvPr id="4181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22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 smtClean="0">
                <a:latin typeface="Comic Sans MS" panose="030F0702030302020204" pitchFamily="66" charset="0"/>
              </a:defRPr>
            </a:lvl1pPr>
          </a:lstStyle>
          <a:p>
            <a:fld id="{88F05D1C-8647-47EF-B17B-6528DE374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50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strips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000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5449" y="270456"/>
            <a:ext cx="115760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 smtClean="0"/>
              <a:t>Математическое </a:t>
            </a:r>
            <a:r>
              <a:rPr lang="ru-RU" sz="5400" b="1" dirty="0"/>
              <a:t>моделирование движения транспортных потоков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7711" y="3583710"/>
            <a:ext cx="45784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 smtClean="0"/>
              <a:t>Научный руководитель</a:t>
            </a:r>
          </a:p>
          <a:p>
            <a:pPr algn="r"/>
            <a:r>
              <a:rPr lang="ru-RU" sz="3200" dirty="0" smtClean="0"/>
              <a:t>канд. ф-м. н., доцент</a:t>
            </a:r>
          </a:p>
          <a:p>
            <a:pPr algn="r"/>
            <a:r>
              <a:rPr lang="ru-RU" sz="3200" dirty="0" smtClean="0"/>
              <a:t>И.С. Кащенко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43480" y="5291916"/>
            <a:ext cx="57727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dirty="0" smtClean="0"/>
              <a:t>Студент группы ПМИ-11МО</a:t>
            </a:r>
          </a:p>
          <a:p>
            <a:pPr algn="r"/>
            <a:r>
              <a:rPr lang="ru-RU" sz="3200" dirty="0" smtClean="0"/>
              <a:t>М.А. Погребняк</a:t>
            </a: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48" y="4591051"/>
            <a:ext cx="5534932" cy="219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85255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29" y="1499004"/>
            <a:ext cx="6565396" cy="493624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685" y="2933558"/>
            <a:ext cx="4415209" cy="12955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83706"/>
            <a:ext cx="106378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/>
              <a:t>Модель следования за лидером </a:t>
            </a:r>
            <a:endParaRPr lang="ru-RU" sz="4800" b="1" dirty="0" smtClean="0"/>
          </a:p>
          <a:p>
            <a:r>
              <a:rPr lang="ru-RU" sz="4800" b="1" dirty="0"/>
              <a:t>с</a:t>
            </a:r>
            <a:r>
              <a:rPr lang="ru-RU" sz="4800" b="1" dirty="0" smtClean="0"/>
              <a:t> остановкой</a:t>
            </a:r>
            <a:r>
              <a:rPr lang="en-US" sz="4800" b="1" dirty="0" smtClean="0"/>
              <a:t>.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1315222366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435" y="83706"/>
            <a:ext cx="1852896" cy="171130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0" y="83706"/>
                <a:ext cx="9903673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4800" b="1" dirty="0" smtClean="0"/>
                  <a:t>График </a:t>
                </a:r>
                <a:r>
                  <a:rPr lang="ru-RU" sz="4800" b="1" dirty="0"/>
                  <a:t>изменения </a:t>
                </a:r>
                <a:r>
                  <a:rPr lang="ru-RU" sz="4800" b="1" dirty="0" smtClean="0"/>
                  <a:t>скоростей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sz="4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4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sz="4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4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=20, </a:t>
                </a:r>
                <a:r>
                  <a:rPr lang="el-GR" sz="4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λ</a:t>
                </a:r>
                <a:r>
                  <a:rPr lang="en-US" sz="4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=15, </a:t>
                </a:r>
                <a:r>
                  <a:rPr lang="el-GR" sz="4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τ</a:t>
                </a:r>
                <a:r>
                  <a:rPr lang="en-US" sz="4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=1, d=0,122.</a:t>
                </a:r>
                <a:endParaRPr lang="ru-RU" sz="48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706"/>
                <a:ext cx="9903673" cy="1569660"/>
              </a:xfrm>
              <a:prstGeom prst="rect">
                <a:avLst/>
              </a:prstGeom>
              <a:blipFill>
                <a:blip r:embed="rId3"/>
                <a:stretch>
                  <a:fillRect l="-2769" t="-8949" r="-1785" b="-20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25" y="1795009"/>
            <a:ext cx="8906391" cy="461618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9282053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435" y="83706"/>
            <a:ext cx="1852896" cy="171130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0" y="83706"/>
                <a:ext cx="1026595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4800" b="1" dirty="0" smtClean="0"/>
                  <a:t>График </a:t>
                </a:r>
                <a:r>
                  <a:rPr lang="ru-RU" sz="4800" b="1" dirty="0"/>
                  <a:t>изменения </a:t>
                </a:r>
                <a:r>
                  <a:rPr lang="ru-RU" sz="4800" b="1" dirty="0" smtClean="0"/>
                  <a:t>длин путей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sz="48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48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sz="48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4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=20, </a:t>
                </a:r>
                <a:r>
                  <a:rPr lang="el-GR" sz="4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λ</a:t>
                </a:r>
                <a:r>
                  <a:rPr lang="en-US" sz="4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=15, </a:t>
                </a:r>
                <a:r>
                  <a:rPr lang="el-GR" sz="4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τ</a:t>
                </a:r>
                <a:r>
                  <a:rPr lang="en-US" sz="4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=1, d=0,122.</a:t>
                </a:r>
                <a:endParaRPr lang="ru-RU" sz="4800" b="1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706"/>
                <a:ext cx="10265952" cy="1569660"/>
              </a:xfrm>
              <a:prstGeom prst="rect">
                <a:avLst/>
              </a:prstGeom>
              <a:blipFill>
                <a:blip r:embed="rId3"/>
                <a:stretch>
                  <a:fillRect l="-2672" t="-8949" r="-1722" b="-20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25" y="1795010"/>
            <a:ext cx="8906391" cy="461618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4310029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3706"/>
            <a:ext cx="90124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/>
              <a:t>Практическое применение.</a:t>
            </a:r>
            <a:endParaRPr lang="ru-RU" sz="4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12796" y="1526875"/>
            <a:ext cx="109886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Представленные модели отлично </a:t>
            </a:r>
            <a:r>
              <a:rPr lang="ru-RU" sz="3600" dirty="0"/>
              <a:t>подходят для моделирования начала движения транспорта со светофора на перекрёстках. С их помощью можно определить оптимальное время и оптимальную проходимость транспорта через светофор.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090953740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81559"/>
              </p:ext>
            </p:extLst>
          </p:nvPr>
        </p:nvGraphicFramePr>
        <p:xfrm>
          <a:off x="895346" y="1662641"/>
          <a:ext cx="10487028" cy="445998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747838">
                  <a:extLst>
                    <a:ext uri="{9D8B030D-6E8A-4147-A177-3AD203B41FA5}">
                      <a16:colId xmlns:a16="http://schemas.microsoft.com/office/drawing/2014/main" val="838917680"/>
                    </a:ext>
                  </a:extLst>
                </a:gridCol>
                <a:gridCol w="1747838">
                  <a:extLst>
                    <a:ext uri="{9D8B030D-6E8A-4147-A177-3AD203B41FA5}">
                      <a16:colId xmlns:a16="http://schemas.microsoft.com/office/drawing/2014/main" val="4228499531"/>
                    </a:ext>
                  </a:extLst>
                </a:gridCol>
                <a:gridCol w="1747838">
                  <a:extLst>
                    <a:ext uri="{9D8B030D-6E8A-4147-A177-3AD203B41FA5}">
                      <a16:colId xmlns:a16="http://schemas.microsoft.com/office/drawing/2014/main" val="301330028"/>
                    </a:ext>
                  </a:extLst>
                </a:gridCol>
                <a:gridCol w="1747838">
                  <a:extLst>
                    <a:ext uri="{9D8B030D-6E8A-4147-A177-3AD203B41FA5}">
                      <a16:colId xmlns:a16="http://schemas.microsoft.com/office/drawing/2014/main" val="1420759679"/>
                    </a:ext>
                  </a:extLst>
                </a:gridCol>
                <a:gridCol w="1747838">
                  <a:extLst>
                    <a:ext uri="{9D8B030D-6E8A-4147-A177-3AD203B41FA5}">
                      <a16:colId xmlns:a16="http://schemas.microsoft.com/office/drawing/2014/main" val="1209005226"/>
                    </a:ext>
                  </a:extLst>
                </a:gridCol>
                <a:gridCol w="1747838">
                  <a:extLst>
                    <a:ext uri="{9D8B030D-6E8A-4147-A177-3AD203B41FA5}">
                      <a16:colId xmlns:a16="http://schemas.microsoft.com/office/drawing/2014/main" val="2648956842"/>
                    </a:ext>
                  </a:extLst>
                </a:gridCol>
              </a:tblGrid>
              <a:tr h="815385">
                <a:tc>
                  <a:txBody>
                    <a:bodyPr/>
                    <a:lstStyle/>
                    <a:p>
                      <a:pPr algn="ctr"/>
                      <a:r>
                        <a:rPr lang="ru-RU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          </a:t>
                      </a:r>
                      <a:r>
                        <a:rPr lang="el-GR" sz="2400" b="1" i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τ</a:t>
                      </a:r>
                      <a:endParaRPr lang="en-US" sz="2400" b="1" i="1" dirty="0" smtClean="0">
                        <a:latin typeface="+mj-lt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2400" i="1" dirty="0" smtClean="0">
                          <a:latin typeface="+mj-lt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ru-RU" sz="2400" i="1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i="1" baseline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ru-RU" sz="2400" i="1" baseline="0" dirty="0" smtClean="0">
                          <a:latin typeface="+mj-lt"/>
                          <a:cs typeface="Calibri" panose="020F0502020204030204" pitchFamily="34" charset="0"/>
                        </a:rPr>
                        <a:t>      </a:t>
                      </a:r>
                      <a:r>
                        <a:rPr lang="ru-RU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   </a:t>
                      </a:r>
                      <a:r>
                        <a:rPr lang="en-US" sz="2400" i="1" baseline="0" dirty="0" smtClean="0">
                          <a:latin typeface="+mj-lt"/>
                          <a:cs typeface="Calibri" panose="020F0502020204030204" pitchFamily="34" charset="0"/>
                        </a:rPr>
                        <a:t>                   </a:t>
                      </a:r>
                      <a:endParaRPr lang="ru-RU" sz="2400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2</a:t>
                      </a:r>
                      <a:endParaRPr lang="ru-RU" sz="24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3</a:t>
                      </a:r>
                      <a:endParaRPr lang="ru-RU" sz="24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4</a:t>
                      </a:r>
                      <a:endParaRPr lang="ru-RU" sz="24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5</a:t>
                      </a:r>
                      <a:endParaRPr lang="ru-RU" sz="24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185928"/>
                  </a:ext>
                </a:extLst>
              </a:tr>
              <a:tr h="727405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0.1</a:t>
                      </a:r>
                      <a:endParaRPr lang="ru-RU" sz="24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3</a:t>
                      </a:r>
                      <a:endParaRPr lang="ru-RU" sz="2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3</a:t>
                      </a:r>
                      <a:endParaRPr lang="ru-RU" sz="2800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3</a:t>
                      </a:r>
                      <a:endParaRPr lang="ru-RU" sz="2800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3</a:t>
                      </a:r>
                      <a:endParaRPr lang="ru-RU" sz="2800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2</a:t>
                      </a:r>
                      <a:endParaRPr lang="ru-RU" sz="2800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77958900"/>
                  </a:ext>
                </a:extLst>
              </a:tr>
              <a:tr h="727405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0.5</a:t>
                      </a:r>
                      <a:endParaRPr lang="ru-RU" sz="24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7</a:t>
                      </a:r>
                      <a:endParaRPr lang="ru-RU" sz="2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6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4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043196"/>
                  </a:ext>
                </a:extLst>
              </a:tr>
              <a:tr h="727405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9</a:t>
                      </a:r>
                      <a:endParaRPr lang="ru-RU" sz="2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7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6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6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5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592619"/>
                  </a:ext>
                </a:extLst>
              </a:tr>
              <a:tr h="727405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2</a:t>
                      </a:r>
                      <a:endParaRPr lang="ru-RU" sz="24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10</a:t>
                      </a:r>
                      <a:endParaRPr lang="ru-RU" sz="2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8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7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6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5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620129"/>
                  </a:ext>
                </a:extLst>
              </a:tr>
              <a:tr h="727405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3</a:t>
                      </a:r>
                      <a:endParaRPr lang="ru-RU" sz="24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11</a:t>
                      </a:r>
                      <a:endParaRPr lang="ru-RU" sz="2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9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7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6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5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69793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0" y="83706"/>
                <a:ext cx="11934677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4800" b="1" dirty="0" smtClean="0"/>
                  <a:t>Количество транспортных средств в</a:t>
                </a:r>
              </a:p>
              <a:p>
                <a:r>
                  <a:rPr lang="ru-RU" sz="4800" b="1" dirty="0"/>
                  <a:t>м</a:t>
                </a:r>
                <a:r>
                  <a:rPr lang="ru-RU" sz="4800" b="1" dirty="0" smtClean="0"/>
                  <a:t>одели без остановки </a:t>
                </a:r>
                <a14:m>
                  <m:oMath xmlns:m="http://schemas.openxmlformats.org/officeDocument/2006/math">
                    <m:r>
                      <a:rPr lang="en-US" sz="4800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4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=40, </a:t>
                </a:r>
                <a:r>
                  <a:rPr lang="el-GR" sz="4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λ</a:t>
                </a:r>
                <a:r>
                  <a:rPr lang="en-US" sz="4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=15</a:t>
                </a:r>
                <a:r>
                  <a:rPr lang="ru-RU" sz="4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0.</a:t>
                </a:r>
                <a:r>
                  <a:rPr lang="en-US" sz="4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ru-RU" sz="4800" b="1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706"/>
                <a:ext cx="11934677" cy="1569660"/>
              </a:xfrm>
              <a:prstGeom prst="rect">
                <a:avLst/>
              </a:prstGeom>
              <a:blipFill>
                <a:blip r:embed="rId2"/>
                <a:stretch>
                  <a:fillRect l="-2298" t="-8949" r="-1328" b="-20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720529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927199"/>
              </p:ext>
            </p:extLst>
          </p:nvPr>
        </p:nvGraphicFramePr>
        <p:xfrm>
          <a:off x="895346" y="1662641"/>
          <a:ext cx="10487028" cy="445998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747838">
                  <a:extLst>
                    <a:ext uri="{9D8B030D-6E8A-4147-A177-3AD203B41FA5}">
                      <a16:colId xmlns:a16="http://schemas.microsoft.com/office/drawing/2014/main" val="838917680"/>
                    </a:ext>
                  </a:extLst>
                </a:gridCol>
                <a:gridCol w="1747838">
                  <a:extLst>
                    <a:ext uri="{9D8B030D-6E8A-4147-A177-3AD203B41FA5}">
                      <a16:colId xmlns:a16="http://schemas.microsoft.com/office/drawing/2014/main" val="4228499531"/>
                    </a:ext>
                  </a:extLst>
                </a:gridCol>
                <a:gridCol w="1747838">
                  <a:extLst>
                    <a:ext uri="{9D8B030D-6E8A-4147-A177-3AD203B41FA5}">
                      <a16:colId xmlns:a16="http://schemas.microsoft.com/office/drawing/2014/main" val="301330028"/>
                    </a:ext>
                  </a:extLst>
                </a:gridCol>
                <a:gridCol w="1747838">
                  <a:extLst>
                    <a:ext uri="{9D8B030D-6E8A-4147-A177-3AD203B41FA5}">
                      <a16:colId xmlns:a16="http://schemas.microsoft.com/office/drawing/2014/main" val="1420759679"/>
                    </a:ext>
                  </a:extLst>
                </a:gridCol>
                <a:gridCol w="1747838">
                  <a:extLst>
                    <a:ext uri="{9D8B030D-6E8A-4147-A177-3AD203B41FA5}">
                      <a16:colId xmlns:a16="http://schemas.microsoft.com/office/drawing/2014/main" val="1209005226"/>
                    </a:ext>
                  </a:extLst>
                </a:gridCol>
                <a:gridCol w="1747838">
                  <a:extLst>
                    <a:ext uri="{9D8B030D-6E8A-4147-A177-3AD203B41FA5}">
                      <a16:colId xmlns:a16="http://schemas.microsoft.com/office/drawing/2014/main" val="2648956842"/>
                    </a:ext>
                  </a:extLst>
                </a:gridCol>
              </a:tblGrid>
              <a:tr h="815385">
                <a:tc>
                  <a:txBody>
                    <a:bodyPr/>
                    <a:lstStyle/>
                    <a:p>
                      <a:pPr algn="ctr"/>
                      <a:r>
                        <a:rPr lang="ru-RU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          </a:t>
                      </a:r>
                      <a:r>
                        <a:rPr lang="el-GR" sz="2400" b="1" i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τ</a:t>
                      </a:r>
                      <a:endParaRPr lang="en-US" sz="2400" b="1" i="1" dirty="0" smtClean="0">
                        <a:latin typeface="+mj-lt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2400" i="1" dirty="0" smtClean="0">
                          <a:latin typeface="+mj-lt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ru-RU" sz="2400" i="1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i="1" baseline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ru-RU" sz="2400" i="1" baseline="0" dirty="0" smtClean="0">
                          <a:latin typeface="+mj-lt"/>
                          <a:cs typeface="Calibri" panose="020F0502020204030204" pitchFamily="34" charset="0"/>
                        </a:rPr>
                        <a:t>      </a:t>
                      </a:r>
                      <a:r>
                        <a:rPr lang="ru-RU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   </a:t>
                      </a:r>
                      <a:r>
                        <a:rPr lang="en-US" sz="2400" i="1" baseline="0" dirty="0" smtClean="0">
                          <a:latin typeface="+mj-lt"/>
                          <a:cs typeface="Calibri" panose="020F0502020204030204" pitchFamily="34" charset="0"/>
                        </a:rPr>
                        <a:t>                   </a:t>
                      </a:r>
                      <a:endParaRPr lang="ru-RU" sz="2400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2</a:t>
                      </a:r>
                      <a:endParaRPr lang="ru-RU" sz="24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3</a:t>
                      </a:r>
                      <a:endParaRPr lang="ru-RU" sz="24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4</a:t>
                      </a:r>
                      <a:endParaRPr lang="ru-RU" sz="24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5</a:t>
                      </a:r>
                      <a:endParaRPr lang="ru-RU" sz="24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185928"/>
                  </a:ext>
                </a:extLst>
              </a:tr>
              <a:tr h="727405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0.1</a:t>
                      </a:r>
                      <a:endParaRPr lang="ru-RU" sz="24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3</a:t>
                      </a:r>
                      <a:endParaRPr lang="ru-RU" sz="2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ru-RU" sz="2800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ru-RU" sz="2800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ru-RU" sz="2800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77958900"/>
                  </a:ext>
                </a:extLst>
              </a:tr>
              <a:tr h="727405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0.5</a:t>
                      </a:r>
                      <a:endParaRPr lang="ru-RU" sz="24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7</a:t>
                      </a:r>
                      <a:endParaRPr lang="ru-RU" sz="2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043196"/>
                  </a:ext>
                </a:extLst>
              </a:tr>
              <a:tr h="727405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9</a:t>
                      </a:r>
                      <a:endParaRPr lang="ru-RU" sz="2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592619"/>
                  </a:ext>
                </a:extLst>
              </a:tr>
              <a:tr h="727405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2</a:t>
                      </a:r>
                      <a:endParaRPr lang="ru-RU" sz="24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10</a:t>
                      </a:r>
                      <a:endParaRPr lang="ru-RU" sz="2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620129"/>
                  </a:ext>
                </a:extLst>
              </a:tr>
              <a:tr h="727405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3</a:t>
                      </a:r>
                      <a:endParaRPr lang="ru-RU" sz="24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11</a:t>
                      </a:r>
                      <a:endParaRPr lang="ru-RU" sz="2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7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6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69793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83706"/>
                <a:ext cx="1290757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4800" b="1" dirty="0" smtClean="0"/>
                  <a:t>Количество транспортных средств в</a:t>
                </a:r>
              </a:p>
              <a:p>
                <a:r>
                  <a:rPr lang="ru-RU" sz="4800" b="1" dirty="0"/>
                  <a:t>м</a:t>
                </a:r>
                <a:r>
                  <a:rPr lang="ru-RU" sz="4800" b="1" dirty="0" smtClean="0"/>
                  <a:t>одели без остановки </a:t>
                </a:r>
                <a14:m>
                  <m:oMath xmlns:m="http://schemas.openxmlformats.org/officeDocument/2006/math">
                    <m:r>
                      <a:rPr lang="en-US" sz="4800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4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=40,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4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sz="4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4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=20, </a:t>
                </a:r>
                <a:r>
                  <a:rPr lang="el-GR" sz="4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λ</a:t>
                </a:r>
                <a:r>
                  <a:rPr lang="en-US" sz="4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=15</a:t>
                </a:r>
                <a:r>
                  <a:rPr lang="ru-RU" sz="4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0.</a:t>
                </a:r>
                <a:r>
                  <a:rPr lang="en-US" sz="4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ru-RU" sz="48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706"/>
                <a:ext cx="12907572" cy="1569660"/>
              </a:xfrm>
              <a:prstGeom prst="rect">
                <a:avLst/>
              </a:prstGeom>
              <a:blipFill>
                <a:blip r:embed="rId2"/>
                <a:stretch>
                  <a:fillRect l="-2126" t="-8949" b="-20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395077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489" y="48620"/>
            <a:ext cx="11748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 smtClean="0"/>
              <a:t>Заключение</a:t>
            </a:r>
            <a:r>
              <a:rPr lang="en-US" sz="4800" b="1" dirty="0" smtClean="0"/>
              <a:t>:</a:t>
            </a:r>
            <a:endParaRPr lang="ru-RU" sz="4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77454" y="1628475"/>
            <a:ext cx="107788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3600" dirty="0" smtClean="0"/>
          </a:p>
          <a:p>
            <a:r>
              <a:rPr lang="ru-RU" dirty="0" smtClean="0"/>
              <a:t> </a:t>
            </a:r>
          </a:p>
          <a:p>
            <a:endParaRPr lang="ru-RU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877454" y="1454138"/>
            <a:ext cx="1098867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На основе принципа </a:t>
            </a:r>
            <a:r>
              <a:rPr lang="ru-RU" sz="3600" dirty="0"/>
              <a:t>следования транспортных средств друг за другом, </a:t>
            </a:r>
            <a:r>
              <a:rPr lang="ru-RU" sz="3600" dirty="0" smtClean="0"/>
              <a:t>были построены две содержательные математические модели </a:t>
            </a:r>
            <a:r>
              <a:rPr lang="ru-RU" sz="3600" dirty="0"/>
              <a:t>для описания движения транспортных </a:t>
            </a:r>
            <a:r>
              <a:rPr lang="ru-RU" sz="3600" dirty="0" smtClean="0"/>
              <a:t>потоков. Они имеют </a:t>
            </a:r>
            <a:r>
              <a:rPr lang="ru-RU" sz="3600" dirty="0"/>
              <a:t>большую прикладную </a:t>
            </a:r>
            <a:r>
              <a:rPr lang="ru-RU" sz="3600" dirty="0" smtClean="0"/>
              <a:t>значимость и на </a:t>
            </a:r>
            <a:r>
              <a:rPr lang="ru-RU" sz="3600" dirty="0"/>
              <a:t>основе этих моделей можно исследовать различные жизненные </a:t>
            </a:r>
            <a:r>
              <a:rPr lang="ru-RU" sz="3600" dirty="0" smtClean="0"/>
              <a:t>ситуации и это позволит </a:t>
            </a:r>
            <a:r>
              <a:rPr lang="ru-RU" sz="3600" dirty="0"/>
              <a:t>сделать технологии управления дорожным движением более современными.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489453400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6036" y="2613889"/>
            <a:ext cx="7952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 smtClean="0"/>
              <a:t>Спасибо за внимание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2338701540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52946" y="1619239"/>
            <a:ext cx="1080567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/>
              <a:t>Используя теоретические подходы исследования движения транспортных потоков, составить математическую модель для описания движения транспортных потоков. Данная модель должна представлять из себя набор дифференциальных уравнений и иметь практическую значимость. Полученную модель необходимо исследовать, используя компьютерные технологии.</a:t>
            </a:r>
            <a:r>
              <a:rPr lang="ru-RU" dirty="0" smtClean="0"/>
              <a:t> 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83706"/>
            <a:ext cx="6583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/>
              <a:t>Постановка задачи: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1017717204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99" y="3419475"/>
            <a:ext cx="11750212" cy="33362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83706"/>
            <a:ext cx="106811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/>
              <a:t>Модель следования за </a:t>
            </a:r>
            <a:r>
              <a:rPr lang="ru-RU" sz="4800" b="1" dirty="0" smtClean="0"/>
              <a:t>лидером</a:t>
            </a:r>
            <a:r>
              <a:rPr lang="en-US" sz="4800" b="1" dirty="0"/>
              <a:t>.</a:t>
            </a:r>
            <a:endParaRPr lang="ru-RU" sz="4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12796" y="1526875"/>
            <a:ext cx="109886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Транспортный поток - количество </a:t>
            </a:r>
            <a:r>
              <a:rPr lang="ru-RU" sz="3600" dirty="0"/>
              <a:t>единиц транспортных средств одного вида транспорта, проследовавших определённый участок пути в течение установленного промежутка </a:t>
            </a:r>
            <a:r>
              <a:rPr lang="ru-RU" sz="3600" dirty="0" smtClean="0"/>
              <a:t>времени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659047568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4701581"/>
                  </p:ext>
                </p:extLst>
              </p:nvPr>
            </p:nvGraphicFramePr>
            <p:xfrm>
              <a:off x="795855" y="4281963"/>
              <a:ext cx="11195986" cy="18897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15555">
                      <a:extLst>
                        <a:ext uri="{9D8B030D-6E8A-4147-A177-3AD203B41FA5}">
                          <a16:colId xmlns:a16="http://schemas.microsoft.com/office/drawing/2014/main" val="3377769055"/>
                        </a:ext>
                      </a:extLst>
                    </a:gridCol>
                    <a:gridCol w="8980431">
                      <a:extLst>
                        <a:ext uri="{9D8B030D-6E8A-4147-A177-3AD203B41FA5}">
                          <a16:colId xmlns:a16="http://schemas.microsoft.com/office/drawing/2014/main" val="3247921093"/>
                        </a:ext>
                      </a:extLst>
                    </a:gridCol>
                  </a:tblGrid>
                  <a:tr h="8259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bSup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800" b="0" i="1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b="0" dirty="0" smtClean="0"/>
                            <a:t>максимальная возможная скорость с ограничением ускорения (</a:t>
                          </a:r>
                          <a:r>
                            <a:rPr lang="ru-RU" sz="2800" b="0" dirty="0" err="1" smtClean="0"/>
                            <a:t>demand</a:t>
                          </a:r>
                          <a:r>
                            <a:rPr lang="ru-RU" sz="2800" b="0" dirty="0" smtClean="0"/>
                            <a:t> </a:t>
                          </a:r>
                          <a:r>
                            <a:rPr lang="ru-RU" sz="2800" b="0" dirty="0" err="1" smtClean="0"/>
                            <a:t>speed</a:t>
                          </a:r>
                          <a:r>
                            <a:rPr lang="ru-RU" sz="2800" b="0" dirty="0" smtClean="0"/>
                            <a:t>)</a:t>
                          </a:r>
                          <a:endParaRPr lang="ru-RU" sz="2800" b="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3107763"/>
                      </a:ext>
                    </a:extLst>
                  </a:tr>
                  <a:tr h="8259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800" b="0" i="1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максимальная возможная скорость с ограничением безопасности (</a:t>
                          </a:r>
                          <a:r>
                            <a:rPr lang="ru-RU" sz="2800" dirty="0" err="1" smtClean="0"/>
                            <a:t>supply</a:t>
                          </a:r>
                          <a:r>
                            <a:rPr lang="ru-RU" sz="2800" dirty="0" smtClean="0"/>
                            <a:t> </a:t>
                          </a:r>
                          <a:r>
                            <a:rPr lang="ru-RU" sz="2800" dirty="0" err="1" smtClean="0"/>
                            <a:t>speed</a:t>
                          </a:r>
                          <a:r>
                            <a:rPr lang="ru-RU" sz="2800" dirty="0" smtClean="0"/>
                            <a:t>).</a:t>
                          </a:r>
                          <a:endParaRPr lang="ru-RU" sz="2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497341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4701581"/>
                  </p:ext>
                </p:extLst>
              </p:nvPr>
            </p:nvGraphicFramePr>
            <p:xfrm>
              <a:off x="795855" y="4281963"/>
              <a:ext cx="11195986" cy="18897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15555">
                      <a:extLst>
                        <a:ext uri="{9D8B030D-6E8A-4147-A177-3AD203B41FA5}">
                          <a16:colId xmlns:a16="http://schemas.microsoft.com/office/drawing/2014/main" val="3377769055"/>
                        </a:ext>
                      </a:extLst>
                    </a:gridCol>
                    <a:gridCol w="8980431">
                      <a:extLst>
                        <a:ext uri="{9D8B030D-6E8A-4147-A177-3AD203B41FA5}">
                          <a16:colId xmlns:a16="http://schemas.microsoft.com/office/drawing/2014/main" val="3247921093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6410" r="-404945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b="0" dirty="0" smtClean="0"/>
                            <a:t>максимальная возможная скорость с ограничением ускорения (</a:t>
                          </a:r>
                          <a:r>
                            <a:rPr lang="ru-RU" sz="2800" b="0" dirty="0" err="1" smtClean="0"/>
                            <a:t>demand</a:t>
                          </a:r>
                          <a:r>
                            <a:rPr lang="ru-RU" sz="2800" b="0" dirty="0" smtClean="0"/>
                            <a:t> </a:t>
                          </a:r>
                          <a:r>
                            <a:rPr lang="ru-RU" sz="2800" b="0" dirty="0" err="1" smtClean="0"/>
                            <a:t>speed</a:t>
                          </a:r>
                          <a:r>
                            <a:rPr lang="ru-RU" sz="2800" b="0" dirty="0" smtClean="0"/>
                            <a:t>)</a:t>
                          </a:r>
                          <a:endParaRPr lang="ru-RU" sz="2800" b="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3107763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7097" r="-404945" b="-1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максимальная возможная скорость с ограничением безопасности (</a:t>
                          </a:r>
                          <a:r>
                            <a:rPr lang="ru-RU" sz="2800" dirty="0" err="1" smtClean="0"/>
                            <a:t>supply</a:t>
                          </a:r>
                          <a:r>
                            <a:rPr lang="ru-RU" sz="2800" dirty="0" smtClean="0"/>
                            <a:t> </a:t>
                          </a:r>
                          <a:r>
                            <a:rPr lang="ru-RU" sz="2800" dirty="0" err="1" smtClean="0"/>
                            <a:t>speed</a:t>
                          </a:r>
                          <a:r>
                            <a:rPr lang="ru-RU" sz="2800" dirty="0" smtClean="0"/>
                            <a:t>).</a:t>
                          </a:r>
                          <a:endParaRPr lang="ru-RU" sz="2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4973417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35" y="2123943"/>
            <a:ext cx="5812776" cy="948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3706"/>
            <a:ext cx="79784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/>
              <a:t>Парадигма автомобиля</a:t>
            </a:r>
            <a:r>
              <a:rPr lang="en-US" sz="4800" b="1" dirty="0"/>
              <a:t>.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3494039119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3706"/>
            <a:ext cx="106378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/>
              <a:t>Модель следования за лидером </a:t>
            </a:r>
            <a:endParaRPr lang="ru-RU" sz="4800" b="1" dirty="0" smtClean="0"/>
          </a:p>
          <a:p>
            <a:r>
              <a:rPr lang="ru-RU" sz="4800" b="1" dirty="0" smtClean="0"/>
              <a:t>без остановки</a:t>
            </a:r>
            <a:r>
              <a:rPr lang="en-US" sz="4800" b="1" dirty="0" smtClean="0"/>
              <a:t>.</a:t>
            </a:r>
            <a:endParaRPr lang="ru-RU" sz="4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42" y="1948104"/>
            <a:ext cx="5299385" cy="6372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34" y="3292773"/>
            <a:ext cx="6388026" cy="6876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4" y="4687842"/>
            <a:ext cx="7587755" cy="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59650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99" y="1514475"/>
            <a:ext cx="6596401" cy="49134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83706"/>
            <a:ext cx="106378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/>
              <a:t>Модель следования за лидером </a:t>
            </a:r>
            <a:endParaRPr lang="ru-RU" sz="4800" b="1" dirty="0" smtClean="0"/>
          </a:p>
          <a:p>
            <a:r>
              <a:rPr lang="ru-RU" sz="4800" b="1" dirty="0" smtClean="0"/>
              <a:t>без остановки</a:t>
            </a:r>
            <a:r>
              <a:rPr lang="en-US" sz="4800" b="1" dirty="0" smtClean="0"/>
              <a:t>.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3841744472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4966361"/>
                  </p:ext>
                </p:extLst>
              </p:nvPr>
            </p:nvGraphicFramePr>
            <p:xfrm>
              <a:off x="280554" y="675409"/>
              <a:ext cx="12136582" cy="6142547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401687">
                      <a:extLst>
                        <a:ext uri="{9D8B030D-6E8A-4147-A177-3AD203B41FA5}">
                          <a16:colId xmlns:a16="http://schemas.microsoft.com/office/drawing/2014/main" val="3377769055"/>
                        </a:ext>
                      </a:extLst>
                    </a:gridCol>
                    <a:gridCol w="9734895">
                      <a:extLst>
                        <a:ext uri="{9D8B030D-6E8A-4147-A177-3AD203B41FA5}">
                          <a16:colId xmlns:a16="http://schemas.microsoft.com/office/drawing/2014/main" val="3247921093"/>
                        </a:ext>
                      </a:extLst>
                    </a:gridCol>
                  </a:tblGrid>
                  <a:tr h="1042736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Параметр</a:t>
                          </a:r>
                          <a:endParaRPr lang="ru-RU" sz="2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Физическое значение</a:t>
                          </a:r>
                          <a:endParaRPr lang="ru-RU" sz="2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17651455"/>
                      </a:ext>
                    </a:extLst>
                  </a:tr>
                  <a:tr h="10863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i="1" dirty="0" smtClean="0">
                              <a:solidFill>
                                <a:srgbClr val="000000"/>
                              </a:solidFill>
                            </a:rPr>
                            <a:t>n</a:t>
                          </a:r>
                          <a:endParaRPr lang="ru-RU" sz="2800" b="0" i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порядковый номер </a:t>
                          </a:r>
                        </a:p>
                        <a:p>
                          <a:r>
                            <a:rPr lang="ru-RU" sz="2800" dirty="0" smtClean="0"/>
                            <a:t>автомобиля в потоке</a:t>
                          </a:r>
                          <a:endParaRPr lang="ru-RU" sz="2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3107763"/>
                      </a:ext>
                    </a:extLst>
                  </a:tr>
                  <a:tr h="10863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i="1" dirty="0" smtClean="0">
                              <a:solidFill>
                                <a:srgbClr val="000000"/>
                              </a:solidFill>
                            </a:rPr>
                            <a:t>d</a:t>
                          </a:r>
                          <a:endParaRPr lang="ru-RU" sz="2800" b="0" i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мощность двигателя </a:t>
                          </a:r>
                        </a:p>
                        <a:p>
                          <a:r>
                            <a:rPr lang="ru-RU" sz="2800" dirty="0" smtClean="0"/>
                            <a:t>автомобиля</a:t>
                          </a:r>
                          <a:endParaRPr lang="ru-RU" sz="2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49734170"/>
                      </a:ext>
                    </a:extLst>
                  </a:tr>
                  <a:tr h="10427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b="0" i="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максимальная возможная </a:t>
                          </a:r>
                        </a:p>
                        <a:p>
                          <a:r>
                            <a:rPr lang="ru-RU" sz="2800" dirty="0" smtClean="0"/>
                            <a:t>(допустимая) скорость</a:t>
                          </a:r>
                          <a:endParaRPr lang="ru-RU" sz="2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2562605"/>
                      </a:ext>
                    </a:extLst>
                  </a:tr>
                  <a:tr h="8415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2800" b="0" i="0" smtClean="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τ</a:t>
                          </a:r>
                          <a:endParaRPr lang="ru-RU" sz="2800" b="0" i="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время реакции водителя </a:t>
                          </a:r>
                          <a:endParaRPr lang="ru-RU" sz="2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46911083"/>
                      </a:ext>
                    </a:extLst>
                  </a:tr>
                  <a:tr h="1042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2800" b="0" i="0" dirty="0" smtClean="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λ</a:t>
                          </a:r>
                          <a:endParaRPr lang="ru-RU" sz="2800" b="0" i="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безопасное расстояние между автомобилями</a:t>
                          </a:r>
                          <a:endParaRPr lang="ru-RU" sz="2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523424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4966361"/>
                  </p:ext>
                </p:extLst>
              </p:nvPr>
            </p:nvGraphicFramePr>
            <p:xfrm>
              <a:off x="280554" y="675409"/>
              <a:ext cx="12136582" cy="6142547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401687">
                      <a:extLst>
                        <a:ext uri="{9D8B030D-6E8A-4147-A177-3AD203B41FA5}">
                          <a16:colId xmlns:a16="http://schemas.microsoft.com/office/drawing/2014/main" val="3377769055"/>
                        </a:ext>
                      </a:extLst>
                    </a:gridCol>
                    <a:gridCol w="9734895">
                      <a:extLst>
                        <a:ext uri="{9D8B030D-6E8A-4147-A177-3AD203B41FA5}">
                          <a16:colId xmlns:a16="http://schemas.microsoft.com/office/drawing/2014/main" val="3247921093"/>
                        </a:ext>
                      </a:extLst>
                    </a:gridCol>
                  </a:tblGrid>
                  <a:tr h="1042736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Параметр</a:t>
                          </a:r>
                          <a:endParaRPr lang="ru-RU" sz="2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Физическое значение</a:t>
                          </a:r>
                          <a:endParaRPr lang="ru-RU" sz="2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17651455"/>
                      </a:ext>
                    </a:extLst>
                  </a:tr>
                  <a:tr h="10863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i="1" dirty="0" smtClean="0">
                              <a:solidFill>
                                <a:srgbClr val="000000"/>
                              </a:solidFill>
                            </a:rPr>
                            <a:t>n</a:t>
                          </a:r>
                          <a:endParaRPr lang="ru-RU" sz="2800" b="0" i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порядковый номер </a:t>
                          </a:r>
                        </a:p>
                        <a:p>
                          <a:r>
                            <a:rPr lang="ru-RU" sz="2800" dirty="0" smtClean="0"/>
                            <a:t>автомобиля в потоке</a:t>
                          </a:r>
                          <a:endParaRPr lang="ru-RU" sz="2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3107763"/>
                      </a:ext>
                    </a:extLst>
                  </a:tr>
                  <a:tr h="10863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i="1" dirty="0" smtClean="0">
                              <a:solidFill>
                                <a:srgbClr val="000000"/>
                              </a:solidFill>
                            </a:rPr>
                            <a:t>d</a:t>
                          </a:r>
                          <a:endParaRPr lang="ru-RU" sz="2800" b="0" i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мощность двигателя </a:t>
                          </a:r>
                        </a:p>
                        <a:p>
                          <a:r>
                            <a:rPr lang="ru-RU" sz="2800" dirty="0" smtClean="0"/>
                            <a:t>автомобиля</a:t>
                          </a:r>
                          <a:endParaRPr lang="ru-RU" sz="2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49734170"/>
                      </a:ext>
                    </a:extLst>
                  </a:tr>
                  <a:tr h="104273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14620" r="-405330" b="-1812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максимальная возможная </a:t>
                          </a:r>
                        </a:p>
                        <a:p>
                          <a:r>
                            <a:rPr lang="ru-RU" sz="2800" dirty="0" smtClean="0"/>
                            <a:t>(допустимая) скорость</a:t>
                          </a:r>
                          <a:endParaRPr lang="ru-RU" sz="2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2562605"/>
                      </a:ext>
                    </a:extLst>
                  </a:tr>
                  <a:tr h="8415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2800" b="0" i="0" smtClean="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τ</a:t>
                          </a:r>
                          <a:endParaRPr lang="ru-RU" sz="2800" b="0" i="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время реакции водителя </a:t>
                          </a:r>
                          <a:endParaRPr lang="ru-RU" sz="2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46911083"/>
                      </a:ext>
                    </a:extLst>
                  </a:tr>
                  <a:tr h="1042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2800" b="0" i="0" dirty="0" smtClean="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λ</a:t>
                          </a:r>
                          <a:endParaRPr lang="ru-RU" sz="2800" b="0" i="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безопасное расстояние между автомобилями</a:t>
                          </a:r>
                          <a:endParaRPr lang="ru-RU" sz="2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5234244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954" y="151917"/>
            <a:ext cx="5039591" cy="386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63264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435" y="83706"/>
            <a:ext cx="1852896" cy="171130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26" y="1795010"/>
            <a:ext cx="8906391" cy="461618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0" y="83706"/>
            <a:ext cx="99036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/>
              <a:t>График </a:t>
            </a:r>
            <a:r>
              <a:rPr lang="ru-RU" sz="4800" b="1" dirty="0"/>
              <a:t>изменения </a:t>
            </a:r>
            <a:r>
              <a:rPr lang="ru-RU" sz="4800" b="1" dirty="0" smtClean="0"/>
              <a:t>скоростей </a:t>
            </a:r>
          </a:p>
          <a:p>
            <a:r>
              <a:rPr lang="el-GR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=15, </a:t>
            </a:r>
            <a:r>
              <a:rPr lang="el-GR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τ</a:t>
            </a:r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=1, d=0,122.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1079531757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435" y="83706"/>
            <a:ext cx="1852896" cy="171130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3" name="TextBox 2"/>
          <p:cNvSpPr txBox="1"/>
          <p:nvPr/>
        </p:nvSpPr>
        <p:spPr>
          <a:xfrm>
            <a:off x="0" y="83706"/>
            <a:ext cx="106650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/>
              <a:t>График </a:t>
            </a:r>
            <a:r>
              <a:rPr lang="ru-RU" sz="4800" b="1" dirty="0"/>
              <a:t>изменения </a:t>
            </a:r>
            <a:r>
              <a:rPr lang="ru-RU" sz="4800" b="1" dirty="0" smtClean="0"/>
              <a:t>длин путей </a:t>
            </a:r>
          </a:p>
          <a:p>
            <a:r>
              <a:rPr lang="el-GR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=15, </a:t>
            </a:r>
            <a:r>
              <a:rPr lang="el-GR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τ</a:t>
            </a:r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=1, d=0,122.</a:t>
            </a:r>
            <a:endParaRPr lang="ru-RU" sz="48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25" y="1653366"/>
            <a:ext cx="8906392" cy="475782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1230987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BLUEPRNT 2">
      <a:dk1>
        <a:srgbClr val="40458C"/>
      </a:dk1>
      <a:lt1>
        <a:srgbClr val="FFFFFF"/>
      </a:lt1>
      <a:dk2>
        <a:srgbClr val="9900CC"/>
      </a:dk2>
      <a:lt2>
        <a:srgbClr val="1B285F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UEPR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NT 2">
        <a:dk1>
          <a:srgbClr val="40458C"/>
        </a:dk1>
        <a:lt1>
          <a:srgbClr val="FFFFFF"/>
        </a:lt1>
        <a:dk2>
          <a:srgbClr val="9900CC"/>
        </a:dk2>
        <a:lt2>
          <a:srgbClr val="1B285F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NT 3">
        <a:dk1>
          <a:srgbClr val="000000"/>
        </a:dk1>
        <a:lt1>
          <a:srgbClr val="FFFFFF"/>
        </a:lt1>
        <a:dk2>
          <a:srgbClr val="4D4D4D"/>
        </a:dk2>
        <a:lt2>
          <a:srgbClr val="333333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NT 4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NT 5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NT 6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NT 7">
        <a:dk1>
          <a:srgbClr val="003D62"/>
        </a:dk1>
        <a:lt1>
          <a:srgbClr val="E3F0F9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EFF6FB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NT 8">
        <a:dk1>
          <a:srgbClr val="003D62"/>
        </a:dk1>
        <a:lt1>
          <a:srgbClr val="FFFFFF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NT 9">
        <a:dk1>
          <a:srgbClr val="333300"/>
        </a:dk1>
        <a:lt1>
          <a:srgbClr val="FFFFFF"/>
        </a:lt1>
        <a:dk2>
          <a:srgbClr val="663300"/>
        </a:dk2>
        <a:lt2>
          <a:srgbClr val="000000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Тема1" id="{914205DA-C1D3-4F66-B0E8-26667D316C3E}" vid="{E598EC44-0C03-4EF4-8F7A-77E7F14E2C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7834</TotalTime>
  <Words>374</Words>
  <Application>Microsoft Office PowerPoint</Application>
  <PresentationFormat>Широкоэкранный</PresentationFormat>
  <Paragraphs>129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Comic Sans MS</vt:lpstr>
      <vt:lpstr>Tahoma</vt:lpstr>
      <vt:lpstr>Тема1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</dc:creator>
  <cp:lastModifiedBy>Максим</cp:lastModifiedBy>
  <cp:revision>153</cp:revision>
  <dcterms:created xsi:type="dcterms:W3CDTF">2017-05-22T07:43:18Z</dcterms:created>
  <dcterms:modified xsi:type="dcterms:W3CDTF">2019-05-26T19:38:35Z</dcterms:modified>
</cp:coreProperties>
</file>