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5" r:id="rId2"/>
    <p:sldId id="336" r:id="rId3"/>
    <p:sldId id="375" r:id="rId4"/>
    <p:sldId id="372" r:id="rId5"/>
    <p:sldId id="373" r:id="rId6"/>
    <p:sldId id="376" r:id="rId7"/>
    <p:sldId id="374" r:id="rId8"/>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Estilo oscuro 1 - Énfasis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Estilo oscuro 1 - Énfasis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Estilo oscuro 1 - Énfasis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53" autoAdjust="0"/>
    <p:restoredTop sz="94569"/>
  </p:normalViewPr>
  <p:slideViewPr>
    <p:cSldViewPr>
      <p:cViewPr varScale="1">
        <p:scale>
          <a:sx n="102" d="100"/>
          <a:sy n="102" d="100"/>
        </p:scale>
        <p:origin x="1776" y="17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CO"/>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Sheet1!$D$6:$D$10</c:f>
              <c:numCache>
                <c:formatCode>General</c:formatCode>
                <c:ptCount val="5"/>
                <c:pt idx="0">
                  <c:v>10000</c:v>
                </c:pt>
                <c:pt idx="1">
                  <c:v>100000</c:v>
                </c:pt>
                <c:pt idx="2">
                  <c:v>1000000</c:v>
                </c:pt>
                <c:pt idx="3">
                  <c:v>10000000</c:v>
                </c:pt>
                <c:pt idx="4">
                  <c:v>100000000</c:v>
                </c:pt>
              </c:numCache>
            </c:numRef>
          </c:xVal>
          <c:yVal>
            <c:numRef>
              <c:f>Sheet1!$E$6:$E$10</c:f>
              <c:numCache>
                <c:formatCode>General</c:formatCode>
                <c:ptCount val="5"/>
                <c:pt idx="0">
                  <c:v>51</c:v>
                </c:pt>
                <c:pt idx="1">
                  <c:v>175</c:v>
                </c:pt>
                <c:pt idx="2">
                  <c:v>188</c:v>
                </c:pt>
                <c:pt idx="3">
                  <c:v>207</c:v>
                </c:pt>
                <c:pt idx="4">
                  <c:v>241</c:v>
                </c:pt>
              </c:numCache>
            </c:numRef>
          </c:yVal>
          <c:smooth val="1"/>
          <c:extLst>
            <c:ext xmlns:c16="http://schemas.microsoft.com/office/drawing/2014/chart" uri="{C3380CC4-5D6E-409C-BE32-E72D297353CC}">
              <c16:uniqueId val="{00000000-DEE4-4541-98E6-334C6EC58068}"/>
            </c:ext>
          </c:extLst>
        </c:ser>
        <c:dLbls>
          <c:showLegendKey val="0"/>
          <c:showVal val="0"/>
          <c:showCatName val="0"/>
          <c:showSerName val="0"/>
          <c:showPercent val="0"/>
          <c:showBubbleSize val="0"/>
        </c:dLbls>
        <c:axId val="729927184"/>
        <c:axId val="729928832"/>
      </c:scatterChart>
      <c:valAx>
        <c:axId val="729927184"/>
        <c:scaling>
          <c:orientation val="minMax"/>
          <c:max val="1000000"/>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O"/>
          </a:p>
        </c:txPr>
        <c:crossAx val="729928832"/>
        <c:crosses val="autoZero"/>
        <c:crossBetween val="midCat"/>
      </c:valAx>
      <c:valAx>
        <c:axId val="729928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O"/>
          </a:p>
        </c:txPr>
        <c:crossAx val="7299271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94498-86A4-4FB3-B857-52C76705F4AC}" type="datetimeFigureOut">
              <a:rPr lang="es-CO" smtClean="0"/>
              <a:pPr/>
              <a:t>10/05/22</a:t>
            </a:fld>
            <a:endParaRPr lang="es-CO"/>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55F34-A085-4D4A-B8B3-9972F9BC6F0A}" type="slidenum">
              <a:rPr lang="es-CO" smtClean="0"/>
              <a:pPr/>
              <a:t>‹#›</a:t>
            </a:fld>
            <a:endParaRPr lang="es-CO"/>
          </a:p>
        </p:txBody>
      </p:sp>
    </p:spTree>
    <p:extLst>
      <p:ext uri="{BB962C8B-B14F-4D97-AF65-F5344CB8AC3E}">
        <p14:creationId xmlns:p14="http://schemas.microsoft.com/office/powerpoint/2010/main" val="378120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Marcador de imagen de diapositiva 1"/>
          <p:cNvSpPr>
            <a:spLocks noGrp="1" noRot="1" noChangeAspect="1"/>
          </p:cNvSpPr>
          <p:nvPr>
            <p:ph type="sldImg"/>
          </p:nvPr>
        </p:nvSpPr>
        <p:spPr bwMode="auto">
          <a:noFill/>
          <a:ln>
            <a:solidFill>
              <a:srgbClr val="000000"/>
            </a:solidFill>
            <a:miter lim="800000"/>
            <a:headEnd/>
            <a:tailEnd/>
          </a:ln>
        </p:spPr>
      </p:sp>
      <p:sp>
        <p:nvSpPr>
          <p:cNvPr id="18434" name="Marcador de nota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CO" dirty="0"/>
          </a:p>
        </p:txBody>
      </p:sp>
      <p:sp>
        <p:nvSpPr>
          <p:cNvPr id="18435" name="Marcador de número de diapositiva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6625341-5988-4AE4-B986-FA1F56FAA9C1}" type="slidenum">
              <a:rPr lang="es-CO">
                <a:cs typeface="Arial" charset="0"/>
              </a:rPr>
              <a:pPr fontAlgn="base">
                <a:spcBef>
                  <a:spcPct val="0"/>
                </a:spcBef>
                <a:spcAft>
                  <a:spcPct val="0"/>
                </a:spcAft>
              </a:pPr>
              <a:t>2</a:t>
            </a:fld>
            <a:endParaRPr lang="es-CO">
              <a:cs typeface="Arial" charset="0"/>
            </a:endParaRPr>
          </a:p>
        </p:txBody>
      </p:sp>
    </p:spTree>
    <p:extLst>
      <p:ext uri="{BB962C8B-B14F-4D97-AF65-F5344CB8AC3E}">
        <p14:creationId xmlns:p14="http://schemas.microsoft.com/office/powerpoint/2010/main" val="493724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Marcador de imagen de diapositiva 1"/>
          <p:cNvSpPr>
            <a:spLocks noGrp="1" noRot="1" noChangeAspect="1"/>
          </p:cNvSpPr>
          <p:nvPr>
            <p:ph type="sldImg"/>
          </p:nvPr>
        </p:nvSpPr>
        <p:spPr bwMode="auto">
          <a:noFill/>
          <a:ln>
            <a:solidFill>
              <a:srgbClr val="000000"/>
            </a:solidFill>
            <a:miter lim="800000"/>
            <a:headEnd/>
            <a:tailEnd/>
          </a:ln>
        </p:spPr>
      </p:sp>
      <p:sp>
        <p:nvSpPr>
          <p:cNvPr id="18434" name="Marcador de nota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CO" dirty="0"/>
          </a:p>
        </p:txBody>
      </p:sp>
      <p:sp>
        <p:nvSpPr>
          <p:cNvPr id="18435" name="Marcador de número de diapositiva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6625341-5988-4AE4-B986-FA1F56FAA9C1}" type="slidenum">
              <a:rPr lang="es-CO">
                <a:cs typeface="Arial" charset="0"/>
              </a:rPr>
              <a:pPr fontAlgn="base">
                <a:spcBef>
                  <a:spcPct val="0"/>
                </a:spcBef>
                <a:spcAft>
                  <a:spcPct val="0"/>
                </a:spcAft>
              </a:pPr>
              <a:t>3</a:t>
            </a:fld>
            <a:endParaRPr lang="es-CO">
              <a:cs typeface="Arial" charset="0"/>
            </a:endParaRPr>
          </a:p>
        </p:txBody>
      </p:sp>
    </p:spTree>
    <p:extLst>
      <p:ext uri="{BB962C8B-B14F-4D97-AF65-F5344CB8AC3E}">
        <p14:creationId xmlns:p14="http://schemas.microsoft.com/office/powerpoint/2010/main" val="646202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Marcador de imagen de diapositiva 1"/>
          <p:cNvSpPr>
            <a:spLocks noGrp="1" noRot="1" noChangeAspect="1"/>
          </p:cNvSpPr>
          <p:nvPr>
            <p:ph type="sldImg"/>
          </p:nvPr>
        </p:nvSpPr>
        <p:spPr bwMode="auto">
          <a:noFill/>
          <a:ln>
            <a:solidFill>
              <a:srgbClr val="000000"/>
            </a:solidFill>
            <a:miter lim="800000"/>
            <a:headEnd/>
            <a:tailEnd/>
          </a:ln>
        </p:spPr>
      </p:sp>
      <p:sp>
        <p:nvSpPr>
          <p:cNvPr id="18434" name="Marcador de nota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CO" dirty="0"/>
          </a:p>
        </p:txBody>
      </p:sp>
      <p:sp>
        <p:nvSpPr>
          <p:cNvPr id="18435" name="Marcador de número de diapositiva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6625341-5988-4AE4-B986-FA1F56FAA9C1}" type="slidenum">
              <a:rPr lang="es-CO">
                <a:cs typeface="Arial" charset="0"/>
              </a:rPr>
              <a:pPr fontAlgn="base">
                <a:spcBef>
                  <a:spcPct val="0"/>
                </a:spcBef>
                <a:spcAft>
                  <a:spcPct val="0"/>
                </a:spcAft>
              </a:pPr>
              <a:t>4</a:t>
            </a:fld>
            <a:endParaRPr lang="es-CO">
              <a:cs typeface="Arial" charset="0"/>
            </a:endParaRPr>
          </a:p>
        </p:txBody>
      </p:sp>
    </p:spTree>
    <p:extLst>
      <p:ext uri="{BB962C8B-B14F-4D97-AF65-F5344CB8AC3E}">
        <p14:creationId xmlns:p14="http://schemas.microsoft.com/office/powerpoint/2010/main" val="2152880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Marcador de imagen de diapositiva 1"/>
          <p:cNvSpPr>
            <a:spLocks noGrp="1" noRot="1" noChangeAspect="1"/>
          </p:cNvSpPr>
          <p:nvPr>
            <p:ph type="sldImg"/>
          </p:nvPr>
        </p:nvSpPr>
        <p:spPr bwMode="auto">
          <a:noFill/>
          <a:ln>
            <a:solidFill>
              <a:srgbClr val="000000"/>
            </a:solidFill>
            <a:miter lim="800000"/>
            <a:headEnd/>
            <a:tailEnd/>
          </a:ln>
        </p:spPr>
      </p:sp>
      <p:sp>
        <p:nvSpPr>
          <p:cNvPr id="18434" name="Marcador de nota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CO" dirty="0"/>
          </a:p>
        </p:txBody>
      </p:sp>
      <p:sp>
        <p:nvSpPr>
          <p:cNvPr id="18435" name="Marcador de número de diapositiva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6625341-5988-4AE4-B986-FA1F56FAA9C1}" type="slidenum">
              <a:rPr lang="es-CO">
                <a:cs typeface="Arial" charset="0"/>
              </a:rPr>
              <a:pPr fontAlgn="base">
                <a:spcBef>
                  <a:spcPct val="0"/>
                </a:spcBef>
                <a:spcAft>
                  <a:spcPct val="0"/>
                </a:spcAft>
              </a:pPr>
              <a:t>5</a:t>
            </a:fld>
            <a:endParaRPr lang="es-CO">
              <a:cs typeface="Arial" charset="0"/>
            </a:endParaRPr>
          </a:p>
        </p:txBody>
      </p:sp>
    </p:spTree>
    <p:extLst>
      <p:ext uri="{BB962C8B-B14F-4D97-AF65-F5344CB8AC3E}">
        <p14:creationId xmlns:p14="http://schemas.microsoft.com/office/powerpoint/2010/main" val="3113984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Marcador de imagen de diapositiva 1"/>
          <p:cNvSpPr>
            <a:spLocks noGrp="1" noRot="1" noChangeAspect="1"/>
          </p:cNvSpPr>
          <p:nvPr>
            <p:ph type="sldImg"/>
          </p:nvPr>
        </p:nvSpPr>
        <p:spPr bwMode="auto">
          <a:noFill/>
          <a:ln>
            <a:solidFill>
              <a:srgbClr val="000000"/>
            </a:solidFill>
            <a:miter lim="800000"/>
            <a:headEnd/>
            <a:tailEnd/>
          </a:ln>
        </p:spPr>
      </p:sp>
      <p:sp>
        <p:nvSpPr>
          <p:cNvPr id="18434" name="Marcador de nota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CO" dirty="0"/>
          </a:p>
        </p:txBody>
      </p:sp>
      <p:sp>
        <p:nvSpPr>
          <p:cNvPr id="18435" name="Marcador de número de diapositiva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6625341-5988-4AE4-B986-FA1F56FAA9C1}" type="slidenum">
              <a:rPr lang="es-CO">
                <a:cs typeface="Arial" charset="0"/>
              </a:rPr>
              <a:pPr fontAlgn="base">
                <a:spcBef>
                  <a:spcPct val="0"/>
                </a:spcBef>
                <a:spcAft>
                  <a:spcPct val="0"/>
                </a:spcAft>
              </a:pPr>
              <a:t>6</a:t>
            </a:fld>
            <a:endParaRPr lang="es-CO">
              <a:cs typeface="Arial" charset="0"/>
            </a:endParaRPr>
          </a:p>
        </p:txBody>
      </p:sp>
    </p:spTree>
    <p:extLst>
      <p:ext uri="{BB962C8B-B14F-4D97-AF65-F5344CB8AC3E}">
        <p14:creationId xmlns:p14="http://schemas.microsoft.com/office/powerpoint/2010/main" val="4161267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Marcador de imagen de diapositiva 1"/>
          <p:cNvSpPr>
            <a:spLocks noGrp="1" noRot="1" noChangeAspect="1"/>
          </p:cNvSpPr>
          <p:nvPr>
            <p:ph type="sldImg"/>
          </p:nvPr>
        </p:nvSpPr>
        <p:spPr bwMode="auto">
          <a:noFill/>
          <a:ln>
            <a:solidFill>
              <a:srgbClr val="000000"/>
            </a:solidFill>
            <a:miter lim="800000"/>
            <a:headEnd/>
            <a:tailEnd/>
          </a:ln>
        </p:spPr>
      </p:sp>
      <p:sp>
        <p:nvSpPr>
          <p:cNvPr id="18434" name="Marcador de nota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CO" dirty="0"/>
          </a:p>
        </p:txBody>
      </p:sp>
      <p:sp>
        <p:nvSpPr>
          <p:cNvPr id="18435" name="Marcador de número de diapositiva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6625341-5988-4AE4-B986-FA1F56FAA9C1}" type="slidenum">
              <a:rPr lang="es-CO">
                <a:cs typeface="Arial" charset="0"/>
              </a:rPr>
              <a:pPr fontAlgn="base">
                <a:spcBef>
                  <a:spcPct val="0"/>
                </a:spcBef>
                <a:spcAft>
                  <a:spcPct val="0"/>
                </a:spcAft>
              </a:pPr>
              <a:t>7</a:t>
            </a:fld>
            <a:endParaRPr lang="es-CO">
              <a:cs typeface="Arial" charset="0"/>
            </a:endParaRPr>
          </a:p>
        </p:txBody>
      </p:sp>
    </p:spTree>
    <p:extLst>
      <p:ext uri="{BB962C8B-B14F-4D97-AF65-F5344CB8AC3E}">
        <p14:creationId xmlns:p14="http://schemas.microsoft.com/office/powerpoint/2010/main" val="1417838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4" name="3 Marcador de fecha"/>
          <p:cNvSpPr>
            <a:spLocks noGrp="1"/>
          </p:cNvSpPr>
          <p:nvPr>
            <p:ph type="dt" sz="half" idx="10"/>
          </p:nvPr>
        </p:nvSpPr>
        <p:spPr/>
        <p:txBody>
          <a:bodyPr/>
          <a:lstStyle/>
          <a:p>
            <a:fld id="{D0C34E27-73A6-4DC7-A6F8-418FCC4E1301}" type="datetimeFigureOut">
              <a:rPr lang="es-CO" smtClean="0"/>
              <a:pPr/>
              <a:t>10/05/22</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156CC60E-BFE9-4EE1-A0A5-75DCAD48787D}" type="slidenum">
              <a:rPr lang="es-CO" smtClean="0"/>
              <a:pPr/>
              <a:t>‹#›</a:t>
            </a:fld>
            <a:endParaRPr lang="es-CO"/>
          </a:p>
        </p:txBody>
      </p:sp>
    </p:spTree>
    <p:extLst>
      <p:ext uri="{BB962C8B-B14F-4D97-AF65-F5344CB8AC3E}">
        <p14:creationId xmlns:p14="http://schemas.microsoft.com/office/powerpoint/2010/main" val="773081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D0C34E27-73A6-4DC7-A6F8-418FCC4E1301}" type="datetimeFigureOut">
              <a:rPr lang="es-CO" smtClean="0"/>
              <a:pPr/>
              <a:t>10/05/22</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156CC60E-BFE9-4EE1-A0A5-75DCAD48787D}" type="slidenum">
              <a:rPr lang="es-CO" smtClean="0"/>
              <a:pPr/>
              <a:t>‹#›</a:t>
            </a:fld>
            <a:endParaRPr lang="es-CO"/>
          </a:p>
        </p:txBody>
      </p:sp>
    </p:spTree>
    <p:extLst>
      <p:ext uri="{BB962C8B-B14F-4D97-AF65-F5344CB8AC3E}">
        <p14:creationId xmlns:p14="http://schemas.microsoft.com/office/powerpoint/2010/main" val="849984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D0C34E27-73A6-4DC7-A6F8-418FCC4E1301}" type="datetimeFigureOut">
              <a:rPr lang="es-CO" smtClean="0"/>
              <a:pPr/>
              <a:t>10/05/22</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156CC60E-BFE9-4EE1-A0A5-75DCAD48787D}" type="slidenum">
              <a:rPr lang="es-CO" smtClean="0"/>
              <a:pPr/>
              <a:t>‹#›</a:t>
            </a:fld>
            <a:endParaRPr lang="es-CO"/>
          </a:p>
        </p:txBody>
      </p:sp>
    </p:spTree>
    <p:extLst>
      <p:ext uri="{BB962C8B-B14F-4D97-AF65-F5344CB8AC3E}">
        <p14:creationId xmlns:p14="http://schemas.microsoft.com/office/powerpoint/2010/main" val="217134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D0C34E27-73A6-4DC7-A6F8-418FCC4E1301}" type="datetimeFigureOut">
              <a:rPr lang="es-CO" smtClean="0"/>
              <a:pPr/>
              <a:t>10/05/22</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156CC60E-BFE9-4EE1-A0A5-75DCAD48787D}" type="slidenum">
              <a:rPr lang="es-CO" smtClean="0"/>
              <a:pPr/>
              <a:t>‹#›</a:t>
            </a:fld>
            <a:endParaRPr lang="es-CO"/>
          </a:p>
        </p:txBody>
      </p:sp>
    </p:spTree>
    <p:extLst>
      <p:ext uri="{BB962C8B-B14F-4D97-AF65-F5344CB8AC3E}">
        <p14:creationId xmlns:p14="http://schemas.microsoft.com/office/powerpoint/2010/main" val="806663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D0C34E27-73A6-4DC7-A6F8-418FCC4E1301}" type="datetimeFigureOut">
              <a:rPr lang="es-CO" smtClean="0"/>
              <a:pPr/>
              <a:t>10/05/22</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156CC60E-BFE9-4EE1-A0A5-75DCAD48787D}" type="slidenum">
              <a:rPr lang="es-CO" smtClean="0"/>
              <a:pPr/>
              <a:t>‹#›</a:t>
            </a:fld>
            <a:endParaRPr lang="es-CO"/>
          </a:p>
        </p:txBody>
      </p:sp>
    </p:spTree>
    <p:extLst>
      <p:ext uri="{BB962C8B-B14F-4D97-AF65-F5344CB8AC3E}">
        <p14:creationId xmlns:p14="http://schemas.microsoft.com/office/powerpoint/2010/main" val="4229132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fecha"/>
          <p:cNvSpPr>
            <a:spLocks noGrp="1"/>
          </p:cNvSpPr>
          <p:nvPr>
            <p:ph type="dt" sz="half" idx="10"/>
          </p:nvPr>
        </p:nvSpPr>
        <p:spPr/>
        <p:txBody>
          <a:bodyPr/>
          <a:lstStyle/>
          <a:p>
            <a:fld id="{D0C34E27-73A6-4DC7-A6F8-418FCC4E1301}" type="datetimeFigureOut">
              <a:rPr lang="es-CO" smtClean="0"/>
              <a:pPr/>
              <a:t>10/05/22</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156CC60E-BFE9-4EE1-A0A5-75DCAD48787D}" type="slidenum">
              <a:rPr lang="es-CO" smtClean="0"/>
              <a:pPr/>
              <a:t>‹#›</a:t>
            </a:fld>
            <a:endParaRPr lang="es-CO"/>
          </a:p>
        </p:txBody>
      </p:sp>
    </p:spTree>
    <p:extLst>
      <p:ext uri="{BB962C8B-B14F-4D97-AF65-F5344CB8AC3E}">
        <p14:creationId xmlns:p14="http://schemas.microsoft.com/office/powerpoint/2010/main" val="4210976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6 Marcador de fecha"/>
          <p:cNvSpPr>
            <a:spLocks noGrp="1"/>
          </p:cNvSpPr>
          <p:nvPr>
            <p:ph type="dt" sz="half" idx="10"/>
          </p:nvPr>
        </p:nvSpPr>
        <p:spPr/>
        <p:txBody>
          <a:bodyPr/>
          <a:lstStyle/>
          <a:p>
            <a:fld id="{D0C34E27-73A6-4DC7-A6F8-418FCC4E1301}" type="datetimeFigureOut">
              <a:rPr lang="es-CO" smtClean="0"/>
              <a:pPr/>
              <a:t>10/05/22</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156CC60E-BFE9-4EE1-A0A5-75DCAD48787D}" type="slidenum">
              <a:rPr lang="es-CO" smtClean="0"/>
              <a:pPr/>
              <a:t>‹#›</a:t>
            </a:fld>
            <a:endParaRPr lang="es-CO"/>
          </a:p>
        </p:txBody>
      </p:sp>
    </p:spTree>
    <p:extLst>
      <p:ext uri="{BB962C8B-B14F-4D97-AF65-F5344CB8AC3E}">
        <p14:creationId xmlns:p14="http://schemas.microsoft.com/office/powerpoint/2010/main" val="384489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fecha"/>
          <p:cNvSpPr>
            <a:spLocks noGrp="1"/>
          </p:cNvSpPr>
          <p:nvPr>
            <p:ph type="dt" sz="half" idx="10"/>
          </p:nvPr>
        </p:nvSpPr>
        <p:spPr/>
        <p:txBody>
          <a:bodyPr/>
          <a:lstStyle/>
          <a:p>
            <a:fld id="{D0C34E27-73A6-4DC7-A6F8-418FCC4E1301}" type="datetimeFigureOut">
              <a:rPr lang="es-CO" smtClean="0"/>
              <a:pPr/>
              <a:t>10/05/22</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156CC60E-BFE9-4EE1-A0A5-75DCAD48787D}" type="slidenum">
              <a:rPr lang="es-CO" smtClean="0"/>
              <a:pPr/>
              <a:t>‹#›</a:t>
            </a:fld>
            <a:endParaRPr lang="es-CO"/>
          </a:p>
        </p:txBody>
      </p:sp>
    </p:spTree>
    <p:extLst>
      <p:ext uri="{BB962C8B-B14F-4D97-AF65-F5344CB8AC3E}">
        <p14:creationId xmlns:p14="http://schemas.microsoft.com/office/powerpoint/2010/main" val="1290832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0C34E27-73A6-4DC7-A6F8-418FCC4E1301}" type="datetimeFigureOut">
              <a:rPr lang="es-CO" smtClean="0"/>
              <a:pPr/>
              <a:t>10/05/22</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156CC60E-BFE9-4EE1-A0A5-75DCAD48787D}" type="slidenum">
              <a:rPr lang="es-CO" smtClean="0"/>
              <a:pPr/>
              <a:t>‹#›</a:t>
            </a:fld>
            <a:endParaRPr lang="es-CO"/>
          </a:p>
        </p:txBody>
      </p:sp>
    </p:spTree>
    <p:extLst>
      <p:ext uri="{BB962C8B-B14F-4D97-AF65-F5344CB8AC3E}">
        <p14:creationId xmlns:p14="http://schemas.microsoft.com/office/powerpoint/2010/main" val="3794136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D0C34E27-73A6-4DC7-A6F8-418FCC4E1301}" type="datetimeFigureOut">
              <a:rPr lang="es-CO" smtClean="0"/>
              <a:pPr/>
              <a:t>10/05/22</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156CC60E-BFE9-4EE1-A0A5-75DCAD48787D}" type="slidenum">
              <a:rPr lang="es-CO" smtClean="0"/>
              <a:pPr/>
              <a:t>‹#›</a:t>
            </a:fld>
            <a:endParaRPr lang="es-CO"/>
          </a:p>
        </p:txBody>
      </p:sp>
    </p:spTree>
    <p:extLst>
      <p:ext uri="{BB962C8B-B14F-4D97-AF65-F5344CB8AC3E}">
        <p14:creationId xmlns:p14="http://schemas.microsoft.com/office/powerpoint/2010/main" val="1914114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D0C34E27-73A6-4DC7-A6F8-418FCC4E1301}" type="datetimeFigureOut">
              <a:rPr lang="es-CO" smtClean="0"/>
              <a:pPr/>
              <a:t>10/05/22</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156CC60E-BFE9-4EE1-A0A5-75DCAD48787D}" type="slidenum">
              <a:rPr lang="es-CO" smtClean="0"/>
              <a:pPr/>
              <a:t>‹#›</a:t>
            </a:fld>
            <a:endParaRPr lang="es-CO"/>
          </a:p>
        </p:txBody>
      </p:sp>
    </p:spTree>
    <p:extLst>
      <p:ext uri="{BB962C8B-B14F-4D97-AF65-F5344CB8AC3E}">
        <p14:creationId xmlns:p14="http://schemas.microsoft.com/office/powerpoint/2010/main" val="3887565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C34E27-73A6-4DC7-A6F8-418FCC4E1301}" type="datetimeFigureOut">
              <a:rPr lang="es-CO" smtClean="0"/>
              <a:pPr/>
              <a:t>10/05/22</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6CC60E-BFE9-4EE1-A0A5-75DCAD48787D}" type="slidenum">
              <a:rPr lang="es-CO" smtClean="0"/>
              <a:pPr/>
              <a:t>‹#›</a:t>
            </a:fld>
            <a:endParaRPr lang="es-CO"/>
          </a:p>
        </p:txBody>
      </p:sp>
    </p:spTree>
    <p:extLst>
      <p:ext uri="{BB962C8B-B14F-4D97-AF65-F5344CB8AC3E}">
        <p14:creationId xmlns:p14="http://schemas.microsoft.com/office/powerpoint/2010/main" val="2948987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es.wikipedia.org/wiki/IntelliJ_IDE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analisisyprogramacionoop.blogspot.com/2017/07/lista-simplemente-enlazada-C-sharp.html" TargetMode="Externa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82837"/>
            <a:ext cx="9153102" cy="5441359"/>
          </a:xfrm>
          <a:prstGeom prst="rect">
            <a:avLst/>
          </a:prstGeom>
          <a:noFill/>
          <a:ln w="9525">
            <a:noFill/>
            <a:miter lim="800000"/>
            <a:headEnd/>
            <a:tailEnd/>
          </a:ln>
          <a:effectLst/>
        </p:spPr>
      </p:pic>
      <p:sp>
        <p:nvSpPr>
          <p:cNvPr id="2" name="1 Título"/>
          <p:cNvSpPr>
            <a:spLocks noGrp="1"/>
          </p:cNvSpPr>
          <p:nvPr>
            <p:ph type="ctrTitle"/>
          </p:nvPr>
        </p:nvSpPr>
        <p:spPr>
          <a:xfrm>
            <a:off x="592916" y="476672"/>
            <a:ext cx="7958166" cy="1470025"/>
          </a:xfrm>
        </p:spPr>
        <p:txBody>
          <a:bodyPr>
            <a:noAutofit/>
          </a:bodyPr>
          <a:lstStyle/>
          <a:p>
            <a:r>
              <a:rPr lang="es-CO" sz="3600" b="1" dirty="0">
                <a:solidFill>
                  <a:schemeClr val="bg1"/>
                </a:solidFill>
                <a:latin typeface="Arial" panose="020B0604020202020204" pitchFamily="34" charset="0"/>
                <a:cs typeface="Arial" panose="020B0604020202020204" pitchFamily="34" charset="0"/>
              </a:rPr>
              <a:t>Base de dato LEGO</a:t>
            </a:r>
            <a:endParaRPr lang="es-CO" sz="2000" b="1" dirty="0">
              <a:solidFill>
                <a:schemeClr val="bg1"/>
              </a:solidFill>
              <a:latin typeface="Arial" panose="020B0604020202020204" pitchFamily="34" charset="0"/>
              <a:cs typeface="Arial" panose="020B0604020202020204" pitchFamily="34" charset="0"/>
            </a:endParaRPr>
          </a:p>
        </p:txBody>
      </p:sp>
      <p:pic>
        <p:nvPicPr>
          <p:cNvPr id="2054" name="Picture 6"/>
          <p:cNvPicPr>
            <a:picLocks noChangeAspect="1" noChangeArrowheads="1"/>
          </p:cNvPicPr>
          <p:nvPr/>
        </p:nvPicPr>
        <p:blipFill>
          <a:blip r:embed="rId3" cstate="print"/>
          <a:srcRect r="9177"/>
          <a:stretch>
            <a:fillRect/>
          </a:stretch>
        </p:blipFill>
        <p:spPr bwMode="auto">
          <a:xfrm>
            <a:off x="0" y="6623729"/>
            <a:ext cx="9144000" cy="234271"/>
          </a:xfrm>
          <a:prstGeom prst="rect">
            <a:avLst/>
          </a:prstGeom>
          <a:noFill/>
          <a:ln w="9525">
            <a:noFill/>
            <a:miter lim="800000"/>
            <a:headEnd/>
            <a:tailEnd/>
          </a:ln>
          <a:effectLst/>
        </p:spPr>
      </p:pic>
      <p:pic>
        <p:nvPicPr>
          <p:cNvPr id="5" name="Imagen 4">
            <a:extLst>
              <a:ext uri="{FF2B5EF4-FFF2-40B4-BE49-F238E27FC236}">
                <a16:creationId xmlns:a16="http://schemas.microsoft.com/office/drawing/2014/main" id="{03911E26-745A-4BDA-8D42-B24C3CEE19CE}"/>
              </a:ext>
            </a:extLst>
          </p:cNvPr>
          <p:cNvPicPr>
            <a:picLocks noChangeAspect="1"/>
          </p:cNvPicPr>
          <p:nvPr/>
        </p:nvPicPr>
        <p:blipFill>
          <a:blip r:embed="rId4"/>
          <a:stretch>
            <a:fillRect/>
          </a:stretch>
        </p:blipFill>
        <p:spPr>
          <a:xfrm>
            <a:off x="3171616" y="5524196"/>
            <a:ext cx="5828368" cy="1068971"/>
          </a:xfrm>
          <a:prstGeom prst="rect">
            <a:avLst/>
          </a:prstGeom>
        </p:spPr>
      </p:pic>
      <p:sp>
        <p:nvSpPr>
          <p:cNvPr id="10" name="2 Subtítulo">
            <a:extLst>
              <a:ext uri="{FF2B5EF4-FFF2-40B4-BE49-F238E27FC236}">
                <a16:creationId xmlns:a16="http://schemas.microsoft.com/office/drawing/2014/main" id="{CF6E6EBF-9047-4617-9599-9B0B5C338CFD}"/>
              </a:ext>
            </a:extLst>
          </p:cNvPr>
          <p:cNvSpPr txBox="1">
            <a:spLocks/>
          </p:cNvSpPr>
          <p:nvPr/>
        </p:nvSpPr>
        <p:spPr>
          <a:xfrm>
            <a:off x="1206331" y="3193461"/>
            <a:ext cx="6400800" cy="10382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CO" sz="3600" b="1" dirty="0">
                <a:solidFill>
                  <a:schemeClr val="bg1"/>
                </a:solidFill>
                <a:latin typeface="Arial" panose="020B0604020202020204" pitchFamily="34" charset="0"/>
                <a:cs typeface="Arial" panose="020B0604020202020204" pitchFamily="34" charset="0"/>
              </a:rPr>
              <a:t>Martin Polanco Barrero</a:t>
            </a:r>
          </a:p>
        </p:txBody>
      </p:sp>
    </p:spTree>
    <p:extLst>
      <p:ext uri="{BB962C8B-B14F-4D97-AF65-F5344CB8AC3E}">
        <p14:creationId xmlns:p14="http://schemas.microsoft.com/office/powerpoint/2010/main" val="1995407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noChangeArrowheads="1"/>
          </p:cNvPicPr>
          <p:nvPr/>
        </p:nvPicPr>
        <p:blipFill>
          <a:blip r:embed="rId3" cstate="print"/>
          <a:srcRect r="2518" b="-18422"/>
          <a:stretch>
            <a:fillRect/>
          </a:stretch>
        </p:blipFill>
        <p:spPr bwMode="auto">
          <a:xfrm>
            <a:off x="414338" y="764704"/>
            <a:ext cx="8301037" cy="214312"/>
          </a:xfrm>
          <a:prstGeom prst="rect">
            <a:avLst/>
          </a:prstGeom>
          <a:noFill/>
          <a:ln w="9525">
            <a:noFill/>
            <a:miter lim="800000"/>
            <a:headEnd/>
            <a:tailEnd/>
          </a:ln>
        </p:spPr>
      </p:pic>
      <p:pic>
        <p:nvPicPr>
          <p:cNvPr id="17411" name="Picture 5"/>
          <p:cNvPicPr>
            <a:picLocks noChangeAspect="1" noChangeArrowheads="1"/>
          </p:cNvPicPr>
          <p:nvPr/>
        </p:nvPicPr>
        <p:blipFill>
          <a:blip r:embed="rId4" cstate="print"/>
          <a:srcRect/>
          <a:stretch>
            <a:fillRect/>
          </a:stretch>
        </p:blipFill>
        <p:spPr bwMode="auto">
          <a:xfrm>
            <a:off x="409575" y="1052736"/>
            <a:ext cx="304800" cy="428625"/>
          </a:xfrm>
          <a:prstGeom prst="rect">
            <a:avLst/>
          </a:prstGeom>
          <a:noFill/>
          <a:ln w="9525">
            <a:noFill/>
            <a:miter lim="800000"/>
            <a:headEnd/>
            <a:tailEnd/>
          </a:ln>
        </p:spPr>
      </p:pic>
      <p:sp>
        <p:nvSpPr>
          <p:cNvPr id="17412" name="Título 1"/>
          <p:cNvSpPr txBox="1">
            <a:spLocks/>
          </p:cNvSpPr>
          <p:nvPr/>
        </p:nvSpPr>
        <p:spPr bwMode="auto">
          <a:xfrm>
            <a:off x="857249" y="879698"/>
            <a:ext cx="8286751" cy="774700"/>
          </a:xfrm>
          <a:prstGeom prst="rect">
            <a:avLst/>
          </a:prstGeom>
          <a:noFill/>
          <a:ln w="9525">
            <a:noFill/>
            <a:miter lim="800000"/>
            <a:headEnd/>
            <a:tailEnd/>
          </a:ln>
        </p:spPr>
        <p:txBody>
          <a:bodyPr anchor="ctr"/>
          <a:lstStyle/>
          <a:p>
            <a:r>
              <a:rPr lang="es-CO" sz="3000" b="1" dirty="0">
                <a:latin typeface="Arial" panose="020B0604020202020204" pitchFamily="34" charset="0"/>
                <a:cs typeface="Arial" panose="020B0604020202020204" pitchFamily="34" charset="0"/>
              </a:rPr>
              <a:t>Problema a resolver</a:t>
            </a:r>
          </a:p>
        </p:txBody>
      </p:sp>
      <p:pic>
        <p:nvPicPr>
          <p:cNvPr id="2" name="Imagen 1">
            <a:extLst>
              <a:ext uri="{FF2B5EF4-FFF2-40B4-BE49-F238E27FC236}">
                <a16:creationId xmlns:a16="http://schemas.microsoft.com/office/drawing/2014/main" id="{F3504C4A-F00E-42CA-9946-A299E488E9D5}"/>
              </a:ext>
            </a:extLst>
          </p:cNvPr>
          <p:cNvPicPr>
            <a:picLocks noChangeAspect="1"/>
          </p:cNvPicPr>
          <p:nvPr/>
        </p:nvPicPr>
        <p:blipFill>
          <a:blip r:embed="rId5"/>
          <a:stretch>
            <a:fillRect/>
          </a:stretch>
        </p:blipFill>
        <p:spPr>
          <a:xfrm>
            <a:off x="5045525" y="31708"/>
            <a:ext cx="3635896" cy="666853"/>
          </a:xfrm>
          <a:prstGeom prst="rect">
            <a:avLst/>
          </a:prstGeom>
        </p:spPr>
      </p:pic>
      <p:sp>
        <p:nvSpPr>
          <p:cNvPr id="3" name="TextBox 2">
            <a:extLst>
              <a:ext uri="{FF2B5EF4-FFF2-40B4-BE49-F238E27FC236}">
                <a16:creationId xmlns:a16="http://schemas.microsoft.com/office/drawing/2014/main" id="{14713A5D-0ED7-5FF3-406B-38E41F2C1A48}"/>
              </a:ext>
            </a:extLst>
          </p:cNvPr>
          <p:cNvSpPr txBox="1"/>
          <p:nvPr/>
        </p:nvSpPr>
        <p:spPr>
          <a:xfrm>
            <a:off x="310746" y="1728118"/>
            <a:ext cx="6552727" cy="2585323"/>
          </a:xfrm>
          <a:prstGeom prst="rect">
            <a:avLst/>
          </a:prstGeom>
          <a:noFill/>
        </p:spPr>
        <p:txBody>
          <a:bodyPr wrap="square" rtlCol="0">
            <a:spAutoFit/>
          </a:bodyPr>
          <a:lstStyle/>
          <a:p>
            <a:pPr algn="just"/>
            <a:r>
              <a:rPr lang="en-CO" dirty="0"/>
              <a:t>Cuando se tiene una colección de lego, el principal problema poder es encontrar las piezas adecuadas para la construcción de algún set predeterminado, o un proyecto que se tenga en mente. Esto se debe a que la marca lego, dispone de 9000 piezas diferentes, disponibles en 58 colores. Debido a esta gran variedad de piezas, si no se tienen correctamente clasificadas y ubicadas, al momento de construir cualquier proyecto que se tenga en mente, va a ser muy difícil encontrar las piezas que se deseen usar. </a:t>
            </a:r>
          </a:p>
          <a:p>
            <a:endParaRPr lang="en-CO" dirty="0"/>
          </a:p>
        </p:txBody>
      </p:sp>
      <p:pic>
        <p:nvPicPr>
          <p:cNvPr id="1026" name="Picture 2" descr="Creative Building Bricks 11016 | Classic | Buy online at the Official LEGO®  Shop US">
            <a:extLst>
              <a:ext uri="{FF2B5EF4-FFF2-40B4-BE49-F238E27FC236}">
                <a16:creationId xmlns:a16="http://schemas.microsoft.com/office/drawing/2014/main" id="{B3F27F44-C324-5D0D-9500-A95FCDACE0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4328" y="4077072"/>
            <a:ext cx="3352800" cy="242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96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noChangeArrowheads="1"/>
          </p:cNvPicPr>
          <p:nvPr/>
        </p:nvPicPr>
        <p:blipFill>
          <a:blip r:embed="rId3" cstate="print"/>
          <a:srcRect r="2518" b="-18422"/>
          <a:stretch>
            <a:fillRect/>
          </a:stretch>
        </p:blipFill>
        <p:spPr bwMode="auto">
          <a:xfrm>
            <a:off x="414338" y="764704"/>
            <a:ext cx="8301037" cy="214312"/>
          </a:xfrm>
          <a:prstGeom prst="rect">
            <a:avLst/>
          </a:prstGeom>
          <a:noFill/>
          <a:ln w="9525">
            <a:noFill/>
            <a:miter lim="800000"/>
            <a:headEnd/>
            <a:tailEnd/>
          </a:ln>
        </p:spPr>
      </p:pic>
      <p:pic>
        <p:nvPicPr>
          <p:cNvPr id="17411" name="Picture 5"/>
          <p:cNvPicPr>
            <a:picLocks noChangeAspect="1" noChangeArrowheads="1"/>
          </p:cNvPicPr>
          <p:nvPr/>
        </p:nvPicPr>
        <p:blipFill>
          <a:blip r:embed="rId4" cstate="print"/>
          <a:srcRect/>
          <a:stretch>
            <a:fillRect/>
          </a:stretch>
        </p:blipFill>
        <p:spPr bwMode="auto">
          <a:xfrm>
            <a:off x="409575" y="1052736"/>
            <a:ext cx="304800" cy="428625"/>
          </a:xfrm>
          <a:prstGeom prst="rect">
            <a:avLst/>
          </a:prstGeom>
          <a:noFill/>
          <a:ln w="9525">
            <a:noFill/>
            <a:miter lim="800000"/>
            <a:headEnd/>
            <a:tailEnd/>
          </a:ln>
        </p:spPr>
      </p:pic>
      <p:sp>
        <p:nvSpPr>
          <p:cNvPr id="17412" name="Título 1"/>
          <p:cNvSpPr txBox="1">
            <a:spLocks/>
          </p:cNvSpPr>
          <p:nvPr/>
        </p:nvSpPr>
        <p:spPr bwMode="auto">
          <a:xfrm>
            <a:off x="857249" y="879698"/>
            <a:ext cx="8286751" cy="774700"/>
          </a:xfrm>
          <a:prstGeom prst="rect">
            <a:avLst/>
          </a:prstGeom>
          <a:noFill/>
          <a:ln w="9525">
            <a:noFill/>
            <a:miter lim="800000"/>
            <a:headEnd/>
            <a:tailEnd/>
          </a:ln>
        </p:spPr>
        <p:txBody>
          <a:bodyPr anchor="ctr"/>
          <a:lstStyle/>
          <a:p>
            <a:r>
              <a:rPr lang="es-CO" sz="3000" b="1" dirty="0">
                <a:latin typeface="Albertus" pitchFamily="34" charset="0"/>
              </a:rPr>
              <a:t>Requerimientos funcionales</a:t>
            </a:r>
            <a:endParaRPr lang="es-CO" sz="3000" b="1" dirty="0">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F3504C4A-F00E-42CA-9946-A299E488E9D5}"/>
              </a:ext>
            </a:extLst>
          </p:cNvPr>
          <p:cNvPicPr>
            <a:picLocks noChangeAspect="1"/>
          </p:cNvPicPr>
          <p:nvPr/>
        </p:nvPicPr>
        <p:blipFill>
          <a:blip r:embed="rId5"/>
          <a:stretch>
            <a:fillRect/>
          </a:stretch>
        </p:blipFill>
        <p:spPr>
          <a:xfrm>
            <a:off x="5045525" y="31708"/>
            <a:ext cx="3635896" cy="666853"/>
          </a:xfrm>
          <a:prstGeom prst="rect">
            <a:avLst/>
          </a:prstGeom>
        </p:spPr>
      </p:pic>
      <p:sp>
        <p:nvSpPr>
          <p:cNvPr id="3" name="TextBox 2">
            <a:extLst>
              <a:ext uri="{FF2B5EF4-FFF2-40B4-BE49-F238E27FC236}">
                <a16:creationId xmlns:a16="http://schemas.microsoft.com/office/drawing/2014/main" id="{F0331CF4-F706-6233-AC43-B06024E913FF}"/>
              </a:ext>
            </a:extLst>
          </p:cNvPr>
          <p:cNvSpPr txBox="1"/>
          <p:nvPr/>
        </p:nvSpPr>
        <p:spPr>
          <a:xfrm>
            <a:off x="409575" y="1916832"/>
            <a:ext cx="5971167" cy="2031325"/>
          </a:xfrm>
          <a:prstGeom prst="rect">
            <a:avLst/>
          </a:prstGeom>
          <a:noFill/>
        </p:spPr>
        <p:txBody>
          <a:bodyPr wrap="square" rtlCol="0">
            <a:spAutoFit/>
          </a:bodyPr>
          <a:lstStyle/>
          <a:p>
            <a:pPr algn="just"/>
            <a:r>
              <a:rPr lang="es-ES" dirty="0"/>
              <a:t>Este sistema debe poder almacenar los datos que se deseen, teniendo la posibilidad de eliminarlos. También debe poder filtrarlos por medio de un id que el usuario debe conocer previamente del fabricante LEGO, con la posibilidad de proyectarlos en pantalla, individual, por grupo o en la totalidad de los datos guardados.</a:t>
            </a:r>
            <a:endParaRPr lang="en-CO" dirty="0"/>
          </a:p>
          <a:p>
            <a:pPr algn="just"/>
            <a:endParaRPr lang="en-CO" dirty="0"/>
          </a:p>
        </p:txBody>
      </p:sp>
      <p:pic>
        <p:nvPicPr>
          <p:cNvPr id="2050" name="Picture 2">
            <a:extLst>
              <a:ext uri="{FF2B5EF4-FFF2-40B4-BE49-F238E27FC236}">
                <a16:creationId xmlns:a16="http://schemas.microsoft.com/office/drawing/2014/main" id="{2698C6D3-5A40-368E-0DC1-ACF3B2BD75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944" y="3574102"/>
            <a:ext cx="3823072" cy="2783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325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noChangeArrowheads="1"/>
          </p:cNvPicPr>
          <p:nvPr/>
        </p:nvPicPr>
        <p:blipFill>
          <a:blip r:embed="rId3" cstate="print"/>
          <a:srcRect r="2518" b="-18422"/>
          <a:stretch>
            <a:fillRect/>
          </a:stretch>
        </p:blipFill>
        <p:spPr bwMode="auto">
          <a:xfrm>
            <a:off x="414338" y="764704"/>
            <a:ext cx="8301037" cy="214312"/>
          </a:xfrm>
          <a:prstGeom prst="rect">
            <a:avLst/>
          </a:prstGeom>
          <a:noFill/>
          <a:ln w="9525">
            <a:noFill/>
            <a:miter lim="800000"/>
            <a:headEnd/>
            <a:tailEnd/>
          </a:ln>
        </p:spPr>
      </p:pic>
      <p:pic>
        <p:nvPicPr>
          <p:cNvPr id="17411" name="Picture 5"/>
          <p:cNvPicPr>
            <a:picLocks noChangeAspect="1" noChangeArrowheads="1"/>
          </p:cNvPicPr>
          <p:nvPr/>
        </p:nvPicPr>
        <p:blipFill>
          <a:blip r:embed="rId4" cstate="print"/>
          <a:srcRect/>
          <a:stretch>
            <a:fillRect/>
          </a:stretch>
        </p:blipFill>
        <p:spPr bwMode="auto">
          <a:xfrm>
            <a:off x="409575" y="1052736"/>
            <a:ext cx="304800" cy="428625"/>
          </a:xfrm>
          <a:prstGeom prst="rect">
            <a:avLst/>
          </a:prstGeom>
          <a:noFill/>
          <a:ln w="9525">
            <a:noFill/>
            <a:miter lim="800000"/>
            <a:headEnd/>
            <a:tailEnd/>
          </a:ln>
        </p:spPr>
      </p:pic>
      <p:sp>
        <p:nvSpPr>
          <p:cNvPr id="17412" name="Título 1"/>
          <p:cNvSpPr txBox="1">
            <a:spLocks/>
          </p:cNvSpPr>
          <p:nvPr/>
        </p:nvSpPr>
        <p:spPr bwMode="auto">
          <a:xfrm>
            <a:off x="857249" y="998116"/>
            <a:ext cx="8286751" cy="774700"/>
          </a:xfrm>
          <a:prstGeom prst="rect">
            <a:avLst/>
          </a:prstGeom>
          <a:noFill/>
          <a:ln w="9525">
            <a:noFill/>
            <a:miter lim="800000"/>
            <a:headEnd/>
            <a:tailEnd/>
          </a:ln>
        </p:spPr>
        <p:txBody>
          <a:bodyPr anchor="ctr"/>
          <a:lstStyle/>
          <a:p>
            <a:r>
              <a:rPr lang="es-CO" sz="3000" b="1" dirty="0">
                <a:latin typeface="Arial" panose="020B0604020202020204" pitchFamily="34" charset="0"/>
                <a:cs typeface="Arial" panose="020B0604020202020204" pitchFamily="34" charset="0"/>
              </a:rPr>
              <a:t>Uso de estructuras de datos en la solución del problema </a:t>
            </a:r>
            <a:r>
              <a:rPr lang="es-CO" sz="3000" b="1">
                <a:latin typeface="Arial" panose="020B0604020202020204" pitchFamily="34" charset="0"/>
                <a:cs typeface="Arial" panose="020B0604020202020204" pitchFamily="34" charset="0"/>
              </a:rPr>
              <a:t>a resolver</a:t>
            </a:r>
            <a:endParaRPr lang="es-CO" sz="3000" b="1" dirty="0">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F3504C4A-F00E-42CA-9946-A299E488E9D5}"/>
              </a:ext>
            </a:extLst>
          </p:cNvPr>
          <p:cNvPicPr>
            <a:picLocks noChangeAspect="1"/>
          </p:cNvPicPr>
          <p:nvPr/>
        </p:nvPicPr>
        <p:blipFill>
          <a:blip r:embed="rId5"/>
          <a:stretch>
            <a:fillRect/>
          </a:stretch>
        </p:blipFill>
        <p:spPr>
          <a:xfrm>
            <a:off x="5045525" y="31708"/>
            <a:ext cx="3635896" cy="666853"/>
          </a:xfrm>
          <a:prstGeom prst="rect">
            <a:avLst/>
          </a:prstGeom>
        </p:spPr>
      </p:pic>
      <p:sp>
        <p:nvSpPr>
          <p:cNvPr id="7" name="TextBox 6">
            <a:extLst>
              <a:ext uri="{FF2B5EF4-FFF2-40B4-BE49-F238E27FC236}">
                <a16:creationId xmlns:a16="http://schemas.microsoft.com/office/drawing/2014/main" id="{ABDEEF7D-6744-95CA-5DDB-90D89E5717A2}"/>
              </a:ext>
            </a:extLst>
          </p:cNvPr>
          <p:cNvSpPr txBox="1"/>
          <p:nvPr/>
        </p:nvSpPr>
        <p:spPr>
          <a:xfrm>
            <a:off x="409574" y="1988840"/>
            <a:ext cx="7402785" cy="3139321"/>
          </a:xfrm>
          <a:prstGeom prst="rect">
            <a:avLst/>
          </a:prstGeom>
          <a:noFill/>
        </p:spPr>
        <p:txBody>
          <a:bodyPr wrap="square">
            <a:spAutoFit/>
          </a:bodyPr>
          <a:lstStyle/>
          <a:p>
            <a:pPr algn="just"/>
            <a:r>
              <a:rPr lang="es-ES" sz="1800" dirty="0">
                <a:effectLst/>
                <a:latin typeface="Times New Roman" panose="02020603050405020304" pitchFamily="18" charset="0"/>
                <a:ea typeface="Times New Roman" panose="02020603050405020304" pitchFamily="18" charset="0"/>
              </a:rPr>
              <a:t>En este prototipo se implementó una lista encadenada simple con cola LIFO, la cual se utiliza como almacenamiento de los datos que se ingresan al sistema, ingresando los datos por la cola de la lista. En cambio, la eliminación solo se hace mediante una posición especial, ya que se le pregunta al usuario que ID de pieza es el que desea eliminar, llegando hasta el nodo donde se encuentre y sacándolo de la lista. Para facilitar la agrupación y búsqueda de los datos, cada vez que se ingresa un dato o un conjunto de datos, se le hace un </a:t>
            </a:r>
            <a:r>
              <a:rPr lang="es-ES" sz="1800" dirty="0" err="1">
                <a:effectLst/>
                <a:latin typeface="Times New Roman" panose="02020603050405020304" pitchFamily="18" charset="0"/>
                <a:ea typeface="Times New Roman" panose="02020603050405020304" pitchFamily="18" charset="0"/>
              </a:rPr>
              <a:t>bubble</a:t>
            </a:r>
            <a:r>
              <a:rPr lang="es-ES" sz="1800" dirty="0">
                <a:effectLst/>
                <a:latin typeface="Times New Roman" panose="02020603050405020304" pitchFamily="18" charset="0"/>
                <a:ea typeface="Times New Roman" panose="02020603050405020304" pitchFamily="18" charset="0"/>
              </a:rPr>
              <a:t> </a:t>
            </a:r>
            <a:r>
              <a:rPr lang="es-ES" sz="1800" dirty="0" err="1">
                <a:effectLst/>
                <a:latin typeface="Times New Roman" panose="02020603050405020304" pitchFamily="18" charset="0"/>
                <a:ea typeface="Times New Roman" panose="02020603050405020304" pitchFamily="18" charset="0"/>
              </a:rPr>
              <a:t>sort</a:t>
            </a:r>
            <a:r>
              <a:rPr lang="es-ES" sz="1800" dirty="0">
                <a:effectLst/>
                <a:latin typeface="Times New Roman" panose="02020603050405020304" pitchFamily="18" charset="0"/>
                <a:ea typeface="Times New Roman" panose="02020603050405020304" pitchFamily="18" charset="0"/>
              </a:rPr>
              <a:t> a la lista, mirando si un ID de una pieza es mayor al de la siguiente, pero para reubicar esta información, no se mueven los nodos, si no que se guardan los datos de los nodos en un almacenamiento temporal y se actualizan los datos de los nodos con estos nuevos datos guardados. </a:t>
            </a:r>
            <a:endParaRPr lang="en-CO" sz="1800" dirty="0">
              <a:effectLst/>
              <a:latin typeface="Times New Roman" panose="02020603050405020304" pitchFamily="18" charset="0"/>
              <a:ea typeface="Times New Roman" panose="02020603050405020304" pitchFamily="18" charset="0"/>
            </a:endParaRPr>
          </a:p>
        </p:txBody>
      </p:sp>
      <p:pic>
        <p:nvPicPr>
          <p:cNvPr id="3074" name="Picture 2" descr="Análisis y Programación: Listas simplemente enlazadas (Linked List)">
            <a:extLst>
              <a:ext uri="{FF2B5EF4-FFF2-40B4-BE49-F238E27FC236}">
                <a16:creationId xmlns:a16="http://schemas.microsoft.com/office/drawing/2014/main" id="{5E7590CE-C483-C206-BD29-9B5649FD33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6828" y="5316836"/>
            <a:ext cx="5076056" cy="1477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775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noChangeArrowheads="1"/>
          </p:cNvPicPr>
          <p:nvPr/>
        </p:nvPicPr>
        <p:blipFill>
          <a:blip r:embed="rId3" cstate="print"/>
          <a:srcRect r="2518" b="-18422"/>
          <a:stretch>
            <a:fillRect/>
          </a:stretch>
        </p:blipFill>
        <p:spPr bwMode="auto">
          <a:xfrm>
            <a:off x="414338" y="764704"/>
            <a:ext cx="8301037" cy="214312"/>
          </a:xfrm>
          <a:prstGeom prst="rect">
            <a:avLst/>
          </a:prstGeom>
          <a:noFill/>
          <a:ln w="9525">
            <a:noFill/>
            <a:miter lim="800000"/>
            <a:headEnd/>
            <a:tailEnd/>
          </a:ln>
        </p:spPr>
      </p:pic>
      <p:pic>
        <p:nvPicPr>
          <p:cNvPr id="17411" name="Picture 5"/>
          <p:cNvPicPr>
            <a:picLocks noChangeAspect="1" noChangeArrowheads="1"/>
          </p:cNvPicPr>
          <p:nvPr/>
        </p:nvPicPr>
        <p:blipFill>
          <a:blip r:embed="rId4" cstate="print"/>
          <a:srcRect/>
          <a:stretch>
            <a:fillRect/>
          </a:stretch>
        </p:blipFill>
        <p:spPr bwMode="auto">
          <a:xfrm>
            <a:off x="409575" y="1052736"/>
            <a:ext cx="304800" cy="428625"/>
          </a:xfrm>
          <a:prstGeom prst="rect">
            <a:avLst/>
          </a:prstGeom>
          <a:noFill/>
          <a:ln w="9525">
            <a:noFill/>
            <a:miter lim="800000"/>
            <a:headEnd/>
            <a:tailEnd/>
          </a:ln>
        </p:spPr>
      </p:pic>
      <p:sp>
        <p:nvSpPr>
          <p:cNvPr id="17412" name="Título 1"/>
          <p:cNvSpPr txBox="1">
            <a:spLocks/>
          </p:cNvSpPr>
          <p:nvPr/>
        </p:nvSpPr>
        <p:spPr bwMode="auto">
          <a:xfrm>
            <a:off x="857249" y="1286148"/>
            <a:ext cx="8286751" cy="774700"/>
          </a:xfrm>
          <a:prstGeom prst="rect">
            <a:avLst/>
          </a:prstGeom>
          <a:noFill/>
          <a:ln w="9525">
            <a:noFill/>
            <a:miter lim="800000"/>
            <a:headEnd/>
            <a:tailEnd/>
          </a:ln>
        </p:spPr>
        <p:txBody>
          <a:bodyPr anchor="ctr"/>
          <a:lstStyle/>
          <a:p>
            <a:r>
              <a:rPr lang="es-CO" sz="3000" b="1" dirty="0">
                <a:latin typeface="Arial" panose="020B0604020202020204" pitchFamily="34" charset="0"/>
                <a:cs typeface="Arial" panose="020B0604020202020204" pitchFamily="34" charset="0"/>
              </a:rPr>
              <a:t>Pruebas y análisis comparativo del uso de las estructuras de datos</a:t>
            </a:r>
          </a:p>
          <a:p>
            <a:endParaRPr lang="es-CO" sz="3000" b="1" dirty="0">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F3504C4A-F00E-42CA-9946-A299E488E9D5}"/>
              </a:ext>
            </a:extLst>
          </p:cNvPr>
          <p:cNvPicPr>
            <a:picLocks noChangeAspect="1"/>
          </p:cNvPicPr>
          <p:nvPr/>
        </p:nvPicPr>
        <p:blipFill>
          <a:blip r:embed="rId5"/>
          <a:stretch>
            <a:fillRect/>
          </a:stretch>
        </p:blipFill>
        <p:spPr>
          <a:xfrm>
            <a:off x="5045525" y="31708"/>
            <a:ext cx="3635896" cy="666853"/>
          </a:xfrm>
          <a:prstGeom prst="rect">
            <a:avLst/>
          </a:prstGeom>
        </p:spPr>
      </p:pic>
      <p:graphicFrame>
        <p:nvGraphicFramePr>
          <p:cNvPr id="6" name="Chart 5">
            <a:extLst>
              <a:ext uri="{FF2B5EF4-FFF2-40B4-BE49-F238E27FC236}">
                <a16:creationId xmlns:a16="http://schemas.microsoft.com/office/drawing/2014/main" id="{57C09EC2-86EC-4E32-338E-A950A1755203}"/>
              </a:ext>
            </a:extLst>
          </p:cNvPr>
          <p:cNvGraphicFramePr/>
          <p:nvPr>
            <p:extLst>
              <p:ext uri="{D42A27DB-BD31-4B8C-83A1-F6EECF244321}">
                <p14:modId xmlns:p14="http://schemas.microsoft.com/office/powerpoint/2010/main" val="949301611"/>
              </p:ext>
            </p:extLst>
          </p:nvPr>
        </p:nvGraphicFramePr>
        <p:xfrm>
          <a:off x="5477473" y="2204864"/>
          <a:ext cx="3200400" cy="1636395"/>
        </p:xfrm>
        <a:graphic>
          <a:graphicData uri="http://schemas.openxmlformats.org/drawingml/2006/chart">
            <c:chart xmlns:c="http://schemas.openxmlformats.org/drawingml/2006/chart" xmlns:r="http://schemas.openxmlformats.org/officeDocument/2006/relationships" r:id="rId6"/>
          </a:graphicData>
        </a:graphic>
      </p:graphicFrame>
      <p:sp>
        <p:nvSpPr>
          <p:cNvPr id="3" name="TextBox 2">
            <a:extLst>
              <a:ext uri="{FF2B5EF4-FFF2-40B4-BE49-F238E27FC236}">
                <a16:creationId xmlns:a16="http://schemas.microsoft.com/office/drawing/2014/main" id="{3A872ABE-A84A-B5D9-9A84-EEC6BFF476A5}"/>
              </a:ext>
            </a:extLst>
          </p:cNvPr>
          <p:cNvSpPr txBox="1"/>
          <p:nvPr/>
        </p:nvSpPr>
        <p:spPr>
          <a:xfrm>
            <a:off x="323528" y="2060848"/>
            <a:ext cx="4853698" cy="2308324"/>
          </a:xfrm>
          <a:prstGeom prst="rect">
            <a:avLst/>
          </a:prstGeom>
          <a:noFill/>
        </p:spPr>
        <p:txBody>
          <a:bodyPr wrap="square" rtlCol="0">
            <a:spAutoFit/>
          </a:bodyPr>
          <a:lstStyle/>
          <a:p>
            <a:r>
              <a:rPr lang="en-US" dirty="0"/>
              <a:t>P</a:t>
            </a:r>
            <a:r>
              <a:rPr lang="en-CO" dirty="0"/>
              <a:t>ara la insercion en la lista encadenada:</a:t>
            </a:r>
          </a:p>
          <a:p>
            <a:endParaRPr lang="en-CO" dirty="0"/>
          </a:p>
          <a:p>
            <a:pPr marL="285750" indent="-285750">
              <a:buFontTx/>
              <a:buChar char="-"/>
            </a:pPr>
            <a:r>
              <a:rPr lang="en-CO" dirty="0"/>
              <a:t>10000 	 = 	51 milisegundos</a:t>
            </a:r>
          </a:p>
          <a:p>
            <a:pPr marL="285750" indent="-285750">
              <a:buFontTx/>
              <a:buChar char="-"/>
            </a:pPr>
            <a:r>
              <a:rPr lang="en-CO" dirty="0"/>
              <a:t>100000	 =	175 milisegundos</a:t>
            </a:r>
          </a:p>
          <a:p>
            <a:pPr marL="285750" indent="-285750">
              <a:buFontTx/>
              <a:buChar char="-"/>
            </a:pPr>
            <a:r>
              <a:rPr lang="en-CO" dirty="0"/>
              <a:t>1000000	 =	188 milisegundos</a:t>
            </a:r>
          </a:p>
          <a:p>
            <a:pPr marL="285750" indent="-285750">
              <a:buFontTx/>
              <a:buChar char="-"/>
            </a:pPr>
            <a:r>
              <a:rPr lang="en-CO" dirty="0"/>
              <a:t>10000000	 =	207 milisegundos</a:t>
            </a:r>
          </a:p>
          <a:p>
            <a:pPr marL="285750" indent="-285750">
              <a:buFontTx/>
              <a:buChar char="-"/>
            </a:pPr>
            <a:r>
              <a:rPr lang="en-CO" dirty="0"/>
              <a:t>100000000	 = 	241 milisegundos</a:t>
            </a:r>
          </a:p>
          <a:p>
            <a:pPr marL="285750" indent="-285750">
              <a:buFontTx/>
              <a:buChar char="-"/>
            </a:pPr>
            <a:endParaRPr lang="en-CO" dirty="0"/>
          </a:p>
        </p:txBody>
      </p:sp>
    </p:spTree>
    <p:extLst>
      <p:ext uri="{BB962C8B-B14F-4D97-AF65-F5344CB8AC3E}">
        <p14:creationId xmlns:p14="http://schemas.microsoft.com/office/powerpoint/2010/main" val="3965352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noChangeArrowheads="1"/>
          </p:cNvPicPr>
          <p:nvPr/>
        </p:nvPicPr>
        <p:blipFill>
          <a:blip r:embed="rId3" cstate="print"/>
          <a:srcRect r="2518" b="-18422"/>
          <a:stretch>
            <a:fillRect/>
          </a:stretch>
        </p:blipFill>
        <p:spPr bwMode="auto">
          <a:xfrm>
            <a:off x="414338" y="764704"/>
            <a:ext cx="8301037" cy="214312"/>
          </a:xfrm>
          <a:prstGeom prst="rect">
            <a:avLst/>
          </a:prstGeom>
          <a:noFill/>
          <a:ln w="9525">
            <a:noFill/>
            <a:miter lim="800000"/>
            <a:headEnd/>
            <a:tailEnd/>
          </a:ln>
        </p:spPr>
      </p:pic>
      <p:pic>
        <p:nvPicPr>
          <p:cNvPr id="17411" name="Picture 5"/>
          <p:cNvPicPr>
            <a:picLocks noChangeAspect="1" noChangeArrowheads="1"/>
          </p:cNvPicPr>
          <p:nvPr/>
        </p:nvPicPr>
        <p:blipFill>
          <a:blip r:embed="rId4" cstate="print"/>
          <a:srcRect/>
          <a:stretch>
            <a:fillRect/>
          </a:stretch>
        </p:blipFill>
        <p:spPr bwMode="auto">
          <a:xfrm>
            <a:off x="409575" y="1052736"/>
            <a:ext cx="304800" cy="428625"/>
          </a:xfrm>
          <a:prstGeom prst="rect">
            <a:avLst/>
          </a:prstGeom>
          <a:noFill/>
          <a:ln w="9525">
            <a:noFill/>
            <a:miter lim="800000"/>
            <a:headEnd/>
            <a:tailEnd/>
          </a:ln>
        </p:spPr>
      </p:pic>
      <p:sp>
        <p:nvSpPr>
          <p:cNvPr id="17412" name="Título 1"/>
          <p:cNvSpPr txBox="1">
            <a:spLocks/>
          </p:cNvSpPr>
          <p:nvPr/>
        </p:nvSpPr>
        <p:spPr bwMode="auto">
          <a:xfrm>
            <a:off x="857249" y="1286148"/>
            <a:ext cx="8286751" cy="774700"/>
          </a:xfrm>
          <a:prstGeom prst="rect">
            <a:avLst/>
          </a:prstGeom>
          <a:noFill/>
          <a:ln w="9525">
            <a:noFill/>
            <a:miter lim="800000"/>
            <a:headEnd/>
            <a:tailEnd/>
          </a:ln>
        </p:spPr>
        <p:txBody>
          <a:bodyPr anchor="ctr"/>
          <a:lstStyle/>
          <a:p>
            <a:r>
              <a:rPr lang="es-CO" sz="3000" b="1" dirty="0">
                <a:latin typeface="Arial" panose="020B0604020202020204" pitchFamily="34" charset="0"/>
                <a:cs typeface="Arial" panose="020B0604020202020204" pitchFamily="34" charset="0"/>
              </a:rPr>
              <a:t>Lenguajes de programación y herramientas </a:t>
            </a:r>
            <a:r>
              <a:rPr lang="es-CO" sz="3000" b="1">
                <a:latin typeface="Arial" panose="020B0604020202020204" pitchFamily="34" charset="0"/>
                <a:cs typeface="Arial" panose="020B0604020202020204" pitchFamily="34" charset="0"/>
              </a:rPr>
              <a:t>de software </a:t>
            </a:r>
            <a:r>
              <a:rPr lang="es-CO" sz="3000" b="1" dirty="0">
                <a:latin typeface="Arial" panose="020B0604020202020204" pitchFamily="34" charset="0"/>
                <a:cs typeface="Arial" panose="020B0604020202020204" pitchFamily="34" charset="0"/>
              </a:rPr>
              <a:t>usados</a:t>
            </a:r>
          </a:p>
        </p:txBody>
      </p:sp>
      <p:pic>
        <p:nvPicPr>
          <p:cNvPr id="2" name="Imagen 1">
            <a:extLst>
              <a:ext uri="{FF2B5EF4-FFF2-40B4-BE49-F238E27FC236}">
                <a16:creationId xmlns:a16="http://schemas.microsoft.com/office/drawing/2014/main" id="{F3504C4A-F00E-42CA-9946-A299E488E9D5}"/>
              </a:ext>
            </a:extLst>
          </p:cNvPr>
          <p:cNvPicPr>
            <a:picLocks noChangeAspect="1"/>
          </p:cNvPicPr>
          <p:nvPr/>
        </p:nvPicPr>
        <p:blipFill>
          <a:blip r:embed="rId5"/>
          <a:stretch>
            <a:fillRect/>
          </a:stretch>
        </p:blipFill>
        <p:spPr>
          <a:xfrm>
            <a:off x="5045525" y="31708"/>
            <a:ext cx="3635896" cy="666853"/>
          </a:xfrm>
          <a:prstGeom prst="rect">
            <a:avLst/>
          </a:prstGeom>
        </p:spPr>
      </p:pic>
      <p:pic>
        <p:nvPicPr>
          <p:cNvPr id="3" name="Picture 2">
            <a:extLst>
              <a:ext uri="{FF2B5EF4-FFF2-40B4-BE49-F238E27FC236}">
                <a16:creationId xmlns:a16="http://schemas.microsoft.com/office/drawing/2014/main" id="{805802CD-9591-AE8B-E563-740F8AAF2C9E}"/>
              </a:ext>
            </a:extLst>
          </p:cNvPr>
          <p:cNvPicPr>
            <a:picLocks noChangeAspect="1"/>
          </p:cNvPicPr>
          <p:nvPr/>
        </p:nvPicPr>
        <p:blipFill>
          <a:blip r:embed="rId6"/>
          <a:stretch>
            <a:fillRect/>
          </a:stretch>
        </p:blipFill>
        <p:spPr>
          <a:xfrm>
            <a:off x="409575" y="3479798"/>
            <a:ext cx="4891202" cy="2699066"/>
          </a:xfrm>
          <a:prstGeom prst="rect">
            <a:avLst/>
          </a:prstGeom>
        </p:spPr>
      </p:pic>
      <p:pic>
        <p:nvPicPr>
          <p:cNvPr id="4098" name="Picture 2" descr="IntelliJ IDEA - Wikipedia, la enciclopedia libre">
            <a:extLst>
              <a:ext uri="{FF2B5EF4-FFF2-40B4-BE49-F238E27FC236}">
                <a16:creationId xmlns:a16="http://schemas.microsoft.com/office/drawing/2014/main" id="{9D10CC96-BECC-647E-DA80-0E4C83B713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0192" y="3751765"/>
            <a:ext cx="1820087" cy="18200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1CAFF5E-B570-209C-B483-F2B5B19D41BF}"/>
              </a:ext>
            </a:extLst>
          </p:cNvPr>
          <p:cNvSpPr txBox="1"/>
          <p:nvPr/>
        </p:nvSpPr>
        <p:spPr>
          <a:xfrm>
            <a:off x="409708" y="2367980"/>
            <a:ext cx="4162292" cy="646331"/>
          </a:xfrm>
          <a:prstGeom prst="rect">
            <a:avLst/>
          </a:prstGeom>
          <a:noFill/>
        </p:spPr>
        <p:txBody>
          <a:bodyPr wrap="square" rtlCol="0">
            <a:spAutoFit/>
          </a:bodyPr>
          <a:lstStyle/>
          <a:p>
            <a:pPr algn="just"/>
            <a:r>
              <a:rPr lang="en-US" dirty="0"/>
              <a:t>S</a:t>
            </a:r>
            <a:r>
              <a:rPr lang="en-CO" dirty="0"/>
              <a:t>e utilizo el lenguaje de programacion java con el ide IntelliJ Idea</a:t>
            </a:r>
          </a:p>
        </p:txBody>
      </p:sp>
    </p:spTree>
    <p:extLst>
      <p:ext uri="{BB962C8B-B14F-4D97-AF65-F5344CB8AC3E}">
        <p14:creationId xmlns:p14="http://schemas.microsoft.com/office/powerpoint/2010/main" val="92647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noChangeArrowheads="1"/>
          </p:cNvPicPr>
          <p:nvPr/>
        </p:nvPicPr>
        <p:blipFill>
          <a:blip r:embed="rId3" cstate="print"/>
          <a:srcRect r="2518" b="-18422"/>
          <a:stretch>
            <a:fillRect/>
          </a:stretch>
        </p:blipFill>
        <p:spPr bwMode="auto">
          <a:xfrm>
            <a:off x="414338" y="764704"/>
            <a:ext cx="8301037" cy="214312"/>
          </a:xfrm>
          <a:prstGeom prst="rect">
            <a:avLst/>
          </a:prstGeom>
          <a:noFill/>
          <a:ln w="9525">
            <a:noFill/>
            <a:miter lim="800000"/>
            <a:headEnd/>
            <a:tailEnd/>
          </a:ln>
        </p:spPr>
      </p:pic>
      <p:pic>
        <p:nvPicPr>
          <p:cNvPr id="17411" name="Picture 5"/>
          <p:cNvPicPr>
            <a:picLocks noChangeAspect="1" noChangeArrowheads="1"/>
          </p:cNvPicPr>
          <p:nvPr/>
        </p:nvPicPr>
        <p:blipFill>
          <a:blip r:embed="rId4" cstate="print"/>
          <a:srcRect/>
          <a:stretch>
            <a:fillRect/>
          </a:stretch>
        </p:blipFill>
        <p:spPr bwMode="auto">
          <a:xfrm>
            <a:off x="409575" y="1052736"/>
            <a:ext cx="304800" cy="428625"/>
          </a:xfrm>
          <a:prstGeom prst="rect">
            <a:avLst/>
          </a:prstGeom>
          <a:noFill/>
          <a:ln w="9525">
            <a:noFill/>
            <a:miter lim="800000"/>
            <a:headEnd/>
            <a:tailEnd/>
          </a:ln>
        </p:spPr>
      </p:pic>
      <p:sp>
        <p:nvSpPr>
          <p:cNvPr id="17412" name="Título 1"/>
          <p:cNvSpPr txBox="1">
            <a:spLocks/>
          </p:cNvSpPr>
          <p:nvPr/>
        </p:nvSpPr>
        <p:spPr bwMode="auto">
          <a:xfrm>
            <a:off x="857249" y="879698"/>
            <a:ext cx="8286751" cy="774700"/>
          </a:xfrm>
          <a:prstGeom prst="rect">
            <a:avLst/>
          </a:prstGeom>
          <a:noFill/>
          <a:ln w="9525">
            <a:noFill/>
            <a:miter lim="800000"/>
            <a:headEnd/>
            <a:tailEnd/>
          </a:ln>
        </p:spPr>
        <p:txBody>
          <a:bodyPr anchor="ctr"/>
          <a:lstStyle/>
          <a:p>
            <a:r>
              <a:rPr lang="es-CO" sz="3000" b="1" dirty="0">
                <a:latin typeface="Arial" panose="020B0604020202020204" pitchFamily="34" charset="0"/>
                <a:cs typeface="Arial" panose="020B0604020202020204" pitchFamily="34" charset="0"/>
              </a:rPr>
              <a:t>Referencias</a:t>
            </a:r>
          </a:p>
        </p:txBody>
      </p:sp>
      <p:pic>
        <p:nvPicPr>
          <p:cNvPr id="2" name="Imagen 1">
            <a:extLst>
              <a:ext uri="{FF2B5EF4-FFF2-40B4-BE49-F238E27FC236}">
                <a16:creationId xmlns:a16="http://schemas.microsoft.com/office/drawing/2014/main" id="{F3504C4A-F00E-42CA-9946-A299E488E9D5}"/>
              </a:ext>
            </a:extLst>
          </p:cNvPr>
          <p:cNvPicPr>
            <a:picLocks noChangeAspect="1"/>
          </p:cNvPicPr>
          <p:nvPr/>
        </p:nvPicPr>
        <p:blipFill>
          <a:blip r:embed="rId5"/>
          <a:stretch>
            <a:fillRect/>
          </a:stretch>
        </p:blipFill>
        <p:spPr>
          <a:xfrm>
            <a:off x="5045525" y="31708"/>
            <a:ext cx="3635896" cy="666853"/>
          </a:xfrm>
          <a:prstGeom prst="rect">
            <a:avLst/>
          </a:prstGeom>
        </p:spPr>
      </p:pic>
      <p:sp>
        <p:nvSpPr>
          <p:cNvPr id="3" name="TextBox 2">
            <a:extLst>
              <a:ext uri="{FF2B5EF4-FFF2-40B4-BE49-F238E27FC236}">
                <a16:creationId xmlns:a16="http://schemas.microsoft.com/office/drawing/2014/main" id="{970AE4E1-013F-1C7F-7D29-AB1980CDCE7A}"/>
              </a:ext>
            </a:extLst>
          </p:cNvPr>
          <p:cNvSpPr txBox="1"/>
          <p:nvPr/>
        </p:nvSpPr>
        <p:spPr>
          <a:xfrm>
            <a:off x="409575" y="1951672"/>
            <a:ext cx="8103815" cy="1477328"/>
          </a:xfrm>
          <a:prstGeom prst="rect">
            <a:avLst/>
          </a:prstGeom>
          <a:noFill/>
        </p:spPr>
        <p:txBody>
          <a:bodyPr wrap="square" rtlCol="0">
            <a:spAutoFit/>
          </a:bodyPr>
          <a:lstStyle/>
          <a:p>
            <a:r>
              <a:rPr lang="en-US" dirty="0">
                <a:hlinkClick r:id="rId6"/>
              </a:rPr>
              <a:t>https://analisisyprogramacionoop.blogspot.com/2017/07/lista-simplemente-enlazada-C-sharp.html</a:t>
            </a:r>
            <a:endParaRPr lang="en-US" dirty="0"/>
          </a:p>
          <a:p>
            <a:endParaRPr lang="en-US" dirty="0"/>
          </a:p>
          <a:p>
            <a:r>
              <a:rPr lang="en-US" dirty="0">
                <a:hlinkClick r:id="rId7"/>
              </a:rPr>
              <a:t>https://es.wikipedia.org/wiki/IntelliJ_IDEA</a:t>
            </a:r>
            <a:endParaRPr lang="en-US" dirty="0"/>
          </a:p>
          <a:p>
            <a:endParaRPr lang="en-CO" dirty="0"/>
          </a:p>
        </p:txBody>
      </p:sp>
    </p:spTree>
    <p:extLst>
      <p:ext uri="{BB962C8B-B14F-4D97-AF65-F5344CB8AC3E}">
        <p14:creationId xmlns:p14="http://schemas.microsoft.com/office/powerpoint/2010/main" val="195803919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4144</TotalTime>
  <Words>456</Words>
  <Application>Microsoft Macintosh PowerPoint</Application>
  <PresentationFormat>On-screen Show (4:3)</PresentationFormat>
  <Paragraphs>29</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Albertus</vt:lpstr>
      <vt:lpstr>Arial</vt:lpstr>
      <vt:lpstr>Calibri</vt:lpstr>
      <vt:lpstr>Times New Roman</vt:lpstr>
      <vt:lpstr>Tema de Office</vt:lpstr>
      <vt:lpstr>Base de dato LEGO</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Sistema de Calidad</dc:creator>
  <cp:lastModifiedBy>Martin Polanco</cp:lastModifiedBy>
  <cp:revision>207</cp:revision>
  <dcterms:created xsi:type="dcterms:W3CDTF">2015-02-19T15:34:11Z</dcterms:created>
  <dcterms:modified xsi:type="dcterms:W3CDTF">2022-05-10T20:25:39Z</dcterms:modified>
</cp:coreProperties>
</file>