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5"/>
    <p:sldMasterId id="2147483654" r:id="rId6"/>
  </p:sldMasterIdLst>
  <p:notesMasterIdLst>
    <p:notesMasterId r:id="rId21"/>
  </p:notesMasterIdLst>
  <p:handoutMasterIdLst>
    <p:handoutMasterId r:id="rId22"/>
  </p:handoutMasterIdLst>
  <p:sldIdLst>
    <p:sldId id="256" r:id="rId7"/>
    <p:sldId id="257" r:id="rId8"/>
    <p:sldId id="260" r:id="rId9"/>
    <p:sldId id="262" r:id="rId10"/>
    <p:sldId id="258" r:id="rId11"/>
    <p:sldId id="261" r:id="rId12"/>
    <p:sldId id="265" r:id="rId13"/>
    <p:sldId id="266" r:id="rId14"/>
    <p:sldId id="267" r:id="rId15"/>
    <p:sldId id="268" r:id="rId16"/>
    <p:sldId id="270" r:id="rId17"/>
    <p:sldId id="259" r:id="rId18"/>
    <p:sldId id="263" r:id="rId19"/>
    <p:sldId id="26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9C9C9C"/>
    <a:srgbClr val="8EBAE5"/>
    <a:srgbClr val="006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9" autoAdjust="0"/>
    <p:restoredTop sz="94660"/>
  </p:normalViewPr>
  <p:slideViewPr>
    <p:cSldViewPr>
      <p:cViewPr varScale="1">
        <p:scale>
          <a:sx n="80" d="100"/>
          <a:sy n="80" d="100"/>
        </p:scale>
        <p:origin x="8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4C92A-7078-45CE-AF6A-DA922CE3C400}" type="datetimeFigureOut">
              <a:rPr lang="de-DE" sz="1000" smtClean="0">
                <a:latin typeface="Arial" pitchFamily="34" charset="0"/>
                <a:cs typeface="Arial" pitchFamily="34" charset="0"/>
              </a:rPr>
              <a:pPr/>
              <a:t>10.03.2014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F3A4E-D08F-485B-8E89-A315E0A0AF72}" type="slidenum">
              <a:rPr lang="de-DE" sz="1000" smtClean="0">
                <a:latin typeface="Arial" pitchFamily="34" charset="0"/>
                <a:cs typeface="Arial" pitchFamily="34" charset="0"/>
              </a:rPr>
              <a:pPr/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49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2F850D1B-4CFB-4279-ABDA-9BA9435E4840}" type="datetimeFigureOut">
              <a:rPr lang="de-DE" smtClean="0"/>
              <a:pPr/>
              <a:t>10.03.2014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2301860B-3B15-45DC-8492-DE44F0AE8E0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990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Z: Titel der Prä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0" y="873090"/>
            <a:ext cx="9144000" cy="1825650"/>
          </a:xfrm>
          <a:prstGeom prst="rect">
            <a:avLst/>
          </a:prstGeom>
        </p:spPr>
        <p:txBody>
          <a:bodyPr lIns="0" tIns="144000" rIns="0" bIns="288000"/>
          <a:lstStyle>
            <a:lvl1pPr>
              <a:defRPr sz="4800" b="1">
                <a:solidFill>
                  <a:srgbClr val="00549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0" hasCustomPrompt="1"/>
          </p:nvPr>
        </p:nvSpPr>
        <p:spPr>
          <a:xfrm>
            <a:off x="0" y="2698740"/>
            <a:ext cx="9144000" cy="73026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24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Untertitel der Präsentation</a:t>
            </a:r>
            <a:endParaRPr lang="de-DE" dirty="0"/>
          </a:p>
        </p:txBody>
      </p:sp>
      <p:sp>
        <p:nvSpPr>
          <p:cNvPr id="11" name="Inhaltsplatzhalter 9"/>
          <p:cNvSpPr>
            <a:spLocks noGrp="1"/>
          </p:cNvSpPr>
          <p:nvPr>
            <p:ph sz="quarter" idx="11" hasCustomPrompt="1"/>
          </p:nvPr>
        </p:nvSpPr>
        <p:spPr>
          <a:xfrm>
            <a:off x="0" y="3429000"/>
            <a:ext cx="9143999" cy="288452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lang="de-DE" sz="2400" b="0" i="0" baseline="0" smtClean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Redner / Autoren</a:t>
            </a:r>
          </a:p>
          <a:p>
            <a:pPr lvl="0"/>
            <a:r>
              <a:rPr lang="de-DE" dirty="0" smtClean="0"/>
              <a:t>IT Center der RWTH Aachen University</a:t>
            </a:r>
          </a:p>
          <a:p>
            <a:pPr lvl="0"/>
            <a:r>
              <a:rPr lang="de-DE" dirty="0" smtClean="0"/>
              <a:t>Event / Ort</a:t>
            </a:r>
          </a:p>
          <a:p>
            <a:pPr lvl="0"/>
            <a:r>
              <a:rPr lang="de-DE" dirty="0" smtClean="0"/>
              <a:t>Stand: TT. Monat JJJJ</a:t>
            </a:r>
          </a:p>
          <a:p>
            <a:pPr lvl="0"/>
            <a:r>
              <a:rPr lang="de-DE" dirty="0" smtClean="0"/>
              <a:t>Version: 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Z: Inhaltsverzeichnis / 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873091"/>
            <a:ext cx="8640000" cy="5256210"/>
          </a:xfrm>
          <a:prstGeom prst="rect">
            <a:avLst/>
          </a:prstGeom>
        </p:spPr>
        <p:txBody>
          <a:bodyPr lIns="0" tIns="144000" rIns="0" bIns="288000"/>
          <a:lstStyle>
            <a:lvl1pPr marL="342900" indent="-342900">
              <a:buClr>
                <a:srgbClr val="F6A800"/>
              </a:buClr>
              <a:buFont typeface="Wingdings" pitchFamily="2" charset="2"/>
              <a:buChar char=""/>
              <a:defRPr sz="20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lnSpc>
                <a:spcPct val="150000"/>
              </a:lnSpc>
              <a:buClr>
                <a:srgbClr val="00549F"/>
              </a:buClr>
              <a:buFont typeface="Wingdings" pitchFamily="2" charset="2"/>
              <a:buChar char=""/>
              <a:defRPr sz="1800" baseline="0">
                <a:latin typeface="Arial" pitchFamily="34" charset="0"/>
                <a:cs typeface="Arial" pitchFamily="34" charset="0"/>
              </a:defRPr>
            </a:lvl2pPr>
            <a:lvl3pPr marL="1143000" indent="-228600">
              <a:lnSpc>
                <a:spcPct val="150000"/>
              </a:lnSpc>
              <a:buClr>
                <a:srgbClr val="00549F"/>
              </a:buClr>
              <a:buFont typeface="Wingdings" pitchFamily="2" charset="2"/>
              <a:buChar char=""/>
              <a:defRPr sz="1800">
                <a:latin typeface="Arial" pitchFamily="34" charset="0"/>
                <a:cs typeface="Arial" pitchFamily="34" charset="0"/>
              </a:defRPr>
            </a:lvl3pPr>
            <a:lvl4pPr marL="1600200" indent="-228600">
              <a:lnSpc>
                <a:spcPct val="150000"/>
              </a:lnSpc>
              <a:buClr>
                <a:srgbClr val="00549F"/>
              </a:buClr>
              <a:buFont typeface="Wingdings" pitchFamily="2" charset="2"/>
              <a:buChar char=""/>
              <a:defRPr sz="1800">
                <a:latin typeface="Arial" pitchFamily="34" charset="0"/>
                <a:cs typeface="Arial" pitchFamily="34" charset="0"/>
              </a:defRPr>
            </a:lvl4pPr>
            <a:lvl5pPr marL="2057400" indent="-228600">
              <a:lnSpc>
                <a:spcPct val="150000"/>
              </a:lnSpc>
              <a:buClr>
                <a:srgbClr val="00549F"/>
              </a:buClr>
              <a:buFont typeface="Wingdings" pitchFamily="2" charset="2"/>
              <a:buChar char=""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Erste Ebene (20pt, 1pt Zeilenabstand, schwarz)</a:t>
            </a:r>
          </a:p>
          <a:p>
            <a:pPr lvl="1"/>
            <a:r>
              <a:rPr lang="de-DE" dirty="0" smtClean="0"/>
              <a:t>Zweite Ebene (18pt, 1,5pt Zeilenabstand, Schwarz)</a:t>
            </a:r>
          </a:p>
          <a:p>
            <a:pPr lvl="2"/>
            <a:r>
              <a:rPr lang="de-DE" dirty="0" smtClean="0"/>
              <a:t> Dritte Ebene (18pt, 1,5pt Zeilenabstand, Schwarz)</a:t>
            </a:r>
          </a:p>
          <a:p>
            <a:pPr lvl="3"/>
            <a:r>
              <a:rPr lang="de-DE" dirty="0" smtClean="0"/>
              <a:t> Vierte Ebene (18pt, 1,5pt Zeilenabstand, Schwarz)</a:t>
            </a:r>
          </a:p>
          <a:p>
            <a:pPr lvl="4"/>
            <a:r>
              <a:rPr lang="de-DE" dirty="0" smtClean="0"/>
              <a:t> Fünfte Ebene (18pt, 1,5pt Zeilenabstand, Schwarz)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26953" y="142829"/>
            <a:ext cx="4993119" cy="620721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2200"/>
              </a:lnSpc>
              <a:buNone/>
              <a:defRPr sz="2200" b="1" baseline="0">
                <a:solidFill>
                  <a:srgbClr val="00549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Überschrift der Folie (22pt, Blau, Fett),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Z: Inhalt mit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26953" y="142829"/>
            <a:ext cx="4993119" cy="620721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2200"/>
              </a:lnSpc>
              <a:buNone/>
              <a:defRPr sz="2200" b="1" baseline="0">
                <a:solidFill>
                  <a:srgbClr val="00549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Überschrift der Folie (22pt, Blau, Fett),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873091"/>
            <a:ext cx="8640000" cy="5256210"/>
          </a:xfrm>
          <a:prstGeom prst="rect">
            <a:avLst/>
          </a:prstGeom>
        </p:spPr>
        <p:txBody>
          <a:bodyPr lIns="0" tIns="144000" rIns="0" bIns="288000"/>
          <a:lstStyle>
            <a:lvl1pPr marL="342900" indent="-342900">
              <a:buClr>
                <a:srgbClr val="F6A800"/>
              </a:buClr>
              <a:buFont typeface="Wingdings" pitchFamily="2" charset="2"/>
              <a:buChar char=""/>
              <a:defRPr sz="20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lnSpc>
                <a:spcPct val="150000"/>
              </a:lnSpc>
              <a:buClr>
                <a:srgbClr val="00549F"/>
              </a:buClr>
              <a:buFont typeface="Wingdings" pitchFamily="2" charset="2"/>
              <a:buChar char=""/>
              <a:defRPr sz="1800" baseline="0">
                <a:latin typeface="Arial" pitchFamily="34" charset="0"/>
                <a:cs typeface="Arial" pitchFamily="34" charset="0"/>
              </a:defRPr>
            </a:lvl2pPr>
            <a:lvl3pPr marL="1143000" indent="-228600">
              <a:lnSpc>
                <a:spcPct val="150000"/>
              </a:lnSpc>
              <a:buClr>
                <a:srgbClr val="00549F"/>
              </a:buClr>
              <a:buFont typeface="Wingdings" pitchFamily="2" charset="2"/>
              <a:buChar char=""/>
              <a:defRPr sz="1800">
                <a:latin typeface="Arial" pitchFamily="34" charset="0"/>
                <a:cs typeface="Arial" pitchFamily="34" charset="0"/>
              </a:defRPr>
            </a:lvl3pPr>
            <a:lvl4pPr marL="1600200" indent="-228600">
              <a:lnSpc>
                <a:spcPct val="150000"/>
              </a:lnSpc>
              <a:buClr>
                <a:srgbClr val="00549F"/>
              </a:buClr>
              <a:buFont typeface="Wingdings" pitchFamily="2" charset="2"/>
              <a:buChar char=""/>
              <a:defRPr sz="1800">
                <a:latin typeface="Arial" pitchFamily="34" charset="0"/>
                <a:cs typeface="Arial" pitchFamily="34" charset="0"/>
              </a:defRPr>
            </a:lvl4pPr>
            <a:lvl5pPr marL="2057400" indent="-228600">
              <a:lnSpc>
                <a:spcPct val="150000"/>
              </a:lnSpc>
              <a:buClr>
                <a:srgbClr val="00549F"/>
              </a:buClr>
              <a:buFont typeface="Wingdings" pitchFamily="2" charset="2"/>
              <a:buChar char=""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Erste Ebene (20pt, 1pt Zeilenabstand, schwarz)</a:t>
            </a:r>
          </a:p>
          <a:p>
            <a:pPr lvl="1"/>
            <a:r>
              <a:rPr lang="de-DE" dirty="0" smtClean="0"/>
              <a:t>Zweite Ebene (18pt, 1,5pt Zeilenabstand, Schwarz)</a:t>
            </a:r>
          </a:p>
          <a:p>
            <a:pPr lvl="2"/>
            <a:r>
              <a:rPr lang="de-DE" dirty="0" smtClean="0"/>
              <a:t> Dritte Ebene (18pt, 1,5pt Zeilenabstand, Schwarz)</a:t>
            </a:r>
          </a:p>
          <a:p>
            <a:pPr lvl="3"/>
            <a:r>
              <a:rPr lang="de-DE" dirty="0" smtClean="0"/>
              <a:t> Vierte Ebene (18pt, 1,5pt Zeilenabstand, Schwarz)</a:t>
            </a:r>
          </a:p>
          <a:p>
            <a:pPr lvl="4"/>
            <a:r>
              <a:rPr lang="de-DE" dirty="0" smtClean="0"/>
              <a:t> Fünfte Ebene (18pt, 1,5pt Zeilenabstand, Schwarz)</a:t>
            </a:r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Z: Titel für ein neues 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7"/>
          <p:cNvSpPr>
            <a:spLocks noGrp="1"/>
          </p:cNvSpPr>
          <p:nvPr>
            <p:ph type="title" hasCustomPrompt="1"/>
          </p:nvPr>
        </p:nvSpPr>
        <p:spPr>
          <a:xfrm>
            <a:off x="0" y="873090"/>
            <a:ext cx="9144000" cy="1825650"/>
          </a:xfrm>
          <a:prstGeom prst="rect">
            <a:avLst/>
          </a:prstGeom>
        </p:spPr>
        <p:txBody>
          <a:bodyPr lIns="0" tIns="144000" rIns="0" bIns="288000"/>
          <a:lstStyle>
            <a:lvl1pPr>
              <a:defRPr sz="4800" b="1">
                <a:solidFill>
                  <a:srgbClr val="00549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 des Kapitels</a:t>
            </a:r>
            <a:endParaRPr lang="de-DE" dirty="0"/>
          </a:p>
        </p:txBody>
      </p:sp>
      <p:sp>
        <p:nvSpPr>
          <p:cNvPr id="7" name="Inhaltsplatzhalter 9"/>
          <p:cNvSpPr>
            <a:spLocks noGrp="1"/>
          </p:cNvSpPr>
          <p:nvPr>
            <p:ph sz="quarter" idx="10" hasCustomPrompt="1"/>
          </p:nvPr>
        </p:nvSpPr>
        <p:spPr>
          <a:xfrm>
            <a:off x="0" y="2698740"/>
            <a:ext cx="9144000" cy="73026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24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Untertitel des Kapitels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079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Z: 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252000" y="873089"/>
            <a:ext cx="8640000" cy="5256211"/>
          </a:xfrm>
          <a:prstGeom prst="rect">
            <a:avLst/>
          </a:prstGeom>
        </p:spPr>
        <p:txBody>
          <a:bodyPr lIns="0" tIns="144000" rIns="0" bIns="288000" anchor="ctr" anchorCtr="0"/>
          <a:lstStyle>
            <a:lvl1pPr algn="ctr">
              <a:buNone/>
              <a:defRPr sz="24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Hier kann ein Bild eingefügt werden.</a:t>
            </a:r>
            <a:endParaRPr lang="de-DE" dirty="0"/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26953" y="142829"/>
            <a:ext cx="4921111" cy="620721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2200"/>
              </a:lnSpc>
              <a:buNone/>
              <a:defRPr sz="2200" b="1" baseline="0">
                <a:solidFill>
                  <a:srgbClr val="00549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Überschrift der Folie (22pt, Blau, Fett),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Z: Inhalt mit einzelne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873089"/>
            <a:ext cx="8640000" cy="5256211"/>
          </a:xfrm>
          <a:prstGeom prst="rect">
            <a:avLst/>
          </a:prstGeom>
        </p:spPr>
        <p:txBody>
          <a:bodyPr lIns="0" tIns="144000" rIns="0" bIns="288000" anchor="ctr" anchorCtr="0"/>
          <a:lstStyle>
            <a:lvl1pPr algn="ctr">
              <a:buClr>
                <a:srgbClr val="0067A6"/>
              </a:buClr>
              <a:buFont typeface="Wingdings 3" pitchFamily="18" charset="2"/>
              <a:buNone/>
              <a:defRPr sz="4000" b="1" baseline="0">
                <a:solidFill>
                  <a:srgbClr val="00549F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150000"/>
              </a:lnSpc>
              <a:buFont typeface="Arial" pitchFamily="34" charset="0"/>
              <a:buChar char="•"/>
              <a:defRPr sz="1800" baseline="0">
                <a:latin typeface="Arial" pitchFamily="34" charset="0"/>
                <a:cs typeface="Arial" pitchFamily="34" charset="0"/>
              </a:defRPr>
            </a:lvl2pPr>
            <a:lvl3pPr>
              <a:lnSpc>
                <a:spcPct val="150000"/>
              </a:lnSpc>
              <a:buFont typeface="Arial" pitchFamily="34" charset="0"/>
              <a:buChar char="•"/>
              <a:defRPr sz="1800">
                <a:latin typeface="Arial" pitchFamily="34" charset="0"/>
                <a:cs typeface="Arial" pitchFamily="34" charset="0"/>
              </a:defRPr>
            </a:lvl3pPr>
            <a:lvl4pPr>
              <a:lnSpc>
                <a:spcPct val="150000"/>
              </a:lnSpc>
              <a:buFont typeface="Arial" pitchFamily="34" charset="0"/>
              <a:buChar char="•"/>
              <a:defRPr sz="1800">
                <a:latin typeface="Arial" pitchFamily="34" charset="0"/>
                <a:cs typeface="Arial" pitchFamily="34" charset="0"/>
              </a:defRPr>
            </a:lvl4pPr>
            <a:lvl5pPr>
              <a:lnSpc>
                <a:spcPct val="150000"/>
              </a:lnSpc>
              <a:buFont typeface="Arial" pitchFamily="34" charset="0"/>
              <a:buChar char="•"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Nur eine Überschrift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26953" y="142829"/>
            <a:ext cx="4921111" cy="620721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2200"/>
              </a:lnSpc>
              <a:buNone/>
              <a:defRPr sz="2200" b="1" baseline="0">
                <a:solidFill>
                  <a:srgbClr val="00549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Überschrift der Folie (22pt, Blau, Fett),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Z: Inhalt mit Überschrif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73090"/>
            <a:ext cx="9144000" cy="1095390"/>
          </a:xfrm>
          <a:prstGeom prst="rect">
            <a:avLst/>
          </a:prstGeom>
        </p:spPr>
        <p:txBody>
          <a:bodyPr lIns="0" tIns="144000" rIns="0" bIns="288000"/>
          <a:lstStyle>
            <a:lvl1pPr algn="ctr">
              <a:buClr>
                <a:srgbClr val="0067A6"/>
              </a:buClr>
              <a:buFont typeface="Wingdings 3" pitchFamily="18" charset="2"/>
              <a:buNone/>
              <a:defRPr sz="4000" b="1" baseline="0">
                <a:solidFill>
                  <a:srgbClr val="00549F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150000"/>
              </a:lnSpc>
              <a:buFont typeface="Arial" pitchFamily="34" charset="0"/>
              <a:buChar char="•"/>
              <a:defRPr sz="1800" baseline="0">
                <a:latin typeface="Arial" pitchFamily="34" charset="0"/>
                <a:cs typeface="Arial" pitchFamily="34" charset="0"/>
              </a:defRPr>
            </a:lvl2pPr>
            <a:lvl3pPr>
              <a:lnSpc>
                <a:spcPct val="150000"/>
              </a:lnSpc>
              <a:buFont typeface="Arial" pitchFamily="34" charset="0"/>
              <a:buChar char="•"/>
              <a:defRPr sz="1800">
                <a:latin typeface="Arial" pitchFamily="34" charset="0"/>
                <a:cs typeface="Arial" pitchFamily="34" charset="0"/>
              </a:defRPr>
            </a:lvl3pPr>
            <a:lvl4pPr>
              <a:lnSpc>
                <a:spcPct val="150000"/>
              </a:lnSpc>
              <a:buFont typeface="Arial" pitchFamily="34" charset="0"/>
              <a:buChar char="•"/>
              <a:defRPr sz="1800">
                <a:latin typeface="Arial" pitchFamily="34" charset="0"/>
                <a:cs typeface="Arial" pitchFamily="34" charset="0"/>
              </a:defRPr>
            </a:lvl4pPr>
            <a:lvl5pPr>
              <a:lnSpc>
                <a:spcPct val="150000"/>
              </a:lnSpc>
              <a:buFont typeface="Arial" pitchFamily="34" charset="0"/>
              <a:buChar char="•"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Nur eine Überschrift</a:t>
            </a:r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252000" y="1968481"/>
            <a:ext cx="8640000" cy="4160819"/>
          </a:xfrm>
          <a:prstGeom prst="rect">
            <a:avLst/>
          </a:prstGeom>
        </p:spPr>
        <p:txBody>
          <a:bodyPr lIns="0" tIns="144000" rIns="0" bIns="288000" anchor="ctr" anchorCtr="0"/>
          <a:lstStyle>
            <a:lvl1pPr algn="ctr">
              <a:buNone/>
              <a:defRPr sz="24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Hier kann ein Bild eingefügt werden.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6953" y="142829"/>
            <a:ext cx="4993119" cy="620721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2200"/>
              </a:lnSpc>
              <a:buNone/>
              <a:defRPr sz="2200" b="1" baseline="0">
                <a:solidFill>
                  <a:srgbClr val="00549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Überschrift der Folie (22pt, Blau, Fett),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52001" y="6465909"/>
            <a:ext cx="2129220" cy="32228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r>
              <a:rPr lang="de-DE" sz="1600" dirty="0" smtClean="0">
                <a:latin typeface="Arial" pitchFamily="34" charset="0"/>
                <a:cs typeface="Arial" pitchFamily="34" charset="0"/>
              </a:rPr>
              <a:t>IT</a:t>
            </a:r>
            <a:r>
              <a:rPr lang="de-DE" sz="1600" baseline="0" dirty="0" smtClean="0">
                <a:latin typeface="Arial" pitchFamily="34" charset="0"/>
                <a:cs typeface="Arial" pitchFamily="34" charset="0"/>
              </a:rPr>
              <a:t> Center der RWTH Aachen University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8640"/>
            <a:ext cx="3600000" cy="58003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647564" y="6067250"/>
            <a:ext cx="4248472" cy="5301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lang="de-DE" sz="1600" dirty="0" smtClean="0">
              <a:solidFill>
                <a:srgbClr val="0067A6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1050" b="1" dirty="0" err="1" smtClean="0">
                <a:solidFill>
                  <a:srgbClr val="00549F"/>
                </a:solidFill>
                <a:latin typeface="Arial" pitchFamily="34" charset="0"/>
                <a:cs typeface="Arial" pitchFamily="34" charset="0"/>
              </a:rPr>
              <a:t>Shibboleth</a:t>
            </a:r>
            <a:r>
              <a:rPr lang="de-DE" sz="1050" b="1" dirty="0" smtClean="0">
                <a:solidFill>
                  <a:srgbClr val="00549F"/>
                </a:solidFill>
                <a:latin typeface="Arial" pitchFamily="34" charset="0"/>
                <a:cs typeface="Arial" pitchFamily="34" charset="0"/>
              </a:rPr>
              <a:t> und </a:t>
            </a:r>
            <a:r>
              <a:rPr lang="de-DE" sz="1050" b="1" dirty="0" err="1" smtClean="0">
                <a:solidFill>
                  <a:srgbClr val="00549F"/>
                </a:solidFill>
                <a:latin typeface="Arial" pitchFamily="34" charset="0"/>
                <a:cs typeface="Arial" pitchFamily="34" charset="0"/>
              </a:rPr>
              <a:t>OAuth</a:t>
            </a:r>
            <a:r>
              <a:rPr lang="de-DE" sz="1050" b="1" dirty="0" smtClean="0">
                <a:solidFill>
                  <a:srgbClr val="00549F"/>
                </a:solidFill>
                <a:latin typeface="Arial" pitchFamily="34" charset="0"/>
                <a:cs typeface="Arial" pitchFamily="34" charset="0"/>
              </a:rPr>
              <a:t> für die Autorisierung von Apps</a:t>
            </a:r>
          </a:p>
          <a:p>
            <a:pPr>
              <a:lnSpc>
                <a:spcPct val="100000"/>
              </a:lnSpc>
            </a:pPr>
            <a:r>
              <a:rPr lang="de-DE" sz="1050" b="1" dirty="0" smtClean="0">
                <a:latin typeface="Arial" pitchFamily="34" charset="0"/>
                <a:cs typeface="Arial" pitchFamily="34" charset="0"/>
              </a:rPr>
              <a:t>Marius </a:t>
            </a:r>
            <a:r>
              <a:rPr lang="de-DE" sz="1050" b="1" dirty="0" err="1" smtClean="0">
                <a:latin typeface="Arial" pitchFamily="34" charset="0"/>
                <a:cs typeface="Arial" pitchFamily="34" charset="0"/>
              </a:rPr>
              <a:t>Politze</a:t>
            </a:r>
            <a:r>
              <a:rPr lang="de-DE" sz="1050" b="1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050" dirty="0" smtClean="0">
                <a:latin typeface="Arial" pitchFamily="34" charset="0"/>
                <a:cs typeface="Arial" pitchFamily="34" charset="0"/>
              </a:rPr>
              <a:t>|</a:t>
            </a:r>
            <a:r>
              <a:rPr lang="de-DE" sz="1050" baseline="0" dirty="0" smtClean="0">
                <a:latin typeface="Arial" pitchFamily="34" charset="0"/>
                <a:cs typeface="Arial" pitchFamily="34" charset="0"/>
              </a:rPr>
              <a:t> IT Center der RWTH Aachen University</a:t>
            </a:r>
            <a:endParaRPr lang="de-DE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-8603" y="6175261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AB88244-CF3D-4E64-A56A-B9714CA78AC5}" type="slidenum">
              <a:rPr lang="de-DE" smtClean="0"/>
              <a:pPr>
                <a:defRPr/>
              </a:pPr>
              <a:t>‹Nr.›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7" name="Grafik 6"/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88" y="188640"/>
            <a:ext cx="3024336" cy="57606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6" r:id="rId2"/>
    <p:sldLayoutId id="2147483661" r:id="rId3"/>
    <p:sldLayoutId id="2147483657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emf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 err="1"/>
              <a:t>Shibboleth</a:t>
            </a:r>
            <a:r>
              <a:rPr lang="de-DE" b="0" dirty="0"/>
              <a:t> </a:t>
            </a:r>
            <a:r>
              <a:rPr lang="de-DE" b="0" dirty="0" smtClean="0"/>
              <a:t>&amp; OAuth2 </a:t>
            </a:r>
            <a:r>
              <a:rPr lang="de-DE" b="0" dirty="0"/>
              <a:t>für die Autorisierung von </a:t>
            </a:r>
            <a:r>
              <a:rPr lang="de-DE" b="0" dirty="0" smtClean="0"/>
              <a:t>Apps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Als </a:t>
            </a:r>
            <a:r>
              <a:rPr lang="de-DE" dirty="0" err="1" smtClean="0"/>
              <a:t>Infrasturktur</a:t>
            </a:r>
            <a:r>
              <a:rPr lang="de-DE" dirty="0" smtClean="0"/>
              <a:t> für die </a:t>
            </a:r>
            <a:r>
              <a:rPr lang="de-DE" dirty="0" err="1" smtClean="0"/>
              <a:t>RWTHApp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smtClean="0"/>
              <a:t>Marius </a:t>
            </a:r>
            <a:r>
              <a:rPr lang="de-DE" dirty="0" err="1" smtClean="0"/>
              <a:t>Politze</a:t>
            </a:r>
            <a:endParaRPr lang="de-DE" dirty="0" smtClean="0"/>
          </a:p>
          <a:p>
            <a:r>
              <a:rPr lang="de-DE" dirty="0"/>
              <a:t>Bernd </a:t>
            </a:r>
            <a:r>
              <a:rPr lang="de-DE" dirty="0" smtClean="0"/>
              <a:t>Decker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9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ekrümmte Verbindung 48"/>
          <p:cNvCxnSpPr/>
          <p:nvPr/>
        </p:nvCxnSpPr>
        <p:spPr>
          <a:xfrm rot="10800000" flipV="1">
            <a:off x="1612322" y="5013177"/>
            <a:ext cx="583412" cy="1816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Gekrümmte Verbindung 44"/>
          <p:cNvCxnSpPr>
            <a:endCxn id="34" idx="3"/>
          </p:cNvCxnSpPr>
          <p:nvPr/>
        </p:nvCxnSpPr>
        <p:spPr>
          <a:xfrm rot="5400000">
            <a:off x="7057905" y="3974272"/>
            <a:ext cx="989472" cy="44641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Gekrümmte Verbindung 43"/>
          <p:cNvCxnSpPr/>
          <p:nvPr/>
        </p:nvCxnSpPr>
        <p:spPr>
          <a:xfrm>
            <a:off x="7261158" y="3314867"/>
            <a:ext cx="561836" cy="359956"/>
          </a:xfrm>
          <a:prstGeom prst="curvedConnector3">
            <a:avLst>
              <a:gd name="adj1" fmla="val 10111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Gekrümmte Verbindung 29"/>
          <p:cNvCxnSpPr/>
          <p:nvPr/>
        </p:nvCxnSpPr>
        <p:spPr>
          <a:xfrm rot="10800000" flipV="1">
            <a:off x="7308304" y="3009010"/>
            <a:ext cx="467545" cy="131958"/>
          </a:xfrm>
          <a:prstGeom prst="curvedConnector3">
            <a:avLst>
              <a:gd name="adj1" fmla="val -2596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Gekrümmte Verbindung 25"/>
          <p:cNvCxnSpPr/>
          <p:nvPr/>
        </p:nvCxnSpPr>
        <p:spPr>
          <a:xfrm>
            <a:off x="7236296" y="2647842"/>
            <a:ext cx="539551" cy="211003"/>
          </a:xfrm>
          <a:prstGeom prst="curvedConnector3">
            <a:avLst>
              <a:gd name="adj1" fmla="val 10042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/>
          <p:nvPr/>
        </p:nvCxnSpPr>
        <p:spPr>
          <a:xfrm rot="10800000" flipV="1">
            <a:off x="7295888" y="2060848"/>
            <a:ext cx="372457" cy="145275"/>
          </a:xfrm>
          <a:prstGeom prst="curvedConnector3">
            <a:avLst>
              <a:gd name="adj1" fmla="val 1347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Gekrümmte Verbindung 9"/>
          <p:cNvCxnSpPr/>
          <p:nvPr/>
        </p:nvCxnSpPr>
        <p:spPr>
          <a:xfrm flipV="1">
            <a:off x="559322" y="1484784"/>
            <a:ext cx="1204366" cy="218289"/>
          </a:xfrm>
          <a:prstGeom prst="curvedConnector3">
            <a:avLst>
              <a:gd name="adj1" fmla="val 43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Datenfluss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07" y="1067384"/>
            <a:ext cx="986145" cy="171354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2780928"/>
            <a:ext cx="1972290" cy="342708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400" y="1844740"/>
            <a:ext cx="1584104" cy="7056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5848" y="2708920"/>
            <a:ext cx="1368152" cy="7272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763688" y="1196752"/>
            <a:ext cx="5544616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/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proxy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api.svc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GetNewsFeed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accessToken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1bAiOVYtFmxSaOsSlwTh9o0ZUFK4AWS2FWQgmVhw3t1Y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moped.ecampus.rwth-aachen.de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Gekrümmte Verbindung 10"/>
          <p:cNvCxnSpPr>
            <a:stCxn id="8" idx="3"/>
          </p:cNvCxnSpPr>
          <p:nvPr/>
        </p:nvCxnSpPr>
        <p:spPr>
          <a:xfrm>
            <a:off x="7308304" y="1484784"/>
            <a:ext cx="561836" cy="359956"/>
          </a:xfrm>
          <a:prstGeom prst="curvedConnector3">
            <a:avLst>
              <a:gd name="adj1" fmla="val 10111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2195735" y="1991021"/>
            <a:ext cx="5100151" cy="7178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/oauth2waitress/oauth2.svc/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accessToken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1bAiOVYtFmxSaOsSlwTh9o0ZUFK4AWS2FWQgmVhw3t1Y</a:t>
            </a:r>
            <a:r>
              <a:rPr lang="de-DE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de-DE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serviceId=</a:t>
            </a:r>
            <a:r>
              <a:rPr lang="de-DE" sz="1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asder34daf3hbdh34jsk5l.svc.rwth-aachen.de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oauth.campus.rwth-aachen.de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195734" y="2922595"/>
            <a:ext cx="5112569" cy="5637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"abc123456"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1784817" y="4083222"/>
            <a:ext cx="5544616" cy="12179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NewsFeed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{Title: "Studies 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Senior...",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Date: "2014-03-07T15:35Z"},</a:t>
            </a:r>
          </a:p>
          <a:p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{Title: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FotoFreitag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 heutigen...", 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Date: "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2014-03-07T13:22Z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"},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5" name="Grafik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400" y="3649795"/>
            <a:ext cx="1584104" cy="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7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mtClean="0"/>
              <a:t>Autorisierte Apps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071562"/>
            <a:ext cx="60293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Weitere Einsatzszenarien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OAuth</a:t>
            </a:r>
            <a:r>
              <a:rPr lang="de-DE" dirty="0" smtClean="0"/>
              <a:t> über WAYF</a:t>
            </a:r>
          </a:p>
          <a:p>
            <a:pPr lvl="1"/>
            <a:r>
              <a:rPr lang="de-DE" dirty="0" smtClean="0"/>
              <a:t>Globale E-Learning Szenarien an der RWTH Aachen</a:t>
            </a:r>
          </a:p>
          <a:p>
            <a:pPr lvl="1"/>
            <a:r>
              <a:rPr lang="de-DE" dirty="0" err="1" smtClean="0"/>
              <a:t>Gigamove</a:t>
            </a:r>
            <a:r>
              <a:rPr lang="de-DE" dirty="0" smtClean="0"/>
              <a:t> App</a:t>
            </a:r>
            <a:endParaRPr lang="de-DE" dirty="0"/>
          </a:p>
          <a:p>
            <a:r>
              <a:rPr lang="de-DE" dirty="0" err="1" smtClean="0"/>
              <a:t>OAuth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Service </a:t>
            </a:r>
            <a:r>
              <a:rPr lang="de-DE" dirty="0" smtClean="0"/>
              <a:t>(Eine geteilte </a:t>
            </a:r>
            <a:r>
              <a:rPr lang="de-DE" dirty="0" err="1" smtClean="0"/>
              <a:t>OAuth</a:t>
            </a:r>
            <a:r>
              <a:rPr lang="de-DE" dirty="0" smtClean="0"/>
              <a:t> Instanz)</a:t>
            </a:r>
            <a:endParaRPr lang="de-DE" dirty="0" smtClean="0"/>
          </a:p>
          <a:p>
            <a:pPr lvl="1"/>
            <a:r>
              <a:rPr lang="de-DE" dirty="0" smtClean="0"/>
              <a:t>Terminplaner</a:t>
            </a:r>
          </a:p>
          <a:p>
            <a:pPr lvl="1"/>
            <a:r>
              <a:rPr lang="de-DE" dirty="0" smtClean="0"/>
              <a:t>Videokonferenzen</a:t>
            </a:r>
            <a:endParaRPr lang="de-DE" dirty="0"/>
          </a:p>
          <a:p>
            <a:r>
              <a:rPr lang="de-DE" dirty="0" err="1" smtClean="0"/>
              <a:t>OAuth</a:t>
            </a:r>
            <a:r>
              <a:rPr lang="de-DE" dirty="0" smtClean="0"/>
              <a:t> Cluster (Viele vernetzte Instanzen)</a:t>
            </a:r>
          </a:p>
          <a:p>
            <a:pPr lvl="1"/>
            <a:r>
              <a:rPr lang="de-DE" dirty="0" err="1" smtClean="0"/>
              <a:t>Eduroam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devices</a:t>
            </a:r>
            <a:endParaRPr lang="de-DE" dirty="0" smtClean="0"/>
          </a:p>
          <a:p>
            <a:pPr lvl="1"/>
            <a:r>
              <a:rPr lang="de-DE" dirty="0" smtClean="0"/>
              <a:t>VPN</a:t>
            </a:r>
          </a:p>
          <a:p>
            <a:r>
              <a:rPr lang="de-DE" dirty="0" smtClean="0"/>
              <a:t>…?</a:t>
            </a:r>
          </a:p>
          <a:p>
            <a:pPr lvl="1"/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85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Installationen seit Veröffentlichung</a:t>
            </a:r>
          </a:p>
          <a:p>
            <a:pPr lvl="1"/>
            <a:r>
              <a:rPr lang="de-DE" dirty="0" smtClean="0"/>
              <a:t>6300 </a:t>
            </a:r>
            <a:r>
              <a:rPr lang="de-DE" dirty="0" smtClean="0"/>
              <a:t>seit November 2013</a:t>
            </a:r>
          </a:p>
          <a:p>
            <a:pPr lvl="1"/>
            <a:r>
              <a:rPr lang="de-DE" dirty="0" smtClean="0"/>
              <a:t>3000 seit Januar 2014</a:t>
            </a:r>
          </a:p>
          <a:p>
            <a:pPr lvl="1"/>
            <a:r>
              <a:rPr lang="de-DE" dirty="0" smtClean="0"/>
              <a:t>140 </a:t>
            </a:r>
            <a:r>
              <a:rPr lang="de-DE" dirty="0" smtClean="0"/>
              <a:t>seit Februar 2014</a:t>
            </a:r>
          </a:p>
          <a:p>
            <a:endParaRPr lang="de-DE" dirty="0" smtClean="0"/>
          </a:p>
          <a:p>
            <a:r>
              <a:rPr lang="de-DE" dirty="0" err="1" smtClean="0"/>
              <a:t>OAuth</a:t>
            </a:r>
            <a:r>
              <a:rPr lang="de-DE" dirty="0" smtClean="0"/>
              <a:t> Schnittstelle</a:t>
            </a:r>
          </a:p>
          <a:p>
            <a:pPr lvl="1"/>
            <a:r>
              <a:rPr lang="de-DE" dirty="0" smtClean="0"/>
              <a:t>~11.000 Aktive Autorisierungen (personalisiert)</a:t>
            </a:r>
          </a:p>
          <a:p>
            <a:pPr lvl="1"/>
            <a:r>
              <a:rPr lang="de-DE" dirty="0" smtClean="0"/>
              <a:t>~30.000 </a:t>
            </a:r>
            <a:r>
              <a:rPr lang="de-DE" dirty="0" err="1" smtClean="0"/>
              <a:t>Requests</a:t>
            </a:r>
            <a:r>
              <a:rPr lang="de-DE" dirty="0" smtClean="0"/>
              <a:t> pro Tag, davon ca. 3.000 anonym</a:t>
            </a:r>
          </a:p>
          <a:p>
            <a:endParaRPr lang="de-DE" dirty="0" smtClean="0"/>
          </a:p>
          <a:p>
            <a:r>
              <a:rPr lang="de-DE" dirty="0" smtClean="0"/>
              <a:t>Probleme</a:t>
            </a:r>
          </a:p>
          <a:p>
            <a:pPr lvl="1"/>
            <a:r>
              <a:rPr lang="de-DE" dirty="0" smtClean="0"/>
              <a:t>Viele zufriedene Nutzer ;-)</a:t>
            </a:r>
          </a:p>
          <a:p>
            <a:pPr lvl="1"/>
            <a:endParaRPr lang="de-DE" dirty="0" smtClean="0"/>
          </a:p>
        </p:txBody>
      </p:sp>
      <p:pic>
        <p:nvPicPr>
          <p:cNvPr id="6148" name="Picture 4" descr="http://www.tethras.com/images/ios_android_wp8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57" r="60690" b="-1"/>
          <a:stretch/>
        </p:blipFill>
        <p:spPr bwMode="auto">
          <a:xfrm>
            <a:off x="3839234" y="1808820"/>
            <a:ext cx="41683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tethras.com/images/ios_android_wp8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3" r="31207" b="42633"/>
          <a:stretch/>
        </p:blipFill>
        <p:spPr bwMode="auto">
          <a:xfrm>
            <a:off x="3865563" y="1268760"/>
            <a:ext cx="390510" cy="50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tethras.com/images/ios_android_wp8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93" t="51812"/>
          <a:stretch/>
        </p:blipFill>
        <p:spPr bwMode="auto">
          <a:xfrm>
            <a:off x="3805876" y="2348879"/>
            <a:ext cx="492053" cy="50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4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Veröffentlichen der API für Entwickler / Studenten</a:t>
            </a:r>
          </a:p>
          <a:p>
            <a:endParaRPr lang="de-DE" dirty="0"/>
          </a:p>
          <a:p>
            <a:r>
              <a:rPr lang="de-DE" dirty="0" smtClean="0"/>
              <a:t>Anbinden weiterer Informationsdienste in der RWTH</a:t>
            </a:r>
          </a:p>
          <a:p>
            <a:pPr lvl="1"/>
            <a:r>
              <a:rPr lang="de-DE" dirty="0" smtClean="0"/>
              <a:t>Bibliothek</a:t>
            </a:r>
          </a:p>
          <a:p>
            <a:pPr lvl="1"/>
            <a:r>
              <a:rPr lang="de-DE" dirty="0" smtClean="0"/>
              <a:t>Nahverkehr</a:t>
            </a:r>
          </a:p>
          <a:p>
            <a:pPr lvl="1"/>
            <a:r>
              <a:rPr lang="de-DE" dirty="0" smtClean="0"/>
              <a:t>Studentenwerk</a:t>
            </a:r>
          </a:p>
          <a:p>
            <a:pPr lvl="1"/>
            <a:r>
              <a:rPr lang="de-DE" dirty="0" smtClean="0"/>
              <a:t>…</a:t>
            </a:r>
          </a:p>
          <a:p>
            <a:endParaRPr lang="de-DE" dirty="0"/>
          </a:p>
          <a:p>
            <a:r>
              <a:rPr lang="de-DE" dirty="0" smtClean="0"/>
              <a:t>Feintuning, Reporting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71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b="0" dirty="0" smtClean="0"/>
              <a:t>OAuth2 </a:t>
            </a:r>
            <a:r>
              <a:rPr lang="de-DE" b="0" dirty="0"/>
              <a:t>zur Autorisierung an der RWTH Aachen</a:t>
            </a:r>
          </a:p>
          <a:p>
            <a:pPr lvl="1"/>
            <a:r>
              <a:rPr lang="de-DE" dirty="0" smtClean="0"/>
              <a:t>Einleitung</a:t>
            </a:r>
          </a:p>
          <a:p>
            <a:pPr lvl="1"/>
            <a:r>
              <a:rPr lang="de-DE" dirty="0" smtClean="0"/>
              <a:t>Architektur</a:t>
            </a:r>
          </a:p>
          <a:p>
            <a:r>
              <a:rPr lang="de-DE" b="0" dirty="0" smtClean="0"/>
              <a:t>Authentifizierung </a:t>
            </a:r>
            <a:r>
              <a:rPr lang="de-DE" b="0" dirty="0"/>
              <a:t>für </a:t>
            </a:r>
            <a:r>
              <a:rPr lang="de-DE" b="0" dirty="0" smtClean="0"/>
              <a:t>OAuth2 </a:t>
            </a:r>
            <a:r>
              <a:rPr lang="de-DE" b="0" dirty="0"/>
              <a:t>über </a:t>
            </a:r>
            <a:r>
              <a:rPr lang="de-DE" b="0" dirty="0" err="1" smtClean="0"/>
              <a:t>Shibboleth</a:t>
            </a:r>
            <a:endParaRPr lang="de-DE" b="0" dirty="0" smtClean="0"/>
          </a:p>
          <a:p>
            <a:pPr lvl="1"/>
            <a:r>
              <a:rPr lang="de-DE" b="0" dirty="0" smtClean="0"/>
              <a:t>Datenfluss &amp; …</a:t>
            </a:r>
          </a:p>
          <a:p>
            <a:pPr lvl="1"/>
            <a:r>
              <a:rPr lang="de-DE" dirty="0" smtClean="0"/>
              <a:t>… Beispiel </a:t>
            </a:r>
            <a:r>
              <a:rPr lang="de-DE" dirty="0" err="1" smtClean="0"/>
              <a:t>RWTHApp</a:t>
            </a:r>
            <a:endParaRPr lang="de-DE" b="0" dirty="0"/>
          </a:p>
          <a:p>
            <a:r>
              <a:rPr lang="en-US" b="0" dirty="0" err="1" smtClean="0"/>
              <a:t>Weitere</a:t>
            </a:r>
            <a:r>
              <a:rPr lang="en-US" b="0" dirty="0" smtClean="0"/>
              <a:t> </a:t>
            </a:r>
            <a:r>
              <a:rPr lang="en-US" b="0" dirty="0" err="1" smtClean="0"/>
              <a:t>Einsatzszenarien</a:t>
            </a:r>
            <a:endParaRPr lang="en-US" b="0" dirty="0" smtClean="0"/>
          </a:p>
          <a:p>
            <a:pPr lvl="1"/>
            <a:r>
              <a:rPr lang="en-US" dirty="0" smtClean="0"/>
              <a:t>OAuth2 </a:t>
            </a:r>
            <a:r>
              <a:rPr lang="en-US" dirty="0" err="1" smtClean="0"/>
              <a:t>im</a:t>
            </a:r>
            <a:r>
              <a:rPr lang="en-US" dirty="0" smtClean="0"/>
              <a:t> DFN AAI</a:t>
            </a:r>
          </a:p>
          <a:p>
            <a:r>
              <a:rPr lang="de-DE" b="0" dirty="0" smtClean="0"/>
              <a:t>Fazit</a:t>
            </a:r>
          </a:p>
          <a:p>
            <a:pPr lvl="1"/>
            <a:r>
              <a:rPr lang="de-DE" dirty="0" smtClean="0"/>
              <a:t>Aktueller Stand</a:t>
            </a:r>
          </a:p>
          <a:p>
            <a:pPr lvl="1"/>
            <a:r>
              <a:rPr lang="de-DE" b="0" dirty="0" smtClean="0"/>
              <a:t>Ausblick</a:t>
            </a:r>
            <a:endParaRPr lang="de-DE" b="0" dirty="0"/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12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Warum?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Ausgangslage</a:t>
            </a:r>
          </a:p>
          <a:p>
            <a:pPr lvl="1"/>
            <a:r>
              <a:rPr lang="de-DE" dirty="0" err="1" smtClean="0"/>
              <a:t>RWTHApp</a:t>
            </a:r>
            <a:r>
              <a:rPr lang="de-DE" dirty="0" smtClean="0"/>
              <a:t> soll entwickelt werden (CMS, LMS, BTH, …)</a:t>
            </a:r>
          </a:p>
          <a:p>
            <a:pPr lvl="1"/>
            <a:r>
              <a:rPr lang="de-DE" dirty="0" smtClean="0"/>
              <a:t>Apps über „</a:t>
            </a:r>
            <a:r>
              <a:rPr lang="de-DE" dirty="0" err="1" smtClean="0"/>
              <a:t>Screenscraping</a:t>
            </a:r>
            <a:r>
              <a:rPr lang="de-DE" dirty="0" smtClean="0"/>
              <a:t>“ und mit Abfrage von RWTH-</a:t>
            </a:r>
            <a:r>
              <a:rPr lang="de-DE" dirty="0" err="1" smtClean="0"/>
              <a:t>Credentials</a:t>
            </a:r>
            <a:endParaRPr lang="de-DE" dirty="0" smtClean="0"/>
          </a:p>
          <a:p>
            <a:pPr lvl="1"/>
            <a:r>
              <a:rPr lang="de-DE" dirty="0" smtClean="0"/>
              <a:t>Entwicklung einer API für das E-Learning Portal L²P, für Seminare etc.</a:t>
            </a:r>
          </a:p>
          <a:p>
            <a:r>
              <a:rPr lang="de-DE" dirty="0" smtClean="0"/>
              <a:t>Problem</a:t>
            </a:r>
          </a:p>
          <a:p>
            <a:pPr lvl="1"/>
            <a:r>
              <a:rPr lang="de-DE" dirty="0" smtClean="0"/>
              <a:t>Wildwuchs, ohne Regelungen bzgl. Sicherheit, Datenschutz</a:t>
            </a:r>
          </a:p>
          <a:p>
            <a:pPr lvl="1"/>
            <a:r>
              <a:rPr lang="de-DE" dirty="0" smtClean="0"/>
              <a:t>Verbieten quasi unmöglich</a:t>
            </a:r>
          </a:p>
          <a:p>
            <a:r>
              <a:rPr lang="de-DE" dirty="0" smtClean="0"/>
              <a:t>Maßnahme</a:t>
            </a:r>
          </a:p>
          <a:p>
            <a:pPr lvl="1"/>
            <a:r>
              <a:rPr lang="de-DE" dirty="0" smtClean="0"/>
              <a:t>Zentrales Angebot für Entwickler schaffen</a:t>
            </a:r>
          </a:p>
          <a:p>
            <a:pPr lvl="1"/>
            <a:r>
              <a:rPr lang="de-DE" dirty="0" smtClean="0"/>
              <a:t>Komfortabel zu benutzen (einfach, stabil)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849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Keine Weitergabe von Benutzernamen und Passwort an die </a:t>
            </a:r>
            <a:r>
              <a:rPr lang="de-DE" dirty="0" smtClean="0"/>
              <a:t>App</a:t>
            </a:r>
          </a:p>
          <a:p>
            <a:endParaRPr lang="de-DE" dirty="0"/>
          </a:p>
          <a:p>
            <a:r>
              <a:rPr lang="de-DE" dirty="0" err="1" smtClean="0"/>
              <a:t>Credentials</a:t>
            </a:r>
            <a:r>
              <a:rPr lang="de-DE" dirty="0" smtClean="0"/>
              <a:t> werden </a:t>
            </a:r>
            <a:r>
              <a:rPr lang="de-DE" dirty="0"/>
              <a:t>bei Verlust des Geräts nicht </a:t>
            </a:r>
            <a:r>
              <a:rPr lang="de-DE" dirty="0" smtClean="0"/>
              <a:t>kompromittiert</a:t>
            </a:r>
          </a:p>
          <a:p>
            <a:endParaRPr lang="de-DE" dirty="0"/>
          </a:p>
          <a:p>
            <a:r>
              <a:rPr lang="de-DE" dirty="0"/>
              <a:t>Apps </a:t>
            </a:r>
            <a:r>
              <a:rPr lang="de-DE" dirty="0" smtClean="0"/>
              <a:t>explizit </a:t>
            </a:r>
            <a:r>
              <a:rPr lang="de-DE" dirty="0"/>
              <a:t>für bestimmte </a:t>
            </a:r>
            <a:r>
              <a:rPr lang="de-DE" dirty="0" smtClean="0"/>
              <a:t>Anwendungen autorisieren</a:t>
            </a:r>
          </a:p>
          <a:p>
            <a:endParaRPr lang="de-DE" dirty="0"/>
          </a:p>
          <a:p>
            <a:r>
              <a:rPr lang="de-DE" dirty="0" smtClean="0"/>
              <a:t>(De-)Autorisierung </a:t>
            </a:r>
            <a:r>
              <a:rPr lang="de-DE" dirty="0"/>
              <a:t>einer App ohne Auswirkungen auf andere </a:t>
            </a:r>
            <a:r>
              <a:rPr lang="de-DE" dirty="0" smtClean="0"/>
              <a:t>Apps</a:t>
            </a:r>
          </a:p>
          <a:p>
            <a:endParaRPr lang="de-DE" dirty="0"/>
          </a:p>
          <a:p>
            <a:r>
              <a:rPr lang="de-DE" dirty="0"/>
              <a:t>Nur </a:t>
            </a:r>
            <a:r>
              <a:rPr lang="de-DE" dirty="0" smtClean="0"/>
              <a:t>bekannte Apps </a:t>
            </a:r>
            <a:r>
              <a:rPr lang="de-DE" dirty="0"/>
              <a:t>erhalten Zugriff auf </a:t>
            </a:r>
            <a:r>
              <a:rPr lang="de-DE" dirty="0" smtClean="0"/>
              <a:t>Quellsysteme</a:t>
            </a:r>
          </a:p>
          <a:p>
            <a:endParaRPr lang="de-DE" dirty="0" smtClean="0"/>
          </a:p>
          <a:p>
            <a:r>
              <a:rPr lang="de-DE" dirty="0" smtClean="0"/>
              <a:t>Datenintegrität sicherstellen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849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1052512"/>
            <a:ext cx="73437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ekrümmte Verbindung 21"/>
          <p:cNvCxnSpPr/>
          <p:nvPr/>
        </p:nvCxnSpPr>
        <p:spPr>
          <a:xfrm rot="5400000">
            <a:off x="7416316" y="3465004"/>
            <a:ext cx="792088" cy="576064"/>
          </a:xfrm>
          <a:prstGeom prst="curvedConnector3">
            <a:avLst>
              <a:gd name="adj1" fmla="val 10072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Datenfluss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848" y="2780928"/>
            <a:ext cx="1368152" cy="7272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" y="1427424"/>
            <a:ext cx="1972290" cy="342708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979712" y="1988840"/>
            <a:ext cx="5544616" cy="10578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POST /oauth2waitress/oauth2.svc/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HTTP/1.1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Host: oauth.campus.rwth-aachen.de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/x-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-form-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QhV1IXlzticl9JCKgH01bhOMlu.app.rwth-aachen.de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l2p.rwth </a:t>
            </a:r>
            <a:r>
              <a:rPr lang="de-DE" sz="10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campus.rwth</a:t>
            </a:r>
            <a:endParaRPr lang="de-DE" sz="10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79712" y="3235476"/>
            <a:ext cx="5544616" cy="13456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device_code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de-DE" sz="1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BaUAJHPFYFi6wKU0WY5xLC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user_code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de-DE" sz="1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SFW7WZXK7G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verification_url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de-DE" sz="1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https://oauth.campus.rwth-aachen.de/manage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expires_in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: 1800,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interval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: 5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4" name="Gerade Verbindung mit Pfeil 13"/>
          <p:cNvCxnSpPr>
            <a:endCxn id="5" idx="1"/>
          </p:cNvCxnSpPr>
          <p:nvPr/>
        </p:nvCxnSpPr>
        <p:spPr>
          <a:xfrm flipV="1">
            <a:off x="1043608" y="2517744"/>
            <a:ext cx="936104" cy="623224"/>
          </a:xfrm>
          <a:prstGeom prst="curvedConnector3">
            <a:avLst>
              <a:gd name="adj1" fmla="val -17812"/>
            </a:avLst>
          </a:prstGeom>
          <a:ln>
            <a:headEnd type="oval" w="lg" len="lg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/>
          <p:nvPr/>
        </p:nvCxnSpPr>
        <p:spPr>
          <a:xfrm>
            <a:off x="7524328" y="2254560"/>
            <a:ext cx="576064" cy="526368"/>
          </a:xfrm>
          <a:prstGeom prst="curvedConnector3">
            <a:avLst>
              <a:gd name="adj1" fmla="val 9689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Gekrümmte Verbindung 32"/>
          <p:cNvCxnSpPr>
            <a:stCxn id="10" idx="1"/>
          </p:cNvCxnSpPr>
          <p:nvPr/>
        </p:nvCxnSpPr>
        <p:spPr>
          <a:xfrm rot="10800000" flipV="1">
            <a:off x="1691680" y="3908302"/>
            <a:ext cx="288032" cy="9676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99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nsidefuturetechs.at/wp-content/uploads/origin_82704093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088" y="759347"/>
            <a:ext cx="882598" cy="61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Gekrümmte Verbindung 41"/>
          <p:cNvCxnSpPr/>
          <p:nvPr/>
        </p:nvCxnSpPr>
        <p:spPr>
          <a:xfrm flipV="1">
            <a:off x="495675" y="1047654"/>
            <a:ext cx="1870952" cy="268108"/>
          </a:xfrm>
          <a:prstGeom prst="curvedConnector3">
            <a:avLst>
              <a:gd name="adj1" fmla="val 112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" y="590481"/>
            <a:ext cx="1301711" cy="2261877"/>
          </a:xfrm>
          <a:prstGeom prst="rect">
            <a:avLst/>
          </a:prstGeom>
        </p:spPr>
      </p:pic>
      <p:cxnSp>
        <p:nvCxnSpPr>
          <p:cNvPr id="60" name="Gekrümmte Verbindung 59"/>
          <p:cNvCxnSpPr/>
          <p:nvPr/>
        </p:nvCxnSpPr>
        <p:spPr>
          <a:xfrm>
            <a:off x="1979712" y="3792169"/>
            <a:ext cx="5658186" cy="306033"/>
          </a:xfrm>
          <a:prstGeom prst="curvedConnector3">
            <a:avLst>
              <a:gd name="adj1" fmla="val 17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42" y="1607340"/>
            <a:ext cx="1972290" cy="3427087"/>
          </a:xfrm>
          <a:prstGeom prst="rect">
            <a:avLst/>
          </a:prstGeom>
        </p:spPr>
      </p:pic>
      <p:cxnSp>
        <p:nvCxnSpPr>
          <p:cNvPr id="27" name="Gekrümmte Verbindung 26"/>
          <p:cNvCxnSpPr>
            <a:stCxn id="17" idx="3"/>
            <a:endCxn id="41" idx="1"/>
          </p:cNvCxnSpPr>
          <p:nvPr/>
        </p:nvCxnSpPr>
        <p:spPr>
          <a:xfrm>
            <a:off x="6692689" y="1197658"/>
            <a:ext cx="945209" cy="261382"/>
          </a:xfrm>
          <a:prstGeom prst="curvedConnector3">
            <a:avLst>
              <a:gd name="adj1" fmla="val -963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88" idx="1"/>
          </p:cNvCxnSpPr>
          <p:nvPr/>
        </p:nvCxnSpPr>
        <p:spPr>
          <a:xfrm rot="10800000" flipV="1">
            <a:off x="2051720" y="3295281"/>
            <a:ext cx="2226920" cy="306034"/>
          </a:xfrm>
          <a:prstGeom prst="curvedConnector3">
            <a:avLst>
              <a:gd name="adj1" fmla="val -440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/>
          <p:nvPr/>
        </p:nvCxnSpPr>
        <p:spPr>
          <a:xfrm rot="10800000" flipV="1">
            <a:off x="2197380" y="1627688"/>
            <a:ext cx="5643870" cy="552093"/>
          </a:xfrm>
          <a:prstGeom prst="curvedConnector3">
            <a:avLst>
              <a:gd name="adj1" fmla="val -82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Gekrümmte Verbindung 46"/>
          <p:cNvCxnSpPr>
            <a:endCxn id="88" idx="3"/>
          </p:cNvCxnSpPr>
          <p:nvPr/>
        </p:nvCxnSpPr>
        <p:spPr>
          <a:xfrm rot="10800000" flipV="1">
            <a:off x="5070358" y="2712027"/>
            <a:ext cx="2770893" cy="583253"/>
          </a:xfrm>
          <a:prstGeom prst="curvedConnector3">
            <a:avLst>
              <a:gd name="adj1" fmla="val 27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Datenfluss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2366627" y="920659"/>
            <a:ext cx="4326062" cy="5539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manage?authorize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SFW7WZXK7G</a:t>
            </a:r>
          </a:p>
          <a:p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Host: oauth.campus.rwth-aachen.de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7898" y="2132358"/>
            <a:ext cx="1249118" cy="720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7898" y="3687244"/>
            <a:ext cx="1368152" cy="727200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7898" y="1095440"/>
            <a:ext cx="1368152" cy="727200"/>
          </a:xfrm>
          <a:prstGeom prst="rect">
            <a:avLst/>
          </a:prstGeom>
        </p:spPr>
      </p:pic>
      <p:sp>
        <p:nvSpPr>
          <p:cNvPr id="88" name="Rechteck 87"/>
          <p:cNvSpPr/>
          <p:nvPr/>
        </p:nvSpPr>
        <p:spPr>
          <a:xfrm>
            <a:off x="4278640" y="2989247"/>
            <a:ext cx="791717" cy="6120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de-DE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de-DE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Email,</a:t>
            </a:r>
          </a:p>
          <a:p>
            <a:r>
              <a:rPr lang="de-DE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de-DE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2" y="3603278"/>
            <a:ext cx="1312164" cy="2279142"/>
          </a:xfrm>
          <a:prstGeom prst="rect">
            <a:avLst/>
          </a:prstGeom>
        </p:spPr>
      </p:pic>
      <p:cxnSp>
        <p:nvCxnSpPr>
          <p:cNvPr id="25" name="Gekrümmte Verbindung 24"/>
          <p:cNvCxnSpPr>
            <a:endCxn id="18" idx="1"/>
          </p:cNvCxnSpPr>
          <p:nvPr/>
        </p:nvCxnSpPr>
        <p:spPr>
          <a:xfrm flipV="1">
            <a:off x="1823348" y="2492358"/>
            <a:ext cx="5814550" cy="882310"/>
          </a:xfrm>
          <a:prstGeom prst="curvedConnector3">
            <a:avLst>
              <a:gd name="adj1" fmla="val -840"/>
            </a:avLst>
          </a:prstGeom>
          <a:ln>
            <a:headEnd type="oval" w="lg" len="lg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1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ekrümmte Verbindung 13"/>
          <p:cNvCxnSpPr/>
          <p:nvPr/>
        </p:nvCxnSpPr>
        <p:spPr>
          <a:xfrm flipV="1">
            <a:off x="3957995" y="3033210"/>
            <a:ext cx="1838141" cy="278802"/>
          </a:xfrm>
          <a:prstGeom prst="curvedConnector3">
            <a:avLst>
              <a:gd name="adj1" fmla="val 1258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Datenfluss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60"/>
          <a:stretch/>
        </p:blipFill>
        <p:spPr>
          <a:xfrm>
            <a:off x="-252536" y="1412776"/>
            <a:ext cx="3827145" cy="349927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60"/>
          <a:stretch/>
        </p:blipFill>
        <p:spPr>
          <a:xfrm>
            <a:off x="5292080" y="1412776"/>
            <a:ext cx="3812692" cy="349927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697" y="3033210"/>
            <a:ext cx="1368152" cy="727200"/>
          </a:xfrm>
          <a:prstGeom prst="rect">
            <a:avLst/>
          </a:prstGeom>
        </p:spPr>
      </p:pic>
      <p:cxnSp>
        <p:nvCxnSpPr>
          <p:cNvPr id="8" name="Gekrümmte Verbindung 7"/>
          <p:cNvCxnSpPr>
            <a:endCxn id="7" idx="1"/>
          </p:cNvCxnSpPr>
          <p:nvPr/>
        </p:nvCxnSpPr>
        <p:spPr>
          <a:xfrm flipV="1">
            <a:off x="1115616" y="3396810"/>
            <a:ext cx="2702081" cy="1112310"/>
          </a:xfrm>
          <a:prstGeom prst="curvedConnector3">
            <a:avLst>
              <a:gd name="adj1" fmla="val 1057"/>
            </a:avLst>
          </a:prstGeom>
          <a:ln>
            <a:headEnd type="oval" w="lg" len="lg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54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ekrümmte Verbindung 19"/>
          <p:cNvCxnSpPr>
            <a:stCxn id="7" idx="1"/>
            <a:endCxn id="9" idx="3"/>
          </p:cNvCxnSpPr>
          <p:nvPr/>
        </p:nvCxnSpPr>
        <p:spPr>
          <a:xfrm rot="10800000" flipV="1">
            <a:off x="7524328" y="3144528"/>
            <a:ext cx="251520" cy="123608"/>
          </a:xfrm>
          <a:prstGeom prst="curvedConnector3">
            <a:avLst>
              <a:gd name="adj1" fmla="val -1009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Datenfluss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" y="1794584"/>
            <a:ext cx="1972290" cy="342708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979712" y="1556792"/>
            <a:ext cx="5544616" cy="12241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POST /oauth2waitress/oauth2.svc/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HTTP/1.1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Host: oauth.campus.rwth-aachen.de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/x-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-form-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QhV1IXlzticl9JCKgH01bhOMlu.app.rwth-aachen.de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BaUAJHPFYFi6wKU0WY5xLC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grant_type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endParaRPr lang="de-DE" sz="10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848" y="2780928"/>
            <a:ext cx="1368152" cy="7272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979712" y="2962102"/>
            <a:ext cx="5544616" cy="6120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authorization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pending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0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79712" y="3753897"/>
            <a:ext cx="5544616" cy="11174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access_token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de-DE" sz="1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1bAiOVYtFmxSaOsSlwTh9o0ZUFK4AWS2FWQgmVhw3t1Y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token_type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Bearer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expires_in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: 3600,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refresh_token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s4KJhlt9ON8jPJVgz3npdShhjDq5Ucu3coIZv5nkQajFc"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0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Gekrümmte Verbindung 10"/>
          <p:cNvCxnSpPr/>
          <p:nvPr/>
        </p:nvCxnSpPr>
        <p:spPr>
          <a:xfrm flipV="1">
            <a:off x="755576" y="1842473"/>
            <a:ext cx="1204366" cy="218289"/>
          </a:xfrm>
          <a:prstGeom prst="curvedConnector3">
            <a:avLst>
              <a:gd name="adj1" fmla="val 43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/>
          <p:nvPr/>
        </p:nvCxnSpPr>
        <p:spPr>
          <a:xfrm rot="16200000" flipH="1">
            <a:off x="7452277" y="2132813"/>
            <a:ext cx="720166" cy="576064"/>
          </a:xfrm>
          <a:prstGeom prst="curvedConnector3">
            <a:avLst>
              <a:gd name="adj1" fmla="val -246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endCxn id="10" idx="3"/>
          </p:cNvCxnSpPr>
          <p:nvPr/>
        </p:nvCxnSpPr>
        <p:spPr>
          <a:xfrm rot="5400000">
            <a:off x="7344642" y="3628898"/>
            <a:ext cx="863428" cy="50405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Gekrümmte Verbindung 26"/>
          <p:cNvCxnSpPr>
            <a:stCxn id="10" idx="1"/>
          </p:cNvCxnSpPr>
          <p:nvPr/>
        </p:nvCxnSpPr>
        <p:spPr>
          <a:xfrm rot="10800000" flipV="1">
            <a:off x="1691680" y="4312640"/>
            <a:ext cx="288032" cy="1244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Gekrümmte Verbindung 29"/>
          <p:cNvCxnSpPr>
            <a:stCxn id="9" idx="1"/>
          </p:cNvCxnSpPr>
          <p:nvPr/>
        </p:nvCxnSpPr>
        <p:spPr>
          <a:xfrm rot="10800000">
            <a:off x="1403648" y="2780928"/>
            <a:ext cx="576064" cy="487208"/>
          </a:xfrm>
          <a:prstGeom prst="curvedConnector3">
            <a:avLst>
              <a:gd name="adj1" fmla="val 10247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Gekrümmte Verbindung 36"/>
          <p:cNvCxnSpPr>
            <a:endCxn id="6" idx="1"/>
          </p:cNvCxnSpPr>
          <p:nvPr/>
        </p:nvCxnSpPr>
        <p:spPr>
          <a:xfrm rot="5400000" flipH="1" flipV="1">
            <a:off x="1385647" y="2186862"/>
            <a:ext cx="612066" cy="57606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2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Z-Praesentation neu">
  <a:themeElements>
    <a:clrScheme name="RWTH-CD">
      <a:dk1>
        <a:sysClr val="windowText" lastClr="000000"/>
      </a:dk1>
      <a:lt1>
        <a:sysClr val="window" lastClr="FFFFFF"/>
      </a:lt1>
      <a:dk2>
        <a:srgbClr val="176DB6"/>
      </a:dk2>
      <a:lt2>
        <a:srgbClr val="606062"/>
      </a:lt2>
      <a:accent1>
        <a:srgbClr val="A1B3D9"/>
      </a:accent1>
      <a:accent2>
        <a:srgbClr val="808080"/>
      </a:accent2>
      <a:accent3>
        <a:srgbClr val="FFFFFF"/>
      </a:accent3>
      <a:accent4>
        <a:srgbClr val="000000"/>
      </a:accent4>
      <a:accent5>
        <a:srgbClr val="CDD6E9"/>
      </a:accent5>
      <a:accent6>
        <a:srgbClr val="737373"/>
      </a:accent6>
      <a:hlink>
        <a:srgbClr val="B2B2B2"/>
      </a:hlink>
      <a:folHlink>
        <a:srgbClr val="DDDDD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Z: Inhalte (MASTER)">
  <a:themeElements>
    <a:clrScheme name="Benutzerdefiniert 1">
      <a:dk1>
        <a:sysClr val="windowText" lastClr="000000"/>
      </a:dk1>
      <a:lt1>
        <a:sysClr val="window" lastClr="FFFFFF"/>
      </a:lt1>
      <a:dk2>
        <a:srgbClr val="8EBAE5"/>
      </a:dk2>
      <a:lt2>
        <a:srgbClr val="606062"/>
      </a:lt2>
      <a:accent1>
        <a:srgbClr val="00549F"/>
      </a:accent1>
      <a:accent2>
        <a:srgbClr val="F6A800"/>
      </a:accent2>
      <a:accent3>
        <a:srgbClr val="0098A1"/>
      </a:accent3>
      <a:accent4>
        <a:srgbClr val="BDCD00"/>
      </a:accent4>
      <a:accent5>
        <a:srgbClr val="CC071E"/>
      </a:accent5>
      <a:accent6>
        <a:srgbClr val="612158"/>
      </a:accent6>
      <a:hlink>
        <a:srgbClr val="00549F"/>
      </a:hlink>
      <a:folHlink>
        <a:srgbClr val="60606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8D1D77731DFCB4A8579B7FAA40045D6" ma:contentTypeVersion="0" ma:contentTypeDescription="Ein neues leeres Word-Dokument erstellen." ma:contentTypeScope="" ma:versionID="3b54c4ece62de720d76f9cc9cc878d20">
  <xsd:schema xmlns:xsd="http://www.w3.org/2001/XMLSchema" xmlns:xs="http://www.w3.org/2001/XMLSchema" xmlns:p="http://schemas.microsoft.com/office/2006/metadata/properties" xmlns:ns2="afbcdcba-4e08-4e34-82b2-b36345900e26" xmlns:ns3="http://schemas.microsoft.com/sharepoint/v3/fields" xmlns:ns4="12995e92-2b6b-4c7a-bd51-e76c8d01bb9d" targetNamespace="http://schemas.microsoft.com/office/2006/metadata/properties" ma:root="true" ma:fieldsID="109feb229081aa67144eed6df3b17c53" ns2:_="" ns3:_="" ns4:_="">
    <xsd:import namespace="afbcdcba-4e08-4e34-82b2-b36345900e26"/>
    <xsd:import namespace="http://schemas.microsoft.com/sharepoint/v3/fields"/>
    <xsd:import namespace="12995e92-2b6b-4c7a-bd51-e76c8d01bb9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_DCDateCreated" minOccurs="0"/>
                <xsd:element ref="ns3:_DCDateModified" minOccurs="0"/>
                <xsd:element ref="ns4:Dokumentenkategorie" minOccurs="0"/>
                <xsd:element ref="ns2:Wiki_x0020_Page_x0020_CategoriesTaxHTField0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bcdcba-4e08-4e34-82b2-b36345900e2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Wiki_x0020_Page_x0020_CategoriesTaxHTField0" ma:index="14" nillable="true" ma:taxonomy="true" ma:internalName="Wiki_x0020_Page_x0020_CategoriesTaxHTField0" ma:taxonomyFieldName="Wiki_x0020_Page_x0020_Categories" ma:displayName="Schlagwort" ma:default="" ma:fieldId="{e1a5b98c-dd71-426d-acb6-e478c7a5882f}" ma:taxonomyMulti="true" ma:sspId="22e3336d-693b-421e-afde-bfb9751fabcd" ma:termSetId="c9f00496-98ed-4488-9ed5-932e29dfe2f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5" nillable="true" ma:displayName="Taxonomiespalte &quot;Alle abfangen&quot;" ma:description="" ma:hidden="true" ma:list="{203fce71-7295-41e3-9123-e1e64f14a89b}" ma:internalName="TaxCatchAll" ma:showField="CatchAllData" ma:web="afbcdcba-4e08-4e34-82b2-b36345900e2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6" nillable="true" ma:displayName="Taxonomiespalte &quot;Alle abfangen&quot;1" ma:description="" ma:hidden="true" ma:list="{203fce71-7295-41e3-9123-e1e64f14a89b}" ma:internalName="TaxCatchAllLabel" ma:readOnly="true" ma:showField="CatchAllDataLabel" ma:web="afbcdcba-4e08-4e34-82b2-b36345900e2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Created" ma:index="11" nillable="true" ma:displayName="Erstellt am" ma:description="Das Datum, an dem diese Ressource erstellt wurde" ma:format="DateTime" ma:internalName="_DCDateCreated">
      <xsd:simpleType>
        <xsd:restriction base="dms:DateTime"/>
      </xsd:simpleType>
    </xsd:element>
    <xsd:element name="_DCDateModified" ma:index="12" nillable="true" ma:displayName="Geändert am" ma:description="Das Datum, an dem diese Ressource zuletzt geändert wurde" ma:format="DateOnly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995e92-2b6b-4c7a-bd51-e76c8d01bb9d" elementFormDefault="qualified">
    <xsd:import namespace="http://schemas.microsoft.com/office/2006/documentManagement/types"/>
    <xsd:import namespace="http://schemas.microsoft.com/office/infopath/2007/PartnerControls"/>
    <xsd:element name="Dokumentenkategorie" ma:index="13" nillable="true" ma:displayName="Dokumentenkategorie" ma:default="Projektdokumentation" ma:format="Dropdown" ma:internalName="Dokumentenkategorie" ma:readOnly="false">
      <xsd:simpleType>
        <xsd:restriction base="dms:Choice">
          <xsd:enumeration value="Administrationsdokumentation"/>
          <xsd:enumeration value="Anwenderdokumentation"/>
          <xsd:enumeration value="CFR"/>
          <xsd:enumeration value="Projektdokumentation"/>
          <xsd:enumeration value="Protokolle"/>
          <xsd:enumeration value="Prozessdokumentation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TaxCatchAll xmlns="afbcdcba-4e08-4e34-82b2-b36345900e26"/>
    <_DCDateModified xmlns="http://schemas.microsoft.com/sharepoint/v3/fields" xsi:nil="true"/>
    <Dokumentenkategorie xmlns="12995e92-2b6b-4c7a-bd51-e76c8d01bb9d">Projektdokumentation</Dokumentenkategorie>
    <Wiki_x0020_Page_x0020_CategoriesTaxHTField0 xmlns="afbcdcba-4e08-4e34-82b2-b36345900e26">
      <Terms xmlns="http://schemas.microsoft.com/office/infopath/2007/PartnerControls"/>
    </Wiki_x0020_Page_x0020_CategoriesTaxHTField0>
    <_DCDateCreated xmlns="http://schemas.microsoft.com/sharepoint/v3/fields" xsi:nil="true"/>
    <_dlc_DocId xmlns="afbcdcba-4e08-4e34-82b2-b36345900e26">FE77647PSMRT-130-24</_dlc_DocId>
    <_dlc_DocIdUrl xmlns="afbcdcba-4e08-4e34-82b2-b36345900e26">
      <Url>https://sharepoint.ecampus.rwth-aachen.de/units/pit/projektedienste/oauth2/_layouts/DocIdRedir.aspx?ID=FE77647PSMRT-130-24</Url>
      <Description>FE77647PSMRT-130-24</Description>
    </_dlc_DocIdUrl>
  </documentManagement>
</p:properties>
</file>

<file path=customXml/itemProps1.xml><?xml version="1.0" encoding="utf-8"?>
<ds:datastoreItem xmlns:ds="http://schemas.openxmlformats.org/officeDocument/2006/customXml" ds:itemID="{6382B203-F60B-40FF-94C0-B8FB1933FA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bcdcba-4e08-4e34-82b2-b36345900e26"/>
    <ds:schemaRef ds:uri="http://schemas.microsoft.com/sharepoint/v3/fields"/>
    <ds:schemaRef ds:uri="12995e92-2b6b-4c7a-bd51-e76c8d01b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1C4DF9-21B2-44BC-85E5-DC9DEFF87A9D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EA2D7E6-551C-4C89-8AFA-D4DDDE49E74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9A28C35-0793-4B2C-BBC9-D87B079C7111}">
  <ds:schemaRefs>
    <ds:schemaRef ds:uri="http://purl.org/dc/dcmitype/"/>
    <ds:schemaRef ds:uri="http://schemas.microsoft.com/office/infopath/2007/PartnerControls"/>
    <ds:schemaRef ds:uri="afbcdcba-4e08-4e34-82b2-b36345900e26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2995e92-2b6b-4c7a-bd51-e76c8d01bb9d"/>
    <ds:schemaRef ds:uri="http://schemas.microsoft.com/sharepoint/v3/field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 Center-Praesentation neu</Template>
  <TotalTime>0</TotalTime>
  <Words>462</Words>
  <Application>Microsoft Office PowerPoint</Application>
  <PresentationFormat>Bildschirmpräsentation (4:3)</PresentationFormat>
  <Paragraphs>131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Wingdings</vt:lpstr>
      <vt:lpstr>Wingdings 3</vt:lpstr>
      <vt:lpstr>RZ-Praesentation neu</vt:lpstr>
      <vt:lpstr>RZ: Inhalte (MASTER)</vt:lpstr>
      <vt:lpstr>Shibboleth &amp; OAuth2 für die Autorisierung von Apps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Shibboleth &amp; OAuth für die Autorisierung von Apps</dc:title>
  <dc:creator>mp-admin</dc:creator>
  <cp:lastModifiedBy>mappo</cp:lastModifiedBy>
  <cp:revision>41</cp:revision>
  <dcterms:created xsi:type="dcterms:W3CDTF">2014-03-06T11:53:05Z</dcterms:created>
  <dcterms:modified xsi:type="dcterms:W3CDTF">2014-03-11T13:46:54Z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0x01010018D1D77731DFCB4A8579B7FAA40045D6</vt:lpwstr>
  </property>
  <property fmtid="{D5CDD505-2E9C-101B-9397-08002B2CF9AE}" pid="3" name="RZ-Brief_Standort">
    <vt:lpwstr>Seffenter Weg 23</vt:lpwstr>
  </property>
  <property fmtid="{D5CDD505-2E9C-101B-9397-08002B2CF9AE}" pid="4" name="RZ-Brief_FaxEmpfänger">
    <vt:lpwstr>Muss nicht eingetragen werden</vt:lpwstr>
  </property>
  <property fmtid="{D5CDD505-2E9C-101B-9397-08002B2CF9AE}" pid="5" name="RZ-Brief_MeinZeichen">
    <vt:lpwstr>Muss nicht eingetragen werden</vt:lpwstr>
  </property>
  <property fmtid="{D5CDD505-2E9C-101B-9397-08002B2CF9AE}" pid="6" name="RZ-Brief_Fax">
    <vt:lpwstr>Muss nicht eingetragen werden</vt:lpwstr>
  </property>
  <property fmtid="{D5CDD505-2E9C-101B-9397-08002B2CF9AE}" pid="7" name="RZ-Brief_Telefon">
    <vt:lpwstr>Muss nicht eingetragen werden</vt:lpwstr>
  </property>
  <property fmtid="{D5CDD505-2E9C-101B-9397-08002B2CF9AE}" pid="8" name="RZ-Brief_Name">
    <vt:lpwstr>Folien-Vorlagen</vt:lpwstr>
  </property>
  <property fmtid="{D5CDD505-2E9C-101B-9397-08002B2CF9AE}" pid="9" name="RZ-Brief_Abteilung">
    <vt:lpwstr>Muss nicht eingetragen werden</vt:lpwstr>
  </property>
  <property fmtid="{D5CDD505-2E9C-101B-9397-08002B2CF9AE}" pid="10" name="RZ-Brief_Mail">
    <vt:lpwstr>Muss nicht eingetragen werden</vt:lpwstr>
  </property>
  <property fmtid="{D5CDD505-2E9C-101B-9397-08002B2CF9AE}" pid="11" name="RZ-Brief_Betreff">
    <vt:lpwstr>Muss nicht eingetragen werden</vt:lpwstr>
  </property>
  <property fmtid="{D5CDD505-2E9C-101B-9397-08002B2CF9AE}" pid="12" name="RZ-Brief_Anschrift">
    <vt:lpwstr>Muss nicht eingetragen werden</vt:lpwstr>
  </property>
  <property fmtid="{D5CDD505-2E9C-101B-9397-08002B2CF9AE}" pid="13" name="Wiki Page Categories">
    <vt:lpwstr/>
  </property>
  <property fmtid="{D5CDD505-2E9C-101B-9397-08002B2CF9AE}" pid="14" name="_dlc_DocIdItemGuid">
    <vt:lpwstr>78a8c40b-4e0f-4af3-ac35-057e33b2a8b9</vt:lpwstr>
  </property>
</Properties>
</file>