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A4BB-E593-4971-A63B-6841AAE3351B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DC565-46F0-47DB-A758-FA18CF862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82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Deep</a:t>
            </a:r>
            <a:r>
              <a:rPr lang="pl-PL" dirty="0" smtClean="0"/>
              <a:t> Learning jest częścią dziedziny wiedzy nazywającej się „Sztuczna Inteligencja”.</a:t>
            </a:r>
            <a:r>
              <a:rPr lang="pl-PL" baseline="0" dirty="0" smtClean="0"/>
              <a:t> Jest to pomysł z lat 80, zrealizowany poprzez stworzenie algorytmów pozwalających na uczenie wielowarstwowych sieci neuronowych, tak, żeby każda kolejna warstwa mogła wyciągać coraz bardziej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C565-46F0-47DB-A758-FA18CF8625A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05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Sieci neuronowe opierają się na koncepcji </a:t>
            </a:r>
            <a:r>
              <a:rPr lang="pl-PL" dirty="0" err="1" smtClean="0"/>
              <a:t>perceptrona</a:t>
            </a:r>
            <a:r>
              <a:rPr lang="pl-PL" dirty="0" smtClean="0"/>
              <a:t>, czyli funkcji</a:t>
            </a:r>
            <a:r>
              <a:rPr lang="pl-PL" baseline="0" dirty="0" smtClean="0"/>
              <a:t>, która na podstawie wielu wejść z przypisanymi im wagami, oraz </a:t>
            </a:r>
            <a:r>
              <a:rPr lang="pl-PL" baseline="0" dirty="0" err="1" smtClean="0"/>
              <a:t>biasu</a:t>
            </a:r>
            <a:r>
              <a:rPr lang="pl-PL" baseline="0" dirty="0" smtClean="0"/>
              <a:t> B zwracają 0 lub 1. Po jakimś czasie okazało się, że właściwości </a:t>
            </a:r>
            <a:r>
              <a:rPr lang="pl-PL" baseline="0" dirty="0" err="1" smtClean="0"/>
              <a:t>perceptrona</a:t>
            </a:r>
            <a:r>
              <a:rPr lang="pl-PL" baseline="0" dirty="0" smtClean="0"/>
              <a:t>, czyli silna (z 0 na 1) zmiana wyjścia w przypadku małej zmiany na wejściu powoduje problemy z uczeniem (czyli dobieraniem współczynników), dlatego powstały </a:t>
            </a:r>
            <a:r>
              <a:rPr lang="pl-PL" baseline="0" dirty="0" err="1" smtClean="0"/>
              <a:t>kjoncepcje</a:t>
            </a:r>
            <a:r>
              <a:rPr lang="pl-PL" baseline="0" dirty="0" smtClean="0"/>
              <a:t> różnych „funkcji aktywacji”, które </a:t>
            </a:r>
            <a:r>
              <a:rPr lang="pl-PL" baseline="0" dirty="0" err="1" smtClean="0"/>
              <a:t>sa</a:t>
            </a:r>
            <a:r>
              <a:rPr lang="pl-PL" baseline="0" dirty="0" smtClean="0"/>
              <a:t> bardziej płynne.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C565-46F0-47DB-A758-FA18CF8625A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35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37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59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117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19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5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9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070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97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6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2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57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7918-5EC6-4B52-A426-63415FD61F02}" type="datetimeFigureOut">
              <a:rPr lang="pl-PL" smtClean="0"/>
              <a:t>30.05.2019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347D-19F7-471B-A28C-D2917AE249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552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cominghuman.ai/deep-learning-made-easy-with-deep-cognition-403fbe44535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Activation_fun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erceptron" TargetMode="External"/><Relationship Id="rId5" Type="http://schemas.openxmlformats.org/officeDocument/2006/relationships/hyperlink" Target="https://mapr.com/blog/demystifying-ai-ml-dl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6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pl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pl/scholar?hl=pl&amp;as_sdt=0%2C5&amp;q=Learning+while+searching+in+constraint-satisfaction+problems&amp;btnG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Learninng</a:t>
            </a:r>
            <a:r>
              <a:rPr lang="pl-PL" dirty="0" smtClean="0"/>
              <a:t> w 15 min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Od czego zacząć?</a:t>
            </a:r>
          </a:p>
          <a:p>
            <a:endParaRPr lang="pl-PL" dirty="0"/>
          </a:p>
          <a:p>
            <a:endParaRPr lang="pl-PL" dirty="0" smtClean="0"/>
          </a:p>
          <a:p>
            <a:pPr algn="r"/>
            <a:r>
              <a:rPr lang="pl-PL" dirty="0"/>
              <a:t>g</a:t>
            </a:r>
            <a:r>
              <a:rPr lang="pl-PL" dirty="0" smtClean="0"/>
              <a:t>ithub.com/</a:t>
            </a:r>
            <a:r>
              <a:rPr lang="pl-PL" dirty="0" err="1" smtClean="0"/>
              <a:t>mpomaran</a:t>
            </a:r>
            <a:r>
              <a:rPr lang="pl-PL" dirty="0" smtClean="0"/>
              <a:t>/101-deeplearning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202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Dla kogo</a:t>
            </a:r>
          </a:p>
          <a:p>
            <a:r>
              <a:rPr lang="pl-PL" dirty="0" smtClean="0"/>
              <a:t>Co to sieci neuronowe</a:t>
            </a:r>
          </a:p>
          <a:p>
            <a:r>
              <a:rPr lang="pl-PL" dirty="0" smtClean="0"/>
              <a:t>Moja pierwsza sieć?</a:t>
            </a:r>
          </a:p>
          <a:p>
            <a:r>
              <a:rPr lang="pl-PL" dirty="0" smtClean="0"/>
              <a:t>Co dalej?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3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9FD561-4121-4AD9-83F4-AC1F7BFA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siedzi </a:t>
            </a:r>
            <a:r>
              <a:rPr lang="pl-PL" dirty="0" err="1" smtClean="0"/>
              <a:t>Deep</a:t>
            </a:r>
            <a:r>
              <a:rPr lang="pl-PL" dirty="0" smtClean="0"/>
              <a:t> Learning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52E05E7-17C5-4427-855E-9BDEA81A642D}"/>
              </a:ext>
            </a:extLst>
          </p:cNvPr>
          <p:cNvGrpSpPr/>
          <p:nvPr/>
        </p:nvGrpSpPr>
        <p:grpSpPr>
          <a:xfrm>
            <a:off x="624254" y="1828799"/>
            <a:ext cx="4774223" cy="3991708"/>
            <a:chOff x="624254" y="1828799"/>
            <a:chExt cx="4774223" cy="3991708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41415B7C-D2DE-4557-85E5-F44571C47467}"/>
                </a:ext>
              </a:extLst>
            </p:cNvPr>
            <p:cNvSpPr/>
            <p:nvPr/>
          </p:nvSpPr>
          <p:spPr>
            <a:xfrm>
              <a:off x="624254" y="1828799"/>
              <a:ext cx="4774223" cy="39917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Sztuczna Inteligencja (AI)</a:t>
              </a:r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DEDCB16B-6E21-48B8-8471-903AD035CA11}"/>
                </a:ext>
              </a:extLst>
            </p:cNvPr>
            <p:cNvSpPr/>
            <p:nvPr/>
          </p:nvSpPr>
          <p:spPr>
            <a:xfrm>
              <a:off x="1394029" y="3969727"/>
              <a:ext cx="3234671" cy="15826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Uczenie Maszynowe (Machine Learning)</a:t>
              </a:r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BB51048F-6660-4884-99C8-70EBE0549F37}"/>
                </a:ext>
              </a:extLst>
            </p:cNvPr>
            <p:cNvSpPr/>
            <p:nvPr/>
          </p:nvSpPr>
          <p:spPr>
            <a:xfrm>
              <a:off x="1925515" y="5095142"/>
              <a:ext cx="2136531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Deep</a:t>
              </a:r>
              <a:r>
                <a:rPr lang="pl-PL" dirty="0"/>
                <a:t> learning</a:t>
              </a:r>
            </a:p>
          </p:txBody>
        </p:sp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58287B5-6601-470D-B2F8-8A8B6ACF6AA9}"/>
              </a:ext>
            </a:extLst>
          </p:cNvPr>
          <p:cNvSpPr txBox="1"/>
          <p:nvPr/>
        </p:nvSpPr>
        <p:spPr>
          <a:xfrm>
            <a:off x="5785338" y="1934308"/>
            <a:ext cx="578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AI – tworzenie bytów, które wydają się rozumieć otoczenie i wykorzystywać to zrozumienie to zwiększenia szansy osiągnięcia zaprogramowanego celu, np. rozpoznawanie mowy, obrazu, podejmowanie decyzji, gry planszowe, etc. (dziedzina rozwija się od ponad 60 lat)</a:t>
            </a:r>
          </a:p>
          <a:p>
            <a:endParaRPr lang="pl-PL" dirty="0"/>
          </a:p>
          <a:p>
            <a:r>
              <a:rPr lang="pl-PL" dirty="0"/>
              <a:t>ML – pole AI związane z „samodoskonaleniem” się programu na podstawie doświadczenia – algorytm „sam się tworzy” na podstawie dostępnych przykładów. Pierwszy algorytm ML powstał w 1959 (A. Lee – program do gry w warcaby)</a:t>
            </a:r>
          </a:p>
          <a:p>
            <a:endParaRPr lang="pl-PL" dirty="0"/>
          </a:p>
          <a:p>
            <a:r>
              <a:rPr lang="pl-PL" dirty="0" err="1"/>
              <a:t>Deep</a:t>
            </a:r>
            <a:r>
              <a:rPr lang="pl-PL" dirty="0"/>
              <a:t> Learning – klasa algorytmów ML uczących algorytmy oparte na wielowarstwowych sieciach neuronowych</a:t>
            </a:r>
          </a:p>
        </p:txBody>
      </p:sp>
    </p:spTree>
    <p:extLst>
      <p:ext uri="{BB962C8B-B14F-4D97-AF65-F5344CB8AC3E}">
        <p14:creationId xmlns:p14="http://schemas.microsoft.com/office/powerpoint/2010/main" val="41823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 kogo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Myślisz, że </a:t>
            </a:r>
            <a:r>
              <a:rPr lang="pl-PL" dirty="0" err="1" smtClean="0"/>
              <a:t>Deep</a:t>
            </a:r>
            <a:r>
              <a:rPr lang="pl-PL" dirty="0" smtClean="0"/>
              <a:t> Learning to magia i tylko istoty wyższe mogą to zrozumieć</a:t>
            </a:r>
          </a:p>
          <a:p>
            <a:r>
              <a:rPr lang="pl-PL" dirty="0" smtClean="0"/>
              <a:t>Ciekawość jest, ale od czego zacząć?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54" y="3493454"/>
            <a:ext cx="5086492" cy="212409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657601" y="6272005"/>
            <a:ext cx="860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https://becominghuman.ai/deep-learning-made-easy-with-deep-cognition-403fbe445351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63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Głębokie sieci neuronowe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92" y="2467234"/>
            <a:ext cx="6714270" cy="384307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71" y="1524000"/>
            <a:ext cx="2495583" cy="2012121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76740" y="6232929"/>
            <a:ext cx="8832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5"/>
              </a:rPr>
              <a:t>https://mapr.com/blog/demystifying-ai-ml-dl/</a:t>
            </a:r>
            <a:endParaRPr lang="pl-PL" dirty="0" smtClean="0"/>
          </a:p>
          <a:p>
            <a:r>
              <a:rPr lang="pl-PL" dirty="0" smtClean="0">
                <a:hlinkClick r:id="rId6"/>
              </a:rPr>
              <a:t>https://en.wikipedia.org/wiki/Perceptron</a:t>
            </a:r>
            <a:r>
              <a:rPr lang="pl-PL" dirty="0" smtClean="0"/>
              <a:t>, </a:t>
            </a:r>
            <a:r>
              <a:rPr lang="pl-PL" dirty="0" smtClean="0">
                <a:hlinkClick r:id="rId7"/>
              </a:rPr>
              <a:t>https://en.wikipedia.org/wiki/Activation_function</a:t>
            </a:r>
            <a:endParaRPr lang="pl-PL" dirty="0" smtClean="0"/>
          </a:p>
          <a:p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/>
              <p:cNvSpPr txBox="1"/>
              <p:nvPr/>
            </p:nvSpPr>
            <p:spPr>
              <a:xfrm>
                <a:off x="3338214" y="1578876"/>
                <a:ext cx="342132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𝑔𝑑𝑦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&amp;0 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𝑖𝑛𝑛𝑦𝑚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𝑝𝑟𝑧𝑦𝑝𝑎𝑑𝑘𝑢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14" y="1578876"/>
                <a:ext cx="3421321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az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1618" y="4392356"/>
            <a:ext cx="2205366" cy="149137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368" y="4395420"/>
            <a:ext cx="1982787" cy="1490855"/>
          </a:xfrm>
          <a:prstGeom prst="rect">
            <a:avLst/>
          </a:prstGeom>
        </p:spPr>
      </p:pic>
      <p:cxnSp>
        <p:nvCxnSpPr>
          <p:cNvPr id="13" name="Łącznik prosty ze strzałką 12"/>
          <p:cNvCxnSpPr>
            <a:stCxn id="11" idx="3"/>
            <a:endCxn id="10" idx="1"/>
          </p:cNvCxnSpPr>
          <p:nvPr/>
        </p:nvCxnSpPr>
        <p:spPr>
          <a:xfrm flipV="1">
            <a:off x="2110155" y="5138044"/>
            <a:ext cx="361463" cy="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 tym przykładzie zastosowałem: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err="1" smtClean="0"/>
              <a:t>Python</a:t>
            </a:r>
            <a:r>
              <a:rPr lang="pl-PL" dirty="0" smtClean="0"/>
              <a:t> (3.6.8)</a:t>
            </a:r>
          </a:p>
          <a:p>
            <a:r>
              <a:rPr lang="pl-PL" dirty="0" err="1" smtClean="0"/>
              <a:t>Keras</a:t>
            </a:r>
            <a:endParaRPr lang="pl-PL" dirty="0" smtClean="0"/>
          </a:p>
          <a:p>
            <a:r>
              <a:rPr lang="pl-PL" dirty="0" err="1" smtClean="0"/>
              <a:t>TensorFlow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83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CD20A-956B-49AC-868F-C20FCE9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Jak zainstalować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E29A00-A03A-4DF8-B494-055BDA94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l-PL" dirty="0">
                <a:hlinkClick r:id="rId2"/>
              </a:rPr>
              <a:t>https://www.python.org/downloads/release/python-368/</a:t>
            </a:r>
            <a:r>
              <a:rPr lang="pl-PL" dirty="0"/>
              <a:t> (testowane z 3.6.8 64 bit)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PS&gt; </a:t>
            </a:r>
            <a:r>
              <a:rPr lang="en-US" dirty="0"/>
              <a:t>p</a:t>
            </a:r>
            <a:r>
              <a:rPr lang="pl-PL" dirty="0"/>
              <a:t>ip3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en-US" dirty="0" err="1"/>
              <a:t>tensorflow</a:t>
            </a:r>
            <a:r>
              <a:rPr lang="pl-PL" dirty="0"/>
              <a:t> #albo </a:t>
            </a:r>
            <a:r>
              <a:rPr lang="pl-PL" dirty="0" err="1"/>
              <a:t>tensorflow-gpu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PS&gt; pip3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keras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PS&gt;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numpy</a:t>
            </a:r>
            <a:r>
              <a:rPr lang="pl-PL" dirty="0"/>
              <a:t>==1.16.2</a:t>
            </a:r>
          </a:p>
          <a:p>
            <a:pPr marL="457200" lvl="1" indent="0">
              <a:buNone/>
            </a:pPr>
            <a:r>
              <a:rPr lang="pl-PL" dirty="0"/>
              <a:t>PS&gt; </a:t>
            </a:r>
            <a:r>
              <a:rPr lang="pl-PL" dirty="0" err="1"/>
              <a:t>python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&gt;&gt;&gt; </a:t>
            </a:r>
            <a:r>
              <a:rPr lang="sv-SE" dirty="0"/>
              <a:t>import keras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&gt;&gt;&gt; </a:t>
            </a:r>
            <a:r>
              <a:rPr lang="sv-SE" dirty="0"/>
              <a:t>print(keras</a:t>
            </a:r>
            <a:r>
              <a:rPr lang="pl-PL" dirty="0"/>
              <a:t>.</a:t>
            </a:r>
            <a:r>
              <a:rPr lang="sv-SE" dirty="0"/>
              <a:t>__version__)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&gt;&gt;&gt; </a:t>
            </a:r>
            <a:r>
              <a:rPr lang="pl-PL" dirty="0" err="1"/>
              <a:t>exit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32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dalej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Google</a:t>
            </a:r>
          </a:p>
          <a:p>
            <a:endParaRPr lang="pl-PL" dirty="0" smtClean="0"/>
          </a:p>
          <a:p>
            <a:r>
              <a:rPr lang="pl-PL" dirty="0" smtClean="0"/>
              <a:t>Wiki</a:t>
            </a:r>
          </a:p>
          <a:p>
            <a:endParaRPr lang="pl-PL" dirty="0" smtClean="0"/>
          </a:p>
          <a:p>
            <a:r>
              <a:rPr lang="pl-PL" dirty="0" smtClean="0"/>
              <a:t>Uczelnie, np. </a:t>
            </a:r>
            <a:r>
              <a:rPr lang="pl-PL" dirty="0" smtClean="0">
                <a:hlinkClick r:id="rId2"/>
              </a:rPr>
              <a:t>https://www.coursera.org/specializations/deep-learning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https://scholar.google.pl/</a:t>
            </a:r>
            <a:r>
              <a:rPr lang="pl-PL" dirty="0" smtClean="0"/>
              <a:t>, np. </a:t>
            </a:r>
            <a:r>
              <a:rPr lang="pl-PL" dirty="0" smtClean="0">
                <a:hlinkClick r:id="rId4"/>
              </a:rPr>
              <a:t>https://scholar.google.pl/scholar?hl=pl&amp;as_sdt=0%2C5&amp;q=Learning+while+searching+in+constraint-satisfaction+problems&amp;btnG=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Amazon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97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387</Words>
  <Application>Microsoft Office PowerPoint</Application>
  <PresentationFormat>Panoramiczny</PresentationFormat>
  <Paragraphs>56</Paragraphs>
  <Slides>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Motyw pakietu Office</vt:lpstr>
      <vt:lpstr>Deep Learninng w 15 min</vt:lpstr>
      <vt:lpstr>Agenda</vt:lpstr>
      <vt:lpstr>Gdzie siedzi Deep Learning</vt:lpstr>
      <vt:lpstr>Dla kogo</vt:lpstr>
      <vt:lpstr>Głębokie sieci neuronowe</vt:lpstr>
      <vt:lpstr>Jakie narzędzia</vt:lpstr>
      <vt:lpstr>Jak zainstalować</vt:lpstr>
      <vt:lpstr>Co dalej</vt:lpstr>
    </vt:vector>
  </TitlesOfParts>
  <Company>Link4 TU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Learninng w 15 min</dc:title>
  <dc:creator>Pomarański Michał</dc:creator>
  <cp:lastModifiedBy>Pomarański Michał</cp:lastModifiedBy>
  <cp:revision>6</cp:revision>
  <dcterms:created xsi:type="dcterms:W3CDTF">2019-05-30T12:24:19Z</dcterms:created>
  <dcterms:modified xsi:type="dcterms:W3CDTF">2019-05-31T12:29:24Z</dcterms:modified>
</cp:coreProperties>
</file>