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9" r:id="rId5"/>
    <p:sldId id="300" r:id="rId6"/>
    <p:sldId id="301" r:id="rId7"/>
    <p:sldId id="298" r:id="rId8"/>
    <p:sldId id="306" r:id="rId9"/>
    <p:sldId id="302" r:id="rId10"/>
    <p:sldId id="303" r:id="rId11"/>
    <p:sldId id="304" r:id="rId12"/>
    <p:sldId id="27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oncianos/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9B385CA-ADC2-435F-974C-923E5EA5588C}"/>
              </a:ext>
            </a:extLst>
          </p:cNvPr>
          <p:cNvSpPr txBox="1"/>
          <p:nvPr/>
        </p:nvSpPr>
        <p:spPr>
          <a:xfrm>
            <a:off x="8191428" y="1433205"/>
            <a:ext cx="34455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Banco</a:t>
            </a:r>
            <a:r>
              <a:rPr lang="pt-BR" sz="2800" dirty="0"/>
              <a:t>: </a:t>
            </a:r>
            <a:r>
              <a:rPr lang="pt-BR" sz="2800" b="1" dirty="0">
                <a:solidFill>
                  <a:srgbClr val="FF0000"/>
                </a:solidFill>
              </a:rPr>
              <a:t>Apreensões</a:t>
            </a:r>
          </a:p>
          <a:p>
            <a:endParaRPr lang="pt-BR" sz="2800" dirty="0"/>
          </a:p>
          <a:p>
            <a:r>
              <a:rPr lang="pt-BR" sz="2800" b="1" dirty="0"/>
              <a:t>Tabela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r>
              <a:rPr lang="pt-BR" sz="2800" b="1" dirty="0"/>
              <a:t>Campos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b="1" dirty="0"/>
          </a:p>
          <a:p>
            <a:r>
              <a:rPr lang="pt-BR" sz="2800" b="1" dirty="0"/>
              <a:t>Registros</a:t>
            </a:r>
            <a:r>
              <a:rPr lang="pt-BR" sz="2800" dirty="0"/>
              <a:t>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EE36F1-3E39-4349-817D-FDD913EB0BAE}"/>
              </a:ext>
            </a:extLst>
          </p:cNvPr>
          <p:cNvSpPr/>
          <p:nvPr/>
        </p:nvSpPr>
        <p:spPr>
          <a:xfrm>
            <a:off x="8919123" y="5727186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Cada linha da planilha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2E9C98-C6C0-4B41-BDE5-1952F916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4" y="1255021"/>
            <a:ext cx="6566388" cy="550464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FCC9000-F713-4CE4-A06E-78E309A8D618}"/>
              </a:ext>
            </a:extLst>
          </p:cNvPr>
          <p:cNvSpPr/>
          <p:nvPr/>
        </p:nvSpPr>
        <p:spPr>
          <a:xfrm>
            <a:off x="132523" y="1736850"/>
            <a:ext cx="6877878" cy="2509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8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DBB046-1177-4EE5-9B5E-777D7CCA9F5C}"/>
              </a:ext>
            </a:extLst>
          </p:cNvPr>
          <p:cNvSpPr txBox="1"/>
          <p:nvPr/>
        </p:nvSpPr>
        <p:spPr>
          <a:xfrm>
            <a:off x="477079" y="1360438"/>
            <a:ext cx="1121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BANCO DE DADOS RELACIONAL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637AE3F-66E4-4298-A9AB-2336F1007616}"/>
              </a:ext>
            </a:extLst>
          </p:cNvPr>
          <p:cNvCxnSpPr/>
          <p:nvPr/>
        </p:nvCxnSpPr>
        <p:spPr>
          <a:xfrm>
            <a:off x="265043" y="2089261"/>
            <a:ext cx="118076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https://1.bp.blogspot.com/-qRatHrIa5nc/WhQe4Nmq6VI/AAAAAAAAOjg/MlK60ZWd5Ac0hGgWApxLVV_AMWga_vIfgCLcBGAs/s1600/Banco-de-dados-relacionais-16.png">
            <a:extLst>
              <a:ext uri="{FF2B5EF4-FFF2-40B4-BE49-F238E27FC236}">
                <a16:creationId xmlns:a16="http://schemas.microsoft.com/office/drawing/2014/main" id="{8B06302B-70E4-4163-9E58-F5AE2C2D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5" y="2339340"/>
            <a:ext cx="666584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86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1543878" y="3107996"/>
            <a:ext cx="9104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hlinkClick r:id="rId2"/>
              </a:rPr>
              <a:t>github.com/mponcianos/html</a:t>
            </a:r>
            <a:endParaRPr lang="pt-BR" sz="5600" b="1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45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610C7C4-D578-4BEE-B1F8-410F0CCD5171}"/>
              </a:ext>
            </a:extLst>
          </p:cNvPr>
          <p:cNvSpPr txBox="1"/>
          <p:nvPr/>
        </p:nvSpPr>
        <p:spPr>
          <a:xfrm>
            <a:off x="477078" y="1360438"/>
            <a:ext cx="1125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O que é banco de dados?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6B5760-E995-495C-BC86-F22C5AD764F6}"/>
              </a:ext>
            </a:extLst>
          </p:cNvPr>
          <p:cNvSpPr txBox="1"/>
          <p:nvPr/>
        </p:nvSpPr>
        <p:spPr>
          <a:xfrm>
            <a:off x="1355033" y="3933601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0000"/>
                </a:solidFill>
              </a:rPr>
              <a:t>O dado sozinho pode não fazer sentido (forma bruta)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C8755A-A166-4C51-AAD9-45E66E1B4EB6}"/>
              </a:ext>
            </a:extLst>
          </p:cNvPr>
          <p:cNvSpPr txBox="1"/>
          <p:nvPr/>
        </p:nvSpPr>
        <p:spPr>
          <a:xfrm>
            <a:off x="1327143" y="5253427"/>
            <a:ext cx="10283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0000"/>
                </a:solidFill>
              </a:rPr>
              <a:t>A informação consiste no agrupamento de dados de forma organizada para lhe dar sentido.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3775B9-6B9F-4572-BB8B-517FD907E2BC}"/>
              </a:ext>
            </a:extLst>
          </p:cNvPr>
          <p:cNvSpPr txBox="1"/>
          <p:nvPr/>
        </p:nvSpPr>
        <p:spPr>
          <a:xfrm>
            <a:off x="1327144" y="2351782"/>
            <a:ext cx="10283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rgbClr val="FF0000"/>
                </a:solidFill>
              </a:rPr>
              <a:t>São </a:t>
            </a:r>
            <a:r>
              <a:rPr lang="pt-BR" sz="3200" b="1" dirty="0">
                <a:solidFill>
                  <a:schemeClr val="accent6">
                    <a:lumMod val="50000"/>
                  </a:schemeClr>
                </a:solidFill>
              </a:rPr>
              <a:t>coleções</a:t>
            </a:r>
            <a:r>
              <a:rPr lang="pt-BR" sz="3200" dirty="0">
                <a:solidFill>
                  <a:srgbClr val="FF0000"/>
                </a:solidFill>
              </a:rPr>
              <a:t> organizadas de dados que se relacionam dando sentido aos dados (informação).</a:t>
            </a:r>
          </a:p>
        </p:txBody>
      </p:sp>
    </p:spTree>
    <p:extLst>
      <p:ext uri="{BB962C8B-B14F-4D97-AF65-F5344CB8AC3E}">
        <p14:creationId xmlns:p14="http://schemas.microsoft.com/office/powerpoint/2010/main" val="34597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0A3DC8-D525-4078-9BB9-F45E9A8E7013}"/>
              </a:ext>
            </a:extLst>
          </p:cNvPr>
          <p:cNvSpPr txBox="1"/>
          <p:nvPr/>
        </p:nvSpPr>
        <p:spPr>
          <a:xfrm>
            <a:off x="477079" y="1360438"/>
            <a:ext cx="4956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E0569A-EE42-4094-AF96-BF6882AD195B}"/>
              </a:ext>
            </a:extLst>
          </p:cNvPr>
          <p:cNvSpPr txBox="1"/>
          <p:nvPr/>
        </p:nvSpPr>
        <p:spPr>
          <a:xfrm>
            <a:off x="6520067" y="1360438"/>
            <a:ext cx="51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INFORMAÇÃO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C8CBF6-10B3-4AC3-8D16-F71C7C8FE4F6}"/>
              </a:ext>
            </a:extLst>
          </p:cNvPr>
          <p:cNvSpPr txBox="1"/>
          <p:nvPr/>
        </p:nvSpPr>
        <p:spPr>
          <a:xfrm>
            <a:off x="1338469" y="3723228"/>
            <a:ext cx="2570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01132605491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722976-5411-4E13-910F-6FD72627F40F}"/>
              </a:ext>
            </a:extLst>
          </p:cNvPr>
          <p:cNvSpPr txBox="1"/>
          <p:nvPr/>
        </p:nvSpPr>
        <p:spPr>
          <a:xfrm>
            <a:off x="3909390" y="3176258"/>
            <a:ext cx="742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  <a:latin typeface="Algerian" panose="04020705040A02060702" pitchFamily="82" charset="0"/>
              </a:rPr>
              <a:t>?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6C3FC58-5035-4B82-8EBF-02903FD67BF3}"/>
              </a:ext>
            </a:extLst>
          </p:cNvPr>
          <p:cNvCxnSpPr/>
          <p:nvPr/>
        </p:nvCxnSpPr>
        <p:spPr>
          <a:xfrm>
            <a:off x="265043" y="2089261"/>
            <a:ext cx="118076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388580-2223-4260-B17F-CF38A68A359E}"/>
              </a:ext>
            </a:extLst>
          </p:cNvPr>
          <p:cNvSpPr txBox="1"/>
          <p:nvPr/>
        </p:nvSpPr>
        <p:spPr>
          <a:xfrm>
            <a:off x="7951305" y="3210359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011 3260-5491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1F9CE1-B731-4AB3-90E8-A54D70EFFA73}"/>
              </a:ext>
            </a:extLst>
          </p:cNvPr>
          <p:cNvSpPr txBox="1"/>
          <p:nvPr/>
        </p:nvSpPr>
        <p:spPr>
          <a:xfrm>
            <a:off x="7951305" y="491623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011.326.054-91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210837-4862-48BA-AB36-E886BB3C0DA0}"/>
              </a:ext>
            </a:extLst>
          </p:cNvPr>
          <p:cNvSpPr txBox="1"/>
          <p:nvPr/>
        </p:nvSpPr>
        <p:spPr>
          <a:xfrm>
            <a:off x="8600661" y="3761464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Telefone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BA7681-4322-4DE0-A74F-D9F587678FEA}"/>
              </a:ext>
            </a:extLst>
          </p:cNvPr>
          <p:cNvSpPr txBox="1"/>
          <p:nvPr/>
        </p:nvSpPr>
        <p:spPr>
          <a:xfrm>
            <a:off x="8693425" y="5497149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CPF</a:t>
            </a:r>
          </a:p>
        </p:txBody>
      </p:sp>
    </p:spTree>
    <p:extLst>
      <p:ext uri="{BB962C8B-B14F-4D97-AF65-F5344CB8AC3E}">
        <p14:creationId xmlns:p14="http://schemas.microsoft.com/office/powerpoint/2010/main" val="6676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458B0E9-6A28-4888-8E4E-7CF060C0134B}"/>
              </a:ext>
            </a:extLst>
          </p:cNvPr>
          <p:cNvSpPr txBox="1"/>
          <p:nvPr/>
        </p:nvSpPr>
        <p:spPr>
          <a:xfrm>
            <a:off x="477079" y="1360438"/>
            <a:ext cx="4956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A227F1-B180-49DA-8F0C-F1D99838DE3E}"/>
              </a:ext>
            </a:extLst>
          </p:cNvPr>
          <p:cNvSpPr txBox="1"/>
          <p:nvPr/>
        </p:nvSpPr>
        <p:spPr>
          <a:xfrm>
            <a:off x="6520067" y="1360438"/>
            <a:ext cx="51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INFORMAÇÃO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A21993-0595-4373-848D-869867E93A23}"/>
              </a:ext>
            </a:extLst>
          </p:cNvPr>
          <p:cNvSpPr txBox="1"/>
          <p:nvPr/>
        </p:nvSpPr>
        <p:spPr>
          <a:xfrm>
            <a:off x="781879" y="3199079"/>
            <a:ext cx="4651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Mensagem</a:t>
            </a:r>
            <a:r>
              <a:rPr lang="pt-BR" sz="3200" dirty="0"/>
              <a:t>: </a:t>
            </a:r>
          </a:p>
          <a:p>
            <a:endParaRPr lang="pt-BR" sz="3200" dirty="0"/>
          </a:p>
          <a:p>
            <a:r>
              <a:rPr lang="pt-BR" sz="3200" dirty="0"/>
              <a:t>	“Observe o preparo”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F188B4-23E8-4C5D-B919-6995D692A4EF}"/>
              </a:ext>
            </a:extLst>
          </p:cNvPr>
          <p:cNvSpPr txBox="1"/>
          <p:nvPr/>
        </p:nvSpPr>
        <p:spPr>
          <a:xfrm>
            <a:off x="5340626" y="3580701"/>
            <a:ext cx="742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  <a:latin typeface="Algerian" panose="04020705040A02060702" pitchFamily="82" charset="0"/>
              </a:rPr>
              <a:t>?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9E04CA3-B784-4E64-A843-C8F818801DAB}"/>
              </a:ext>
            </a:extLst>
          </p:cNvPr>
          <p:cNvCxnSpPr/>
          <p:nvPr/>
        </p:nvCxnSpPr>
        <p:spPr>
          <a:xfrm>
            <a:off x="265043" y="2089261"/>
            <a:ext cx="118076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314AB1-01AC-4B05-A5B2-1A18D202D19A}"/>
              </a:ext>
            </a:extLst>
          </p:cNvPr>
          <p:cNvSpPr txBox="1"/>
          <p:nvPr/>
        </p:nvSpPr>
        <p:spPr>
          <a:xfrm>
            <a:off x="7301948" y="3210359"/>
            <a:ext cx="4308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 for de uma clínica.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E794EB-D852-426A-9D17-BC7A8374B4C8}"/>
              </a:ext>
            </a:extLst>
          </p:cNvPr>
          <p:cNvSpPr txBox="1"/>
          <p:nvPr/>
        </p:nvSpPr>
        <p:spPr>
          <a:xfrm>
            <a:off x="7712764" y="3781556"/>
            <a:ext cx="4295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- Preparativo de exame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62B2C9-6F0E-4F93-9E9D-D31941DAE481}"/>
              </a:ext>
            </a:extLst>
          </p:cNvPr>
          <p:cNvSpPr txBox="1"/>
          <p:nvPr/>
        </p:nvSpPr>
        <p:spPr>
          <a:xfrm>
            <a:off x="7301948" y="4857974"/>
            <a:ext cx="458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 for de um advogado.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0507EA-3841-4223-915D-ED0C6EF4DECE}"/>
              </a:ext>
            </a:extLst>
          </p:cNvPr>
          <p:cNvSpPr txBox="1"/>
          <p:nvPr/>
        </p:nvSpPr>
        <p:spPr>
          <a:xfrm>
            <a:off x="7712764" y="5456004"/>
            <a:ext cx="4174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Pagto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de custas</a:t>
            </a:r>
          </a:p>
        </p:txBody>
      </p:sp>
    </p:spTree>
    <p:extLst>
      <p:ext uri="{BB962C8B-B14F-4D97-AF65-F5344CB8AC3E}">
        <p14:creationId xmlns:p14="http://schemas.microsoft.com/office/powerpoint/2010/main" val="36906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58F2071-E56C-473B-8166-C4F577A932A2}"/>
              </a:ext>
            </a:extLst>
          </p:cNvPr>
          <p:cNvSpPr txBox="1"/>
          <p:nvPr/>
        </p:nvSpPr>
        <p:spPr>
          <a:xfrm>
            <a:off x="477079" y="1360438"/>
            <a:ext cx="1121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TIPOS DE BANCOS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1F719C-AC0B-4C24-A73C-E5293B8EEE09}"/>
              </a:ext>
            </a:extLst>
          </p:cNvPr>
          <p:cNvSpPr txBox="1"/>
          <p:nvPr/>
        </p:nvSpPr>
        <p:spPr>
          <a:xfrm>
            <a:off x="689113" y="3285910"/>
            <a:ext cx="4240696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4000" b="1" dirty="0">
              <a:solidFill>
                <a:schemeClr val="bg1"/>
              </a:solidFill>
            </a:endParaRPr>
          </a:p>
          <a:p>
            <a:pPr algn="ctr"/>
            <a:r>
              <a:rPr lang="pt-BR" sz="4000" b="1" dirty="0">
                <a:solidFill>
                  <a:schemeClr val="bg1"/>
                </a:solidFill>
              </a:rPr>
              <a:t>Relacional</a:t>
            </a:r>
          </a:p>
          <a:p>
            <a:pPr algn="ctr"/>
            <a:endParaRPr lang="pt-BR" sz="4000" b="1" dirty="0">
              <a:solidFill>
                <a:schemeClr val="bg1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FE02BB6-A03B-46C1-8CBE-380267850E4F}"/>
              </a:ext>
            </a:extLst>
          </p:cNvPr>
          <p:cNvCxnSpPr/>
          <p:nvPr/>
        </p:nvCxnSpPr>
        <p:spPr>
          <a:xfrm>
            <a:off x="265043" y="2089261"/>
            <a:ext cx="118076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4ADEE3-E181-4A57-8ECB-BB919997B51E}"/>
              </a:ext>
            </a:extLst>
          </p:cNvPr>
          <p:cNvSpPr txBox="1"/>
          <p:nvPr/>
        </p:nvSpPr>
        <p:spPr>
          <a:xfrm>
            <a:off x="7089913" y="3285910"/>
            <a:ext cx="4240696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4000" b="1" dirty="0">
              <a:solidFill>
                <a:schemeClr val="bg1"/>
              </a:solidFill>
            </a:endParaRPr>
          </a:p>
          <a:p>
            <a:pPr algn="ctr"/>
            <a:r>
              <a:rPr lang="pt-BR" sz="4000" b="1" dirty="0" err="1">
                <a:solidFill>
                  <a:schemeClr val="bg1"/>
                </a:solidFill>
              </a:rPr>
              <a:t>NoSQL</a:t>
            </a:r>
            <a:endParaRPr lang="pt-BR" sz="4000" b="1" dirty="0">
              <a:solidFill>
                <a:schemeClr val="bg1"/>
              </a:solidFill>
            </a:endParaRPr>
          </a:p>
          <a:p>
            <a:pPr algn="ctr"/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4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BEABEE9-95D9-4A34-9B7C-094D51718717}"/>
              </a:ext>
            </a:extLst>
          </p:cNvPr>
          <p:cNvSpPr txBox="1"/>
          <p:nvPr/>
        </p:nvSpPr>
        <p:spPr>
          <a:xfrm>
            <a:off x="477078" y="1360438"/>
            <a:ext cx="1125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Observar Características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30EFB5-2BE5-4D49-BFAF-24022727563D}"/>
              </a:ext>
            </a:extLst>
          </p:cNvPr>
          <p:cNvSpPr txBox="1"/>
          <p:nvPr/>
        </p:nvSpPr>
        <p:spPr>
          <a:xfrm>
            <a:off x="7495760" y="2068324"/>
            <a:ext cx="37901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Nome:</a:t>
            </a:r>
          </a:p>
          <a:p>
            <a:r>
              <a:rPr lang="pt-BR" sz="3600" dirty="0">
                <a:solidFill>
                  <a:srgbClr val="FF0000"/>
                </a:solidFill>
              </a:rPr>
              <a:t>Sexo:</a:t>
            </a:r>
          </a:p>
          <a:p>
            <a:r>
              <a:rPr lang="pt-BR" sz="3600" dirty="0">
                <a:solidFill>
                  <a:srgbClr val="FF0000"/>
                </a:solidFill>
              </a:rPr>
              <a:t>Idade:</a:t>
            </a:r>
          </a:p>
          <a:p>
            <a:r>
              <a:rPr lang="pt-BR" sz="3600" dirty="0">
                <a:solidFill>
                  <a:srgbClr val="FF0000"/>
                </a:solidFill>
              </a:rPr>
              <a:t>Nacionalidade:</a:t>
            </a:r>
          </a:p>
          <a:p>
            <a:r>
              <a:rPr lang="pt-BR" sz="3600" dirty="0">
                <a:solidFill>
                  <a:srgbClr val="FF0000"/>
                </a:solidFill>
              </a:rPr>
              <a:t>Peso:</a:t>
            </a:r>
          </a:p>
          <a:p>
            <a:r>
              <a:rPr lang="pt-BR" sz="3600" dirty="0">
                <a:solidFill>
                  <a:srgbClr val="FF0000"/>
                </a:solidFill>
              </a:rPr>
              <a:t>Altura:</a:t>
            </a:r>
          </a:p>
        </p:txBody>
      </p:sp>
      <p:pic>
        <p:nvPicPr>
          <p:cNvPr id="9" name="Picture 6" descr="Imagem relacionada">
            <a:extLst>
              <a:ext uri="{FF2B5EF4-FFF2-40B4-BE49-F238E27FC236}">
                <a16:creationId xmlns:a16="http://schemas.microsoft.com/office/drawing/2014/main" id="{0F6DF155-EFE6-414C-B020-8A0CF803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17" y="2068324"/>
            <a:ext cx="59055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3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328D7DE-9EED-4FF9-B9C0-D3A2EA1C3D6C}"/>
              </a:ext>
            </a:extLst>
          </p:cNvPr>
          <p:cNvSpPr txBox="1"/>
          <p:nvPr/>
        </p:nvSpPr>
        <p:spPr>
          <a:xfrm>
            <a:off x="477079" y="1360438"/>
            <a:ext cx="4956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ANTES da computação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8BB6F8-9291-4933-BD2A-879A05BDA4B3}"/>
              </a:ext>
            </a:extLst>
          </p:cNvPr>
          <p:cNvSpPr txBox="1"/>
          <p:nvPr/>
        </p:nvSpPr>
        <p:spPr>
          <a:xfrm>
            <a:off x="6520067" y="1360438"/>
            <a:ext cx="51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DEPOIS da computação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B3463B-E92D-4BC8-9CD0-C4E1EEB11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29" y="2316922"/>
            <a:ext cx="2590370" cy="16631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7E4FBC-1B17-48B8-8429-50E25F3DB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" y="2068324"/>
            <a:ext cx="1924050" cy="4362450"/>
          </a:xfrm>
          <a:prstGeom prst="rect">
            <a:avLst/>
          </a:prstGeom>
        </p:spPr>
      </p:pic>
      <p:pic>
        <p:nvPicPr>
          <p:cNvPr id="6" name="Picture 4" descr="FichÃ¡rio Arquivo AcrÃ­lico 5x8 Waleu (nÃ£o Acompanham Ãndices e Fichas Pautada)">
            <a:extLst>
              <a:ext uri="{FF2B5EF4-FFF2-40B4-BE49-F238E27FC236}">
                <a16:creationId xmlns:a16="http://schemas.microsoft.com/office/drawing/2014/main" id="{65F7B503-7EEE-4CF2-96DC-951459FA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09" y="3720978"/>
            <a:ext cx="2590370" cy="259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456A4B-E49A-4B78-A504-6623B6E63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88" y="2068324"/>
            <a:ext cx="1924050" cy="436245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04188F1-4F36-4859-8521-9ACCC48F31B5}"/>
              </a:ext>
            </a:extLst>
          </p:cNvPr>
          <p:cNvCxnSpPr>
            <a:cxnSpLocks/>
          </p:cNvCxnSpPr>
          <p:nvPr/>
        </p:nvCxnSpPr>
        <p:spPr>
          <a:xfrm>
            <a:off x="8133938" y="2316922"/>
            <a:ext cx="666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53A78C-0A71-4F4E-B592-EFAEEBB6CADD}"/>
              </a:ext>
            </a:extLst>
          </p:cNvPr>
          <p:cNvSpPr txBox="1"/>
          <p:nvPr/>
        </p:nvSpPr>
        <p:spPr>
          <a:xfrm>
            <a:off x="8883519" y="2024534"/>
            <a:ext cx="2848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Bando de dados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F98B887-B5F5-40E1-B691-F8D67D7396AA}"/>
              </a:ext>
            </a:extLst>
          </p:cNvPr>
          <p:cNvCxnSpPr>
            <a:cxnSpLocks/>
          </p:cNvCxnSpPr>
          <p:nvPr/>
        </p:nvCxnSpPr>
        <p:spPr>
          <a:xfrm>
            <a:off x="6997148" y="2820505"/>
            <a:ext cx="18031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CABFAA-B3BC-4939-8107-D84596767EC8}"/>
              </a:ext>
            </a:extLst>
          </p:cNvPr>
          <p:cNvSpPr txBox="1"/>
          <p:nvPr/>
        </p:nvSpPr>
        <p:spPr>
          <a:xfrm>
            <a:off x="8883519" y="2563721"/>
            <a:ext cx="161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Tabela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A98C6F1-A104-4BEA-AC2B-8137A744C940}"/>
              </a:ext>
            </a:extLst>
          </p:cNvPr>
          <p:cNvGrpSpPr/>
          <p:nvPr/>
        </p:nvGrpSpPr>
        <p:grpSpPr>
          <a:xfrm>
            <a:off x="8454212" y="3599719"/>
            <a:ext cx="3724538" cy="1329424"/>
            <a:chOff x="8454212" y="3599719"/>
            <a:chExt cx="3724538" cy="1329424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91CDC97-8E43-4096-A17E-CB0B59056A98}"/>
                </a:ext>
              </a:extLst>
            </p:cNvPr>
            <p:cNvGrpSpPr/>
            <p:nvPr/>
          </p:nvGrpSpPr>
          <p:grpSpPr>
            <a:xfrm>
              <a:off x="8454212" y="3599719"/>
              <a:ext cx="1690213" cy="1329424"/>
              <a:chOff x="8411606" y="3977616"/>
              <a:chExt cx="1690213" cy="1329424"/>
            </a:xfrm>
            <a:solidFill>
              <a:srgbClr val="FF0000"/>
            </a:solidFill>
          </p:grpSpPr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270250D6-8332-4E1F-8FCA-AA214DD32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1606" y="4346713"/>
                <a:ext cx="1495719" cy="960327"/>
              </a:xfrm>
              <a:prstGeom prst="rect">
                <a:avLst/>
              </a:prstGeom>
              <a:grpFill/>
              <a:ln w="28575">
                <a:solidFill>
                  <a:srgbClr val="FF0000"/>
                </a:solidFill>
              </a:ln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EA735984-88F6-4AD3-BB40-A4B8CCA98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0387" y="4145476"/>
                <a:ext cx="1495719" cy="960327"/>
              </a:xfrm>
              <a:prstGeom prst="rect">
                <a:avLst/>
              </a:prstGeom>
              <a:grpFill/>
              <a:ln w="28575">
                <a:solidFill>
                  <a:srgbClr val="FF0000"/>
                </a:solidFill>
              </a:ln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01AB8B50-E0B8-4D53-BE9C-954A0E6DB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6100" y="3977616"/>
                <a:ext cx="1495719" cy="960327"/>
              </a:xfrm>
              <a:prstGeom prst="rect">
                <a:avLst/>
              </a:prstGeom>
              <a:grpFill/>
              <a:ln w="28575">
                <a:solidFill>
                  <a:srgbClr val="FF0000"/>
                </a:solidFill>
              </a:ln>
            </p:spPr>
          </p:pic>
        </p:grp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EF88E5CC-6880-4AAA-BD39-DE67E82CC1D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173" y="3980070"/>
              <a:ext cx="45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C2F9EB9-C852-4135-880D-4231E600F42F}"/>
                </a:ext>
              </a:extLst>
            </p:cNvPr>
            <p:cNvSpPr txBox="1"/>
            <p:nvPr/>
          </p:nvSpPr>
          <p:spPr>
            <a:xfrm>
              <a:off x="10487768" y="3670696"/>
              <a:ext cx="16909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Registros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133A820-CFE9-4F2A-A6A7-5EF7EF7969E5}"/>
              </a:ext>
            </a:extLst>
          </p:cNvPr>
          <p:cNvGrpSpPr/>
          <p:nvPr/>
        </p:nvGrpSpPr>
        <p:grpSpPr>
          <a:xfrm>
            <a:off x="8217845" y="5155310"/>
            <a:ext cx="3115414" cy="1680110"/>
            <a:chOff x="8217845" y="5155310"/>
            <a:chExt cx="3115414" cy="1680110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53D8EE63-E25B-434B-B9A1-3CB5718A1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845" y="5155310"/>
              <a:ext cx="3115414" cy="960319"/>
            </a:xfrm>
            <a:prstGeom prst="rect">
              <a:avLst/>
            </a:prstGeom>
          </p:spPr>
        </p:pic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BE3DFCE-375E-4B84-A12A-4925302EE54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775552" y="6115629"/>
              <a:ext cx="0" cy="3151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5828F30-795D-41B7-B8CE-008BA7B629A4}"/>
                </a:ext>
              </a:extLst>
            </p:cNvPr>
            <p:cNvSpPr txBox="1"/>
            <p:nvPr/>
          </p:nvSpPr>
          <p:spPr>
            <a:xfrm>
              <a:off x="8930061" y="6250645"/>
              <a:ext cx="16909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Campos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8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33ED7D0-6B5B-4E59-9128-159D170436FF}"/>
              </a:ext>
            </a:extLst>
          </p:cNvPr>
          <p:cNvSpPr txBox="1"/>
          <p:nvPr/>
        </p:nvSpPr>
        <p:spPr>
          <a:xfrm>
            <a:off x="8191428" y="1433205"/>
            <a:ext cx="3445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Banco</a:t>
            </a:r>
            <a:r>
              <a:rPr lang="pt-BR" sz="2800" dirty="0"/>
              <a:t>: </a:t>
            </a:r>
            <a:r>
              <a:rPr lang="pt-BR" sz="2800" b="1" dirty="0">
                <a:solidFill>
                  <a:srgbClr val="FF0000"/>
                </a:solidFill>
              </a:rPr>
              <a:t>Governo</a:t>
            </a:r>
          </a:p>
          <a:p>
            <a:endParaRPr lang="pt-BR" sz="2800" dirty="0"/>
          </a:p>
          <a:p>
            <a:r>
              <a:rPr lang="pt-BR" sz="2800" b="1" dirty="0"/>
              <a:t>Tabela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r>
              <a:rPr lang="pt-BR" sz="2800" b="1" dirty="0"/>
              <a:t>Campos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b="1" dirty="0"/>
              <a:t>Registros</a:t>
            </a:r>
            <a:r>
              <a:rPr lang="pt-BR" sz="2800" dirty="0"/>
              <a:t>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931366-6CEB-4B0E-A763-6861070FF65B}"/>
              </a:ext>
            </a:extLst>
          </p:cNvPr>
          <p:cNvSpPr/>
          <p:nvPr/>
        </p:nvSpPr>
        <p:spPr>
          <a:xfrm>
            <a:off x="8953894" y="5402857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Cada linha da planilha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EE37AD-97E1-416D-AFE0-E1F7D5EE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0" y="1445472"/>
            <a:ext cx="7726163" cy="495532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FDF5D2A-5B95-44F9-A926-73438BD2EC04}"/>
              </a:ext>
            </a:extLst>
          </p:cNvPr>
          <p:cNvSpPr/>
          <p:nvPr/>
        </p:nvSpPr>
        <p:spPr>
          <a:xfrm>
            <a:off x="636105" y="6016486"/>
            <a:ext cx="1497495" cy="5035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FF77FD-243C-494F-BD73-10BF34FB79B1}"/>
              </a:ext>
            </a:extLst>
          </p:cNvPr>
          <p:cNvSpPr/>
          <p:nvPr/>
        </p:nvSpPr>
        <p:spPr>
          <a:xfrm>
            <a:off x="159026" y="1723598"/>
            <a:ext cx="7857101" cy="2252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164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Berlin Sans FB Demi</vt:lpstr>
      <vt:lpstr>Calibri</vt:lpstr>
      <vt:lpstr>Calibri Light</vt:lpstr>
      <vt:lpstr>Comic Sans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266</cp:revision>
  <dcterms:created xsi:type="dcterms:W3CDTF">2019-09-29T04:34:26Z</dcterms:created>
  <dcterms:modified xsi:type="dcterms:W3CDTF">2019-10-11T00:17:35Z</dcterms:modified>
</cp:coreProperties>
</file>