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86" r:id="rId8"/>
    <p:sldId id="287" r:id="rId9"/>
    <p:sldId id="288" r:id="rId10"/>
    <p:sldId id="289" r:id="rId11"/>
    <p:sldId id="266" r:id="rId12"/>
    <p:sldId id="290" r:id="rId13"/>
    <p:sldId id="291" r:id="rId14"/>
    <p:sldId id="292" r:id="rId15"/>
    <p:sldId id="296" r:id="rId16"/>
    <p:sldId id="27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585555-909C-40DB-A084-EB0E6EF62370}"/>
              </a:ext>
            </a:extLst>
          </p:cNvPr>
          <p:cNvSpPr txBox="1"/>
          <p:nvPr/>
        </p:nvSpPr>
        <p:spPr>
          <a:xfrm>
            <a:off x="477078" y="150398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CONTAINER – construção do CSS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74DB6-5CD9-4BAA-AF0B-E062DAA29AE7}"/>
              </a:ext>
            </a:extLst>
          </p:cNvPr>
          <p:cNvSpPr/>
          <p:nvPr/>
        </p:nvSpPr>
        <p:spPr>
          <a:xfrm>
            <a:off x="1311965" y="2632101"/>
            <a:ext cx="4651513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header {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#</a:t>
            </a:r>
            <a:r>
              <a:rPr lang="en-US" sz="2000" dirty="0" err="1"/>
              <a:t>div_central</a:t>
            </a:r>
            <a:r>
              <a:rPr lang="en-US" sz="2000" dirty="0"/>
              <a:t> {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footer {	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.container {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0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2" y="3152433"/>
            <a:ext cx="8693427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Construir  uma página usando</a:t>
            </a:r>
          </a:p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CONTAINER</a:t>
            </a:r>
            <a:endParaRPr lang="pt-BR" sz="4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748183" y="1336885"/>
            <a:ext cx="845599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Conteúdo básico</a:t>
            </a:r>
            <a:endParaRPr lang="pt-BR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C654FE-ABF8-47D5-832F-E90AD813E8DC}"/>
              </a:ext>
            </a:extLst>
          </p:cNvPr>
          <p:cNvSpPr/>
          <p:nvPr/>
        </p:nvSpPr>
        <p:spPr>
          <a:xfrm>
            <a:off x="755374" y="2300797"/>
            <a:ext cx="10601739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	&lt;header&gt;Cabeçalho&lt;/header&gt;</a:t>
            </a:r>
          </a:p>
          <a:p>
            <a:endParaRPr lang="pt-BR" sz="2000" dirty="0"/>
          </a:p>
          <a:p>
            <a:r>
              <a:rPr lang="pt-BR" sz="2000" dirty="0"/>
              <a:t>	&lt;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r>
              <a:rPr lang="pt-BR" sz="2000" dirty="0"/>
              <a:t>		&lt;</a:t>
            </a:r>
            <a:r>
              <a:rPr lang="pt-BR" sz="2000" dirty="0" err="1"/>
              <a:t>div</a:t>
            </a:r>
            <a:r>
              <a:rPr lang="pt-BR" sz="2000" dirty="0"/>
              <a:t> id="</a:t>
            </a:r>
            <a:r>
              <a:rPr lang="pt-BR" sz="2000" dirty="0" err="1"/>
              <a:t>div_central</a:t>
            </a:r>
            <a:r>
              <a:rPr lang="pt-BR" sz="2000" dirty="0"/>
              <a:t>"&gt; </a:t>
            </a:r>
            <a:r>
              <a:rPr lang="pt-BR" sz="2000" u="sng" dirty="0" err="1"/>
              <a:t>Div</a:t>
            </a:r>
            <a:r>
              <a:rPr lang="pt-BR" sz="2000" dirty="0"/>
              <a:t> Esquerda&lt;/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	&lt;</a:t>
            </a:r>
            <a:r>
              <a:rPr lang="pt-BR" sz="2000" dirty="0" err="1"/>
              <a:t>footer</a:t>
            </a:r>
            <a:r>
              <a:rPr lang="pt-BR" sz="2000" dirty="0"/>
              <a:t>&gt;Rodapé&lt;/</a:t>
            </a:r>
            <a:r>
              <a:rPr lang="pt-BR" sz="2000" dirty="0" err="1"/>
              <a:t>footer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  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948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509643" y="1323632"/>
            <a:ext cx="869342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Incluindo um Container</a:t>
            </a:r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ABBC58-B219-4D31-BC29-BDF35BD530C0}"/>
              </a:ext>
            </a:extLst>
          </p:cNvPr>
          <p:cNvSpPr/>
          <p:nvPr/>
        </p:nvSpPr>
        <p:spPr>
          <a:xfrm>
            <a:off x="947530" y="2323930"/>
            <a:ext cx="102969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 &lt;!-- container --&gt;</a:t>
            </a:r>
          </a:p>
          <a:p>
            <a:r>
              <a:rPr lang="pt-BR" sz="2000" b="1" dirty="0"/>
              <a:t>  &lt;</a:t>
            </a:r>
            <a:r>
              <a:rPr lang="pt-BR" sz="2000" b="1" dirty="0" err="1"/>
              <a:t>div</a:t>
            </a:r>
            <a:r>
              <a:rPr lang="pt-BR" sz="2000" b="1" dirty="0"/>
              <a:t> </a:t>
            </a:r>
            <a:r>
              <a:rPr lang="pt-BR" sz="2000" b="1" dirty="0" err="1"/>
              <a:t>class</a:t>
            </a:r>
            <a:r>
              <a:rPr lang="pt-BR" sz="2000" b="1" dirty="0"/>
              <a:t>="container"&gt;</a:t>
            </a:r>
          </a:p>
          <a:p>
            <a:endParaRPr lang="pt-BR" sz="2000" dirty="0"/>
          </a:p>
          <a:p>
            <a:r>
              <a:rPr lang="pt-BR" sz="2000" dirty="0"/>
              <a:t>	&lt;header&gt;Cabeçalho&lt;/header&gt;</a:t>
            </a:r>
          </a:p>
          <a:p>
            <a:endParaRPr lang="pt-BR" sz="2000" dirty="0"/>
          </a:p>
          <a:p>
            <a:r>
              <a:rPr lang="pt-BR" sz="2000" dirty="0"/>
              <a:t>	&lt;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r>
              <a:rPr lang="pt-BR" sz="2000" dirty="0"/>
              <a:t>		&lt;</a:t>
            </a:r>
            <a:r>
              <a:rPr lang="pt-BR" sz="2000" dirty="0" err="1"/>
              <a:t>div</a:t>
            </a:r>
            <a:r>
              <a:rPr lang="pt-BR" sz="2000" dirty="0"/>
              <a:t> id="</a:t>
            </a:r>
            <a:r>
              <a:rPr lang="pt-BR" sz="2000" dirty="0" err="1"/>
              <a:t>div_central</a:t>
            </a:r>
            <a:r>
              <a:rPr lang="pt-BR" sz="2000" dirty="0"/>
              <a:t>"&gt; </a:t>
            </a:r>
            <a:r>
              <a:rPr lang="pt-BR" sz="2000" u="sng" dirty="0" err="1"/>
              <a:t>Div</a:t>
            </a:r>
            <a:r>
              <a:rPr lang="pt-BR" sz="2000" dirty="0"/>
              <a:t> Central 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r>
              <a:rPr lang="pt-BR" sz="2000" dirty="0"/>
              <a:t>		</a:t>
            </a:r>
          </a:p>
          <a:p>
            <a:r>
              <a:rPr lang="pt-BR" sz="2000" dirty="0"/>
              <a:t>	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	&lt;</a:t>
            </a:r>
            <a:r>
              <a:rPr lang="pt-BR" sz="2000" dirty="0" err="1"/>
              <a:t>footer</a:t>
            </a:r>
            <a:r>
              <a:rPr lang="pt-BR" sz="2000" dirty="0"/>
              <a:t>&gt;Rodapé&lt;/</a:t>
            </a:r>
            <a:r>
              <a:rPr lang="pt-BR" sz="2000" dirty="0" err="1"/>
              <a:t>footer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  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819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509643" y="1323632"/>
            <a:ext cx="869342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Arquivo CSS  -&gt;  estilo.css</a:t>
            </a:r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EC0CDC-3C4F-4322-A186-F43E3AD8997A}"/>
              </a:ext>
            </a:extLst>
          </p:cNvPr>
          <p:cNvSpPr/>
          <p:nvPr/>
        </p:nvSpPr>
        <p:spPr>
          <a:xfrm>
            <a:off x="2099365" y="2056686"/>
            <a:ext cx="5506278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/>
              <a:t>header {</a:t>
            </a:r>
          </a:p>
          <a:p>
            <a:endParaRPr lang="pt-BR" sz="2000" dirty="0"/>
          </a:p>
          <a:p>
            <a:r>
              <a:rPr lang="pt-BR" sz="2000" dirty="0"/>
              <a:t>}</a:t>
            </a:r>
          </a:p>
          <a:p>
            <a:endParaRPr lang="pt-BR" sz="2000" dirty="0"/>
          </a:p>
          <a:p>
            <a:r>
              <a:rPr lang="pt-BR" sz="2000" dirty="0" err="1"/>
              <a:t>footer</a:t>
            </a:r>
            <a:r>
              <a:rPr lang="pt-BR" sz="2000" dirty="0"/>
              <a:t> {</a:t>
            </a:r>
          </a:p>
          <a:p>
            <a:endParaRPr lang="pt-BR" sz="2000" dirty="0"/>
          </a:p>
          <a:p>
            <a:r>
              <a:rPr lang="pt-BR" sz="2000" dirty="0"/>
              <a:t>}</a:t>
            </a:r>
          </a:p>
          <a:p>
            <a:endParaRPr lang="pt-BR" sz="2000" dirty="0"/>
          </a:p>
          <a:p>
            <a:r>
              <a:rPr lang="pt-BR" sz="2000" dirty="0"/>
              <a:t>.container {</a:t>
            </a:r>
          </a:p>
          <a:p>
            <a:endParaRPr lang="pt-BR" sz="2000" dirty="0"/>
          </a:p>
          <a:p>
            <a:r>
              <a:rPr lang="pt-BR" sz="2000" dirty="0"/>
              <a:t>}</a:t>
            </a:r>
          </a:p>
          <a:p>
            <a:endParaRPr lang="pt-BR" sz="2000" dirty="0"/>
          </a:p>
          <a:p>
            <a:r>
              <a:rPr lang="pt-BR" sz="2000" dirty="0"/>
              <a:t>#</a:t>
            </a:r>
            <a:r>
              <a:rPr lang="pt-BR" sz="2000" dirty="0" err="1"/>
              <a:t>div_central</a:t>
            </a:r>
            <a:r>
              <a:rPr lang="pt-BR" sz="2000" dirty="0"/>
              <a:t> {	</a:t>
            </a:r>
          </a:p>
          <a:p>
            <a:endParaRPr lang="pt-BR" sz="2000" dirty="0"/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20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509643" y="1323632"/>
            <a:ext cx="869342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Arquivo CSS  -&gt;  estilo.css</a:t>
            </a:r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EC0CDC-3C4F-4322-A186-F43E3AD8997A}"/>
              </a:ext>
            </a:extLst>
          </p:cNvPr>
          <p:cNvSpPr/>
          <p:nvPr/>
        </p:nvSpPr>
        <p:spPr>
          <a:xfrm>
            <a:off x="389834" y="1952870"/>
            <a:ext cx="550627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/* FOLHA DE ESTILOS */</a:t>
            </a:r>
          </a:p>
          <a:p>
            <a:endParaRPr lang="pt-BR" dirty="0"/>
          </a:p>
          <a:p>
            <a:r>
              <a:rPr lang="pt-BR" dirty="0"/>
              <a:t>header {</a:t>
            </a:r>
          </a:p>
          <a:p>
            <a:r>
              <a:rPr lang="pt-BR" dirty="0"/>
              <a:t>	background-color: </a:t>
            </a:r>
            <a:r>
              <a:rPr lang="pt-BR" dirty="0" err="1"/>
              <a:t>lightgreen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height</a:t>
            </a:r>
            <a:r>
              <a:rPr lang="pt-BR" dirty="0"/>
              <a:t>: 100px;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footer</a:t>
            </a:r>
            <a:r>
              <a:rPr lang="pt-BR" dirty="0"/>
              <a:t> {</a:t>
            </a:r>
          </a:p>
          <a:p>
            <a:r>
              <a:rPr lang="pt-BR" dirty="0"/>
              <a:t>	background-color: </a:t>
            </a:r>
            <a:r>
              <a:rPr lang="pt-BR" dirty="0" err="1"/>
              <a:t>lightgreen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height</a:t>
            </a:r>
            <a:r>
              <a:rPr lang="pt-BR" dirty="0"/>
              <a:t>: 40px;	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.container {</a:t>
            </a:r>
          </a:p>
          <a:p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960px;</a:t>
            </a:r>
          </a:p>
          <a:p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auto;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65B895-73EE-4067-B3B3-987D3A1E700B}"/>
              </a:ext>
            </a:extLst>
          </p:cNvPr>
          <p:cNvSpPr/>
          <p:nvPr/>
        </p:nvSpPr>
        <p:spPr>
          <a:xfrm>
            <a:off x="6518964" y="2400849"/>
            <a:ext cx="497067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div_central</a:t>
            </a:r>
            <a:r>
              <a:rPr lang="pt-BR" dirty="0"/>
              <a:t> {</a:t>
            </a:r>
          </a:p>
          <a:p>
            <a:r>
              <a:rPr lang="pt-BR" dirty="0"/>
              <a:t>	background-color: </a:t>
            </a:r>
            <a:r>
              <a:rPr lang="pt-BR" dirty="0" err="1"/>
              <a:t>brown</a:t>
            </a:r>
            <a:r>
              <a:rPr lang="pt-BR" dirty="0"/>
              <a:t>;</a:t>
            </a:r>
          </a:p>
          <a:p>
            <a:r>
              <a:rPr lang="pt-BR" dirty="0"/>
              <a:t>	min-</a:t>
            </a:r>
            <a:r>
              <a:rPr lang="pt-BR" dirty="0" err="1"/>
              <a:t>height</a:t>
            </a:r>
            <a:r>
              <a:rPr lang="pt-BR" dirty="0"/>
              <a:t>: 100px;</a:t>
            </a:r>
          </a:p>
          <a:p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: </a:t>
            </a:r>
            <a:r>
              <a:rPr lang="pt-BR" dirty="0" err="1"/>
              <a:t>left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517912" y="2922465"/>
            <a:ext cx="68116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Introdução ao CSS</a:t>
            </a:r>
          </a:p>
        </p:txBody>
      </p:sp>
    </p:spTree>
    <p:extLst>
      <p:ext uri="{BB962C8B-B14F-4D97-AF65-F5344CB8AC3E}">
        <p14:creationId xmlns:p14="http://schemas.microsoft.com/office/powerpoint/2010/main" val="35904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569848" y="1954555"/>
            <a:ext cx="1028368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O que é CSS? </a:t>
            </a:r>
          </a:p>
          <a:p>
            <a:pPr lvl="2"/>
            <a:r>
              <a:rPr lang="pt-BR" sz="3200" dirty="0" err="1">
                <a:solidFill>
                  <a:srgbClr val="FF0000"/>
                </a:solidFill>
              </a:rPr>
              <a:t>Cascade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Stype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Sheet</a:t>
            </a:r>
            <a:endParaRPr lang="pt-BR" sz="3200" dirty="0">
              <a:solidFill>
                <a:srgbClr val="FF0000"/>
              </a:solidFill>
            </a:endParaRPr>
          </a:p>
          <a:p>
            <a:pPr lvl="2"/>
            <a:endParaRPr lang="pt-BR" sz="3200" dirty="0">
              <a:solidFill>
                <a:srgbClr val="FF0000"/>
              </a:solidFill>
            </a:endParaRPr>
          </a:p>
          <a:p>
            <a:pPr lvl="2"/>
            <a:r>
              <a:rPr lang="pt-BR" sz="2800" i="1" dirty="0">
                <a:solidFill>
                  <a:schemeClr val="accent1">
                    <a:lumMod val="75000"/>
                  </a:schemeClr>
                </a:solidFill>
              </a:rPr>
              <a:t>Folha de estilo em cascata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38B212-2F11-448B-97EB-AAF1B6B0DC78}"/>
              </a:ext>
            </a:extLst>
          </p:cNvPr>
          <p:cNvSpPr/>
          <p:nvPr/>
        </p:nvSpPr>
        <p:spPr>
          <a:xfrm>
            <a:off x="6096000" y="2216165"/>
            <a:ext cx="5821017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SELETOR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IDENTIFICADOR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nome_id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nome_classe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22407-05A3-430C-A9A7-04C24267F9CF}"/>
              </a:ext>
            </a:extLst>
          </p:cNvPr>
          <p:cNvSpPr txBox="1"/>
          <p:nvPr/>
        </p:nvSpPr>
        <p:spPr>
          <a:xfrm>
            <a:off x="450574" y="1556991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Três formas de estilo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09E114-44B1-4792-BFB5-759BD95CDEFE}"/>
              </a:ext>
            </a:extLst>
          </p:cNvPr>
          <p:cNvSpPr txBox="1"/>
          <p:nvPr/>
        </p:nvSpPr>
        <p:spPr>
          <a:xfrm>
            <a:off x="1524000" y="2746464"/>
            <a:ext cx="9468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Estilo na linha (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inline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Estilo incorporado (no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Estilo externo (importado)</a:t>
            </a:r>
          </a:p>
        </p:txBody>
      </p:sp>
    </p:spTree>
    <p:extLst>
      <p:ext uri="{BB962C8B-B14F-4D97-AF65-F5344CB8AC3E}">
        <p14:creationId xmlns:p14="http://schemas.microsoft.com/office/powerpoint/2010/main" val="8151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7530A3-01BE-4223-AF1E-110E5FF91BD3}"/>
              </a:ext>
            </a:extLst>
          </p:cNvPr>
          <p:cNvSpPr txBox="1"/>
          <p:nvPr/>
        </p:nvSpPr>
        <p:spPr>
          <a:xfrm>
            <a:off x="410818" y="1425260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Estilo na linha (</a:t>
            </a:r>
            <a:r>
              <a:rPr lang="pt-BR" sz="3200" dirty="0" err="1"/>
              <a:t>inline</a:t>
            </a:r>
            <a:r>
              <a:rPr lang="pt-BR" sz="32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762B5E-2176-4F85-816C-E3B0DAC864D7}"/>
              </a:ext>
            </a:extLst>
          </p:cNvPr>
          <p:cNvSpPr txBox="1"/>
          <p:nvPr/>
        </p:nvSpPr>
        <p:spPr>
          <a:xfrm>
            <a:off x="715618" y="2191483"/>
            <a:ext cx="9468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- Declaração </a:t>
            </a:r>
            <a:r>
              <a:rPr lang="pt-BR" sz="2600" dirty="0" err="1"/>
              <a:t>inline</a:t>
            </a:r>
            <a:r>
              <a:rPr lang="pt-BR" sz="2600" dirty="0"/>
              <a:t>: dentro do atributo </a:t>
            </a:r>
          </a:p>
          <a:p>
            <a:endParaRPr lang="pt-BR" sz="2600" dirty="0"/>
          </a:p>
          <a:p>
            <a:r>
              <a:rPr lang="pt-BR" sz="2600" dirty="0"/>
              <a:t>- inclui a propriedade </a:t>
            </a:r>
            <a:r>
              <a:rPr lang="pt-BR" sz="2600" b="1" dirty="0" err="1">
                <a:solidFill>
                  <a:srgbClr val="FF0000"/>
                </a:solidFill>
              </a:rPr>
              <a:t>style</a:t>
            </a:r>
            <a:endParaRPr lang="pt-BR" sz="2600" b="1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4CBCD8-D6D6-4912-AEF4-B2BE0AD962B7}"/>
              </a:ext>
            </a:extLst>
          </p:cNvPr>
          <p:cNvSpPr/>
          <p:nvPr/>
        </p:nvSpPr>
        <p:spPr>
          <a:xfrm>
            <a:off x="583104" y="3805607"/>
            <a:ext cx="4571998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/>
              <a:t>&lt;p&gt; Teste de estilo:</a:t>
            </a:r>
          </a:p>
          <a:p>
            <a:endParaRPr lang="pt-BR" sz="2400" dirty="0"/>
          </a:p>
          <a:p>
            <a:r>
              <a:rPr lang="pt-BR" sz="2400" dirty="0"/>
              <a:t>&lt;p </a:t>
            </a:r>
            <a:r>
              <a:rPr lang="pt-BR" sz="2400" dirty="0" err="1"/>
              <a:t>style</a:t>
            </a:r>
            <a:r>
              <a:rPr lang="pt-BR" sz="2400" dirty="0"/>
              <a:t>="</a:t>
            </a:r>
            <a:r>
              <a:rPr lang="pt-BR" sz="2400" dirty="0" err="1"/>
              <a:t>color:red</a:t>
            </a:r>
            <a:r>
              <a:rPr lang="pt-BR" sz="2400" dirty="0"/>
              <a:t>"&gt;</a:t>
            </a:r>
          </a:p>
          <a:p>
            <a:endParaRPr lang="pt-BR" sz="2400" dirty="0"/>
          </a:p>
          <a:p>
            <a:r>
              <a:rPr lang="pt-BR" sz="2400" dirty="0"/>
              <a:t>Texto com estilo </a:t>
            </a:r>
            <a:r>
              <a:rPr lang="pt-BR" sz="2400" dirty="0" err="1"/>
              <a:t>inline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&lt;/p&gt;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06DF6C-FBB6-47F6-8E0F-B278A7F594E2}"/>
              </a:ext>
            </a:extLst>
          </p:cNvPr>
          <p:cNvSpPr/>
          <p:nvPr/>
        </p:nvSpPr>
        <p:spPr>
          <a:xfrm>
            <a:off x="5449956" y="3155820"/>
            <a:ext cx="6573078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/>
              <a:t>&lt;div style=“</a:t>
            </a:r>
          </a:p>
          <a:p>
            <a:r>
              <a:rPr lang="en-US" sz="2200" dirty="0"/>
              <a:t>	height:100px; 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background-color:lightgreen</a:t>
            </a:r>
            <a:r>
              <a:rPr lang="en-US" sz="2200" dirty="0"/>
              <a:t>; </a:t>
            </a:r>
          </a:p>
          <a:p>
            <a:r>
              <a:rPr lang="en-US" sz="2200" dirty="0"/>
              <a:t>	justify-content: center; </a:t>
            </a:r>
          </a:p>
          <a:p>
            <a:r>
              <a:rPr lang="en-US" sz="2200" dirty="0"/>
              <a:t>	display: flex; </a:t>
            </a:r>
          </a:p>
          <a:p>
            <a:r>
              <a:rPr lang="en-US" sz="2200" dirty="0"/>
              <a:t>"&gt;</a:t>
            </a:r>
          </a:p>
          <a:p>
            <a:endParaRPr lang="en-US" sz="2200" dirty="0"/>
          </a:p>
          <a:p>
            <a:r>
              <a:rPr lang="en-US" sz="2200" dirty="0" err="1"/>
              <a:t>Div</a:t>
            </a:r>
            <a:r>
              <a:rPr lang="en-US" sz="2200" dirty="0"/>
              <a:t> com </a:t>
            </a:r>
            <a:r>
              <a:rPr lang="en-US" sz="2200" dirty="0" err="1"/>
              <a:t>estilo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579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585555-909C-40DB-A084-EB0E6EF62370}"/>
              </a:ext>
            </a:extLst>
          </p:cNvPr>
          <p:cNvSpPr txBox="1"/>
          <p:nvPr/>
        </p:nvSpPr>
        <p:spPr>
          <a:xfrm>
            <a:off x="477078" y="150398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Estilo com TAG </a:t>
            </a:r>
            <a:r>
              <a:rPr lang="pt-BR" sz="3200" dirty="0" err="1"/>
              <a:t>Style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FB0127-A3BF-43FC-B7C6-3C964DBFFCF1}"/>
              </a:ext>
            </a:extLst>
          </p:cNvPr>
          <p:cNvSpPr/>
          <p:nvPr/>
        </p:nvSpPr>
        <p:spPr>
          <a:xfrm>
            <a:off x="344558" y="2291982"/>
            <a:ext cx="117149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r>
              <a:rPr lang="pt-BR" dirty="0"/>
              <a:t>       .</a:t>
            </a:r>
            <a:r>
              <a:rPr lang="pt-BR" dirty="0" err="1"/>
              <a:t>on</a:t>
            </a:r>
            <a:r>
              <a:rPr lang="pt-BR" dirty="0"/>
              <a:t> { FONT-WEIGHT: </a:t>
            </a:r>
            <a:r>
              <a:rPr lang="pt-BR" dirty="0" err="1"/>
              <a:t>bold</a:t>
            </a:r>
            <a:r>
              <a:rPr lang="pt-BR" dirty="0"/>
              <a:t>; FONT-SIZE: 12pt; COLOR: #000066; FONT-FAMILY: </a:t>
            </a:r>
            <a:r>
              <a:rPr lang="pt-BR" dirty="0" err="1"/>
              <a:t>Verdana</a:t>
            </a:r>
            <a:r>
              <a:rPr lang="pt-BR" dirty="0"/>
              <a:t>; TEXT-DECORATION: </a:t>
            </a:r>
            <a:r>
              <a:rPr lang="pt-BR" dirty="0" err="1"/>
              <a:t>none</a:t>
            </a:r>
            <a:r>
              <a:rPr lang="pt-BR" dirty="0"/>
              <a:t> }</a:t>
            </a:r>
          </a:p>
          <a:p>
            <a:r>
              <a:rPr lang="pt-BR" dirty="0"/>
              <a:t>       .off {FONT-WEIGHT: </a:t>
            </a:r>
            <a:r>
              <a:rPr lang="pt-BR" dirty="0" err="1"/>
              <a:t>bold</a:t>
            </a:r>
            <a:r>
              <a:rPr lang="pt-BR" dirty="0"/>
              <a:t>; FONT-SIZE: 12pt; COLOR: #dfe9fe; FONT-FAMILY: </a:t>
            </a:r>
            <a:r>
              <a:rPr lang="pt-BR" dirty="0" err="1"/>
              <a:t>Verdana</a:t>
            </a:r>
            <a:r>
              <a:rPr lang="pt-BR" dirty="0"/>
              <a:t>; TEXT-DECORATION: </a:t>
            </a:r>
            <a:r>
              <a:rPr lang="pt-BR" dirty="0" err="1"/>
              <a:t>none</a:t>
            </a:r>
            <a:r>
              <a:rPr lang="pt-BR" dirty="0"/>
              <a:t>}</a:t>
            </a:r>
          </a:p>
          <a:p>
            <a:r>
              <a:rPr lang="pt-BR" dirty="0"/>
              <a:t>&lt;/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241E0A-BA65-42A6-A28E-3DA4411176E9}"/>
              </a:ext>
            </a:extLst>
          </p:cNvPr>
          <p:cNvSpPr/>
          <p:nvPr/>
        </p:nvSpPr>
        <p:spPr>
          <a:xfrm>
            <a:off x="344557" y="4803526"/>
            <a:ext cx="111450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&lt;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r>
              <a:rPr lang="pt-BR" sz="2000" dirty="0"/>
              <a:t>     &lt;a </a:t>
            </a:r>
            <a:r>
              <a:rPr lang="pt-BR" sz="2000" dirty="0" err="1"/>
              <a:t>class</a:t>
            </a:r>
            <a:r>
              <a:rPr lang="pt-BR" sz="2000" dirty="0"/>
              <a:t>=“off” </a:t>
            </a:r>
            <a:r>
              <a:rPr lang="pt-BR" sz="2000" dirty="0" err="1"/>
              <a:t>onmouseover</a:t>
            </a:r>
            <a:r>
              <a:rPr lang="pt-BR" sz="2000" dirty="0"/>
              <a:t>="</a:t>
            </a:r>
            <a:r>
              <a:rPr lang="pt-BR" sz="2000" dirty="0" err="1"/>
              <a:t>this.className</a:t>
            </a:r>
            <a:r>
              <a:rPr lang="pt-BR" sz="2000" dirty="0"/>
              <a:t> ='</a:t>
            </a:r>
            <a:r>
              <a:rPr lang="pt-BR" sz="2000" dirty="0" err="1"/>
              <a:t>on</a:t>
            </a:r>
            <a:r>
              <a:rPr lang="pt-BR" sz="2000" dirty="0"/>
              <a:t>';" </a:t>
            </a:r>
            <a:r>
              <a:rPr lang="pt-BR" sz="2000" dirty="0" err="1"/>
              <a:t>onmouseout</a:t>
            </a:r>
            <a:r>
              <a:rPr lang="pt-BR" sz="2000" dirty="0"/>
              <a:t>="</a:t>
            </a:r>
            <a:r>
              <a:rPr lang="pt-BR" sz="2000" dirty="0" err="1"/>
              <a:t>this.className</a:t>
            </a:r>
            <a:r>
              <a:rPr lang="pt-BR" sz="2000" dirty="0"/>
              <a:t> = 'off';"</a:t>
            </a:r>
          </a:p>
          <a:p>
            <a:r>
              <a:rPr lang="pt-BR" sz="2000" dirty="0"/>
              <a:t>	      </a:t>
            </a:r>
            <a:r>
              <a:rPr lang="pt-BR" sz="2000" dirty="0" err="1"/>
              <a:t>href</a:t>
            </a:r>
            <a:r>
              <a:rPr lang="pt-BR" sz="2000" dirty="0"/>
              <a:t>="Link para teste"&gt; Classe </a:t>
            </a:r>
            <a:r>
              <a:rPr lang="pt-BR" sz="2000" dirty="0" err="1"/>
              <a:t>On</a:t>
            </a:r>
            <a:r>
              <a:rPr lang="pt-BR" sz="2000" dirty="0"/>
              <a:t> Off </a:t>
            </a:r>
          </a:p>
          <a:p>
            <a:r>
              <a:rPr lang="pt-BR" sz="2000" dirty="0"/>
              <a:t>    &lt;/a&gt;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75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585555-909C-40DB-A084-EB0E6EF62370}"/>
              </a:ext>
            </a:extLst>
          </p:cNvPr>
          <p:cNvSpPr txBox="1"/>
          <p:nvPr/>
        </p:nvSpPr>
        <p:spPr>
          <a:xfrm>
            <a:off x="477078" y="150398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Estilo Externo (importação)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FB0127-A3BF-43FC-B7C6-3C964DBFFCF1}"/>
              </a:ext>
            </a:extLst>
          </p:cNvPr>
          <p:cNvSpPr/>
          <p:nvPr/>
        </p:nvSpPr>
        <p:spPr>
          <a:xfrm>
            <a:off x="1033670" y="2291982"/>
            <a:ext cx="3949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- Criar o arquivo </a:t>
            </a:r>
            <a:r>
              <a:rPr lang="pt-BR" sz="2400" b="1" dirty="0"/>
              <a:t>estilo.css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241E0A-BA65-42A6-A28E-3DA4411176E9}"/>
              </a:ext>
            </a:extLst>
          </p:cNvPr>
          <p:cNvSpPr/>
          <p:nvPr/>
        </p:nvSpPr>
        <p:spPr>
          <a:xfrm>
            <a:off x="649359" y="3226517"/>
            <a:ext cx="414792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err="1"/>
              <a:t>body</a:t>
            </a:r>
            <a:r>
              <a:rPr lang="pt-BR" sz="2000" dirty="0"/>
              <a:t> {</a:t>
            </a:r>
          </a:p>
          <a:p>
            <a:r>
              <a:rPr lang="pt-BR" sz="2000" dirty="0"/>
              <a:t>     background-color: #</a:t>
            </a:r>
            <a:r>
              <a:rPr lang="pt-BR" sz="2000" dirty="0" err="1"/>
              <a:t>eeeeee</a:t>
            </a:r>
            <a:endParaRPr lang="pt-BR" sz="2000" dirty="0"/>
          </a:p>
          <a:p>
            <a:r>
              <a:rPr lang="pt-BR" sz="2000" dirty="0"/>
              <a:t>}</a:t>
            </a:r>
          </a:p>
          <a:p>
            <a:endParaRPr lang="pt-BR" sz="2000" dirty="0"/>
          </a:p>
          <a:p>
            <a:r>
              <a:rPr lang="pt-BR" sz="2000" dirty="0"/>
              <a:t>p {</a:t>
            </a:r>
          </a:p>
          <a:p>
            <a:r>
              <a:rPr lang="pt-BR" sz="2000" dirty="0"/>
              <a:t>	color : </a:t>
            </a:r>
            <a:r>
              <a:rPr lang="pt-BR" sz="2000" dirty="0" err="1"/>
              <a:t>orange</a:t>
            </a:r>
            <a:r>
              <a:rPr lang="pt-BR" sz="2000" dirty="0"/>
              <a:t>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font-size</a:t>
            </a:r>
            <a:r>
              <a:rPr lang="pt-BR" sz="2000" dirty="0"/>
              <a:t>: 40px;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font-family</a:t>
            </a:r>
            <a:r>
              <a:rPr lang="pt-BR" sz="2000" dirty="0"/>
              <a:t>: </a:t>
            </a:r>
            <a:r>
              <a:rPr lang="pt-BR" sz="2000" dirty="0" err="1"/>
              <a:t>Helvetica</a:t>
            </a:r>
            <a:r>
              <a:rPr lang="pt-BR" sz="2000" dirty="0"/>
              <a:t>, Arial;</a:t>
            </a:r>
          </a:p>
          <a:p>
            <a:r>
              <a:rPr lang="pt-BR" sz="2000" dirty="0"/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E28C30-EDD6-4DD8-A412-E0B97EA9802D}"/>
              </a:ext>
            </a:extLst>
          </p:cNvPr>
          <p:cNvSpPr/>
          <p:nvPr/>
        </p:nvSpPr>
        <p:spPr>
          <a:xfrm>
            <a:off x="7209183" y="2434949"/>
            <a:ext cx="3949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- Chama do HTML</a:t>
            </a:r>
            <a:endParaRPr lang="pt-BR" sz="24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74DB6-5CD9-4BAA-AF0B-E062DAA29AE7}"/>
              </a:ext>
            </a:extLst>
          </p:cNvPr>
          <p:cNvSpPr/>
          <p:nvPr/>
        </p:nvSpPr>
        <p:spPr>
          <a:xfrm>
            <a:off x="5274365" y="3195404"/>
            <a:ext cx="6493565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      </a:t>
            </a:r>
          </a:p>
          <a:p>
            <a:r>
              <a:rPr lang="pt-BR" sz="2000" dirty="0"/>
              <a:t>        &lt;link </a:t>
            </a:r>
            <a:r>
              <a:rPr lang="pt-BR" sz="2000" dirty="0" err="1"/>
              <a:t>href</a:t>
            </a:r>
            <a:r>
              <a:rPr lang="pt-BR" sz="2000" dirty="0"/>
              <a:t>="estilo.css" </a:t>
            </a:r>
            <a:r>
              <a:rPr lang="pt-BR" sz="2000" dirty="0" err="1"/>
              <a:t>type</a:t>
            </a:r>
            <a:r>
              <a:rPr lang="pt-BR" sz="2000" dirty="0"/>
              <a:t>=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css</a:t>
            </a:r>
            <a:r>
              <a:rPr lang="pt-BR" sz="2000" dirty="0"/>
              <a:t> </a:t>
            </a:r>
            <a:r>
              <a:rPr lang="pt-BR" sz="2000" dirty="0" err="1"/>
              <a:t>rel</a:t>
            </a:r>
            <a:r>
              <a:rPr lang="pt-BR" sz="2000" dirty="0"/>
              <a:t>=</a:t>
            </a:r>
            <a:r>
              <a:rPr lang="pt-BR" sz="2000" dirty="0" err="1"/>
              <a:t>stylesheet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	&lt;p&gt;</a:t>
            </a:r>
          </a:p>
          <a:p>
            <a:r>
              <a:rPr lang="pt-BR" sz="2000" dirty="0"/>
              <a:t>	Olá, essa é minha primeira página com estilo.</a:t>
            </a:r>
          </a:p>
          <a:p>
            <a:r>
              <a:rPr lang="pt-BR" sz="2000" dirty="0"/>
              <a:t>	&lt;/p&gt;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20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585555-909C-40DB-A084-EB0E6EF62370}"/>
              </a:ext>
            </a:extLst>
          </p:cNvPr>
          <p:cNvSpPr txBox="1"/>
          <p:nvPr/>
        </p:nvSpPr>
        <p:spPr>
          <a:xfrm>
            <a:off x="477078" y="150398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CONTAINER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A98EA2-6CB3-4DD6-B833-698BB129B57B}"/>
              </a:ext>
            </a:extLst>
          </p:cNvPr>
          <p:cNvSpPr/>
          <p:nvPr/>
        </p:nvSpPr>
        <p:spPr>
          <a:xfrm>
            <a:off x="662609" y="2186609"/>
            <a:ext cx="10919791" cy="44394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C6CD8A-E9C7-442C-9B64-8BCD56D6A4BF}"/>
              </a:ext>
            </a:extLst>
          </p:cNvPr>
          <p:cNvSpPr/>
          <p:nvPr/>
        </p:nvSpPr>
        <p:spPr>
          <a:xfrm>
            <a:off x="901148" y="2284457"/>
            <a:ext cx="10482469" cy="114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30EAF96-1DDB-42D2-A120-0429A004F45F}"/>
              </a:ext>
            </a:extLst>
          </p:cNvPr>
          <p:cNvSpPr/>
          <p:nvPr/>
        </p:nvSpPr>
        <p:spPr>
          <a:xfrm>
            <a:off x="901146" y="3526848"/>
            <a:ext cx="10482469" cy="2635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CE2A4E-F044-497C-A4FF-A56CA37FC9AA}"/>
              </a:ext>
            </a:extLst>
          </p:cNvPr>
          <p:cNvSpPr/>
          <p:nvPr/>
        </p:nvSpPr>
        <p:spPr>
          <a:xfrm>
            <a:off x="901148" y="6241773"/>
            <a:ext cx="10482469" cy="2915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0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585555-909C-40DB-A084-EB0E6EF62370}"/>
              </a:ext>
            </a:extLst>
          </p:cNvPr>
          <p:cNvSpPr txBox="1"/>
          <p:nvPr/>
        </p:nvSpPr>
        <p:spPr>
          <a:xfrm>
            <a:off x="477078" y="150398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CONTAINER – construção com </a:t>
            </a:r>
            <a:r>
              <a:rPr lang="pt-BR" sz="3200" dirty="0" err="1"/>
              <a:t>div</a:t>
            </a:r>
            <a:endParaRPr lang="pt-BR" sz="3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74DB6-5CD9-4BAA-AF0B-E062DAA29AE7}"/>
              </a:ext>
            </a:extLst>
          </p:cNvPr>
          <p:cNvSpPr/>
          <p:nvPr/>
        </p:nvSpPr>
        <p:spPr>
          <a:xfrm>
            <a:off x="477078" y="2267751"/>
            <a:ext cx="11290852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&lt;div class="container"&gt;</a:t>
            </a:r>
          </a:p>
          <a:p>
            <a:endParaRPr lang="en-US" sz="2000" dirty="0"/>
          </a:p>
          <a:p>
            <a:r>
              <a:rPr lang="en-US" sz="2000" dirty="0"/>
              <a:t>	&lt;header&gt;&lt;/header&gt;</a:t>
            </a:r>
          </a:p>
          <a:p>
            <a:endParaRPr lang="en-US" sz="2000" dirty="0"/>
          </a:p>
          <a:p>
            <a:r>
              <a:rPr lang="en-US" sz="2000" dirty="0"/>
              <a:t>	&lt;div&gt;		</a:t>
            </a:r>
          </a:p>
          <a:p>
            <a:r>
              <a:rPr lang="en-US" sz="2000" dirty="0"/>
              <a:t>		&lt;div id=“</a:t>
            </a:r>
            <a:r>
              <a:rPr lang="en-US" sz="2000" dirty="0" err="1"/>
              <a:t>div_central</a:t>
            </a:r>
            <a:r>
              <a:rPr lang="en-US" sz="2000" dirty="0"/>
              <a:t>"&gt;&lt;/div&gt;</a:t>
            </a:r>
          </a:p>
          <a:p>
            <a:r>
              <a:rPr lang="en-US" sz="2000" dirty="0"/>
              <a:t>	&lt;/div&gt;</a:t>
            </a:r>
          </a:p>
          <a:p>
            <a:endParaRPr lang="en-US" sz="2000" dirty="0"/>
          </a:p>
          <a:p>
            <a:r>
              <a:rPr lang="en-US" sz="2000" dirty="0"/>
              <a:t>	&lt;footer&gt;&lt;/footer&gt;</a:t>
            </a:r>
          </a:p>
          <a:p>
            <a:endParaRPr lang="en-US" sz="2000" dirty="0"/>
          </a:p>
          <a:p>
            <a:r>
              <a:rPr lang="en-US" sz="2000" dirty="0"/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970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348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Comic Sans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159</cp:revision>
  <dcterms:created xsi:type="dcterms:W3CDTF">2019-09-29T04:34:26Z</dcterms:created>
  <dcterms:modified xsi:type="dcterms:W3CDTF">2019-10-07T14:14:28Z</dcterms:modified>
</cp:coreProperties>
</file>