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03" r:id="rId4"/>
    <p:sldId id="304" r:id="rId5"/>
    <p:sldId id="306" r:id="rId6"/>
    <p:sldId id="264" r:id="rId7"/>
    <p:sldId id="302" r:id="rId8"/>
    <p:sldId id="298" r:id="rId9"/>
    <p:sldId id="27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694D3-A84B-46BC-B816-C692F361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0A0E7D-F1AE-4040-BB73-64CF234A0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9DA6F-A5A2-4D7E-90CC-383F7C5D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B9642-81F0-4267-BB5C-05803BF3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E4BC2E-55F9-4533-BC66-2DF5BD82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07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81A89-CCB0-4C44-BFB7-B77BB9C9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B07E3D-B668-4ABD-97FE-22CEFCDA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5B73A-B8F0-4798-9A65-EC414196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C16D8-5485-4B7D-A849-E61A68F6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226E2-305D-4F6B-8560-D0D7D467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FC0F8E-6B6E-47D7-99D5-CEEC7A9B8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4BEE2C-F6D9-46AD-92D9-D0EABE4A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82231F-B425-40B9-81E8-819F347F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BBDCE-5194-4027-BF23-DFB319EC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607A14-679F-48DD-9AF9-4258D4C6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4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D0FEF-3FBF-4FF5-B1ED-1BE9A7C2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8C335-6105-49EA-91DA-48D6C593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5C906-4C60-482C-97A8-C4DE216C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00D8D0-F1B8-4AD3-B22D-EC40C082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5F5A3E-86D5-42E2-B02F-E4E61796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81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BD5C7-B36C-4EA9-B3BE-7EAA4A8C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29376D-93B9-436B-AFE0-C719E28C2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091A2-6AB8-4D96-A054-764E9A64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49150-963D-460F-AB8F-1338263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EACF23-69A7-47B4-9E6D-29467A66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5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11E2-DA69-4047-99AE-74DB682B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FB36D-0A0C-46FE-BEAA-A389DD396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97EC80-B6E6-4694-A3FA-E62D256D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2C8069-31F0-4F77-B0F2-93C1ECCE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B51A4F-52D6-4455-B363-BB8F2A94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3CB56-58CB-47D2-8218-41E68BA4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8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A131C-5959-4D13-8BCD-F2F49DE2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A8180-A3D1-4CBC-8F26-04B800C1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FB8F52-74F8-4811-B98B-AA8328DD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668C13-9980-43A3-8204-CD006584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417372-6DA3-4DC7-8BCB-CA8D4DF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10E192-9DF7-4FA7-ACC0-9995FF73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0C6D6E-5AE0-455D-BECB-36CE0D83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1C5F65-8C15-42F3-811F-48755E7B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2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638A-F0A0-4634-AE06-6AB9C516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707D83-88C9-47D8-906B-44F41DBD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79078E-A6F9-4B45-974F-A07E3EE8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A9FFC9-673E-422F-B319-176B13F7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E229BA-3B35-4A88-A5FF-6632AB91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C8C9E2-2DCF-48C8-8DA0-F115FE6C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710AB9-C279-4214-ABB2-E5AB1BB5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06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7A494-D6C4-4BA9-986E-7F843367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DFE03-005C-42E8-B713-96A8D24D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467522-AFC6-4884-8DA6-AD9588FC3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879791-0CBC-4189-AA48-45B65524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01BE05-2DB2-4B82-B56B-E998474B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295B4B-63A9-4692-A953-6EC28D2C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2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54ADF-F809-40D4-8AB2-8A7023D3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0F0955-9E8A-48B1-A9B3-95A30423E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AD0314-E771-4A06-8F98-4015F8610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905F95-9382-439B-9453-D686EDF9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985889-40E0-42B1-9750-B2926BB1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2D2586-5166-41F1-BC39-1042C5B2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6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BD4BEB-DAF0-442D-B6D2-F6FD7F49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445C5-DD7B-4B61-B1A5-EF6A3F742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B2C7E-0DCF-40A0-A324-B72E8809D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29E43-C4CD-41A6-A86E-78481A00A290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E1B9B-4E20-4519-838C-107ACB92E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C2649-2428-4413-B262-C3434BAB7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A411-18CF-4504-9856-DA0D3276A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73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76EA401-E98A-4C1B-B535-8393C406922A}"/>
              </a:ext>
            </a:extLst>
          </p:cNvPr>
          <p:cNvSpPr txBox="1"/>
          <p:nvPr/>
        </p:nvSpPr>
        <p:spPr>
          <a:xfrm>
            <a:off x="1378227" y="1722778"/>
            <a:ext cx="9197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 SOBRE A RECUPERAÇÃO DE INFORMAÇÃO</a:t>
            </a:r>
          </a:p>
          <a:p>
            <a:pPr algn="ctr"/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Python – </a:t>
            </a:r>
          </a:p>
          <a:p>
            <a:pPr marL="685800" indent="-685800" algn="ctr">
              <a:buFontTx/>
              <a:buChar char="-"/>
            </a:pPr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824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C019651-C801-4FA9-A77B-B73363BAE555}"/>
              </a:ext>
            </a:extLst>
          </p:cNvPr>
          <p:cNvSpPr txBox="1"/>
          <p:nvPr/>
        </p:nvSpPr>
        <p:spPr>
          <a:xfrm>
            <a:off x="954156" y="1716017"/>
            <a:ext cx="102836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ESTRUTURAS DE DADOS</a:t>
            </a:r>
          </a:p>
          <a:p>
            <a:endParaRPr lang="pt-BR" sz="3200" dirty="0"/>
          </a:p>
          <a:p>
            <a:pPr marL="457200" indent="-457200">
              <a:buFontTx/>
              <a:buChar char="-"/>
            </a:pPr>
            <a:r>
              <a:rPr lang="pt-BR" sz="3200" dirty="0"/>
              <a:t>Lista (    [1,2,3,4,5,6]   )</a:t>
            </a:r>
          </a:p>
          <a:p>
            <a:pPr marL="457200" indent="-457200">
              <a:buFontTx/>
              <a:buChar char="-"/>
            </a:pPr>
            <a:r>
              <a:rPr lang="pt-BR" sz="3200" dirty="0" err="1"/>
              <a:t>Tupla</a:t>
            </a:r>
            <a:r>
              <a:rPr lang="pt-BR" sz="3200" dirty="0"/>
              <a:t> (imutável / constante / </a:t>
            </a:r>
            <a:r>
              <a:rPr lang="pt-BR" sz="3200" dirty="0" err="1"/>
              <a:t>readonly</a:t>
            </a:r>
            <a:r>
              <a:rPr lang="pt-BR" sz="3200" dirty="0"/>
              <a:t>)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Pilha</a:t>
            </a:r>
          </a:p>
          <a:p>
            <a:pPr marL="457200" indent="-457200">
              <a:buFontTx/>
              <a:buChar char="-"/>
            </a:pPr>
            <a:r>
              <a:rPr lang="pt-BR" sz="3200" dirty="0" err="1"/>
              <a:t>Array</a:t>
            </a:r>
            <a:endParaRPr lang="pt-BR" sz="3200" dirty="0"/>
          </a:p>
          <a:p>
            <a:pPr marL="457200" indent="-457200">
              <a:buFontTx/>
              <a:buChar char="-"/>
            </a:pPr>
            <a:r>
              <a:rPr lang="pt-BR" sz="3200" dirty="0"/>
              <a:t>Set</a:t>
            </a:r>
          </a:p>
          <a:p>
            <a:pPr marL="457200" indent="-457200">
              <a:buFontTx/>
              <a:buChar char="-"/>
            </a:pPr>
            <a:r>
              <a:rPr lang="pt-BR" sz="3200" dirty="0"/>
              <a:t>Dicionário</a:t>
            </a:r>
          </a:p>
        </p:txBody>
      </p:sp>
    </p:spTree>
    <p:extLst>
      <p:ext uri="{BB962C8B-B14F-4D97-AF65-F5344CB8AC3E}">
        <p14:creationId xmlns:p14="http://schemas.microsoft.com/office/powerpoint/2010/main" val="34597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C019651-C801-4FA9-A77B-B73363BAE555}"/>
              </a:ext>
            </a:extLst>
          </p:cNvPr>
          <p:cNvSpPr txBox="1"/>
          <p:nvPr/>
        </p:nvSpPr>
        <p:spPr>
          <a:xfrm>
            <a:off x="1073425" y="1954556"/>
            <a:ext cx="102836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ITERANDO LISTA</a:t>
            </a:r>
          </a:p>
          <a:p>
            <a:endParaRPr lang="pt-BR" sz="3200" dirty="0"/>
          </a:p>
          <a:p>
            <a:r>
              <a:rPr lang="pt-BR" sz="3200" dirty="0"/>
              <a:t>lista = [10,20,30,40,50]</a:t>
            </a:r>
          </a:p>
          <a:p>
            <a:endParaRPr lang="pt-BR" sz="3200" dirty="0"/>
          </a:p>
          <a:p>
            <a:r>
              <a:rPr lang="pt-BR" sz="3200" dirty="0"/>
              <a:t>for item in lista:</a:t>
            </a:r>
          </a:p>
          <a:p>
            <a:r>
              <a:rPr lang="pt-BR" sz="3200" dirty="0"/>
              <a:t>	print(item)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3686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AB58F97-F976-4D3E-B31B-02C09A9E9608}"/>
              </a:ext>
            </a:extLst>
          </p:cNvPr>
          <p:cNvSpPr txBox="1"/>
          <p:nvPr/>
        </p:nvSpPr>
        <p:spPr>
          <a:xfrm>
            <a:off x="437321" y="1498571"/>
            <a:ext cx="1098605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TUPLA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05B5FD-2C4E-4C5F-843F-9CA293C7535B}"/>
              </a:ext>
            </a:extLst>
          </p:cNvPr>
          <p:cNvSpPr txBox="1"/>
          <p:nvPr/>
        </p:nvSpPr>
        <p:spPr>
          <a:xfrm>
            <a:off x="450574" y="2276156"/>
            <a:ext cx="112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- Estrutura de dados possivelmente com valores diferentes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D7356C-1A7D-4D01-8379-7B19C053BE75}"/>
              </a:ext>
            </a:extLst>
          </p:cNvPr>
          <p:cNvSpPr txBox="1"/>
          <p:nvPr/>
        </p:nvSpPr>
        <p:spPr>
          <a:xfrm>
            <a:off x="874647" y="3022268"/>
            <a:ext cx="4532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LISTA</a:t>
            </a:r>
          </a:p>
          <a:p>
            <a:endParaRPr lang="pt-BR" sz="3200" dirty="0"/>
          </a:p>
          <a:p>
            <a:r>
              <a:rPr lang="pt-BR" sz="3200" dirty="0"/>
              <a:t>lista = [10,20,30,40,50]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A68864-91E4-4CB2-8CBE-3A736F283178}"/>
              </a:ext>
            </a:extLst>
          </p:cNvPr>
          <p:cNvSpPr txBox="1"/>
          <p:nvPr/>
        </p:nvSpPr>
        <p:spPr>
          <a:xfrm>
            <a:off x="6785111" y="2992185"/>
            <a:ext cx="4532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TUPLA</a:t>
            </a:r>
          </a:p>
          <a:p>
            <a:endParaRPr lang="pt-BR" sz="3200" dirty="0"/>
          </a:p>
          <a:p>
            <a:r>
              <a:rPr lang="pt-BR" sz="3200" dirty="0" err="1"/>
              <a:t>tupla</a:t>
            </a:r>
            <a:r>
              <a:rPr lang="pt-BR" sz="3200" dirty="0"/>
              <a:t> = (10,20,30,40,50)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199749-A0CF-4726-B540-9676A9EB2590}"/>
              </a:ext>
            </a:extLst>
          </p:cNvPr>
          <p:cNvSpPr txBox="1"/>
          <p:nvPr/>
        </p:nvSpPr>
        <p:spPr>
          <a:xfrm>
            <a:off x="4081669" y="5097818"/>
            <a:ext cx="4532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1     2     3     4     5</a:t>
            </a:r>
          </a:p>
          <a:p>
            <a:r>
              <a:rPr lang="pt-BR" sz="3200" dirty="0"/>
              <a:t>+--- +--- +--- +--- +---</a:t>
            </a:r>
          </a:p>
          <a:p>
            <a:r>
              <a:rPr lang="pt-BR" sz="3200" dirty="0"/>
              <a:t>0     1     2     3      4</a:t>
            </a:r>
          </a:p>
        </p:txBody>
      </p:sp>
    </p:spTree>
    <p:extLst>
      <p:ext uri="{BB962C8B-B14F-4D97-AF65-F5344CB8AC3E}">
        <p14:creationId xmlns:p14="http://schemas.microsoft.com/office/powerpoint/2010/main" val="250413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AB58F97-F976-4D3E-B31B-02C09A9E9608}"/>
              </a:ext>
            </a:extLst>
          </p:cNvPr>
          <p:cNvSpPr txBox="1"/>
          <p:nvPr/>
        </p:nvSpPr>
        <p:spPr>
          <a:xfrm>
            <a:off x="437321" y="1498571"/>
            <a:ext cx="1098605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TUPLA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05B5FD-2C4E-4C5F-843F-9CA293C7535B}"/>
              </a:ext>
            </a:extLst>
          </p:cNvPr>
          <p:cNvSpPr txBox="1"/>
          <p:nvPr/>
        </p:nvSpPr>
        <p:spPr>
          <a:xfrm>
            <a:off x="940904" y="2483456"/>
            <a:ext cx="723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3200" dirty="0"/>
              <a:t>lista = (10,20,'aaa',40,True)</a:t>
            </a:r>
            <a:endParaRPr lang="pt-BR" sz="32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A68864-91E4-4CB2-8CBE-3A736F283178}"/>
              </a:ext>
            </a:extLst>
          </p:cNvPr>
          <p:cNvSpPr txBox="1"/>
          <p:nvPr/>
        </p:nvSpPr>
        <p:spPr>
          <a:xfrm>
            <a:off x="940904" y="3429000"/>
            <a:ext cx="4532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print(</a:t>
            </a:r>
            <a:r>
              <a:rPr lang="pt-BR" sz="3200" dirty="0" err="1"/>
              <a:t>type</a:t>
            </a:r>
            <a:r>
              <a:rPr lang="pt-BR" sz="3200" dirty="0"/>
              <a:t>(lista))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9BCA56-F8CA-471F-BA8F-8AD157CC3A39}"/>
              </a:ext>
            </a:extLst>
          </p:cNvPr>
          <p:cNvSpPr txBox="1"/>
          <p:nvPr/>
        </p:nvSpPr>
        <p:spPr>
          <a:xfrm>
            <a:off x="940904" y="4693198"/>
            <a:ext cx="4532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for item in lista:</a:t>
            </a:r>
          </a:p>
          <a:p>
            <a:r>
              <a:rPr lang="pt-BR" sz="3200" dirty="0"/>
              <a:t>    print(</a:t>
            </a:r>
            <a:r>
              <a:rPr lang="pt-BR" sz="3200" dirty="0" err="1"/>
              <a:t>type</a:t>
            </a:r>
            <a:r>
              <a:rPr lang="pt-BR" sz="3200" dirty="0"/>
              <a:t>(item))</a:t>
            </a:r>
          </a:p>
          <a:p>
            <a:endParaRPr lang="pt-BR" sz="3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144590-09B3-4F6E-82A7-C226688E8BB0}"/>
              </a:ext>
            </a:extLst>
          </p:cNvPr>
          <p:cNvSpPr txBox="1"/>
          <p:nvPr/>
        </p:nvSpPr>
        <p:spPr>
          <a:xfrm>
            <a:off x="6718855" y="3143439"/>
            <a:ext cx="4532243" cy="2062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Embora a construção tenha usado parênteses, trata-se de </a:t>
            </a:r>
            <a:r>
              <a:rPr lang="pt-BR" sz="3200" dirty="0" err="1"/>
              <a:t>tupla</a:t>
            </a:r>
            <a:r>
              <a:rPr lang="pt-BR" sz="3200" dirty="0"/>
              <a:t> e não de lista.</a:t>
            </a:r>
          </a:p>
        </p:txBody>
      </p:sp>
    </p:spTree>
    <p:extLst>
      <p:ext uri="{BB962C8B-B14F-4D97-AF65-F5344CB8AC3E}">
        <p14:creationId xmlns:p14="http://schemas.microsoft.com/office/powerpoint/2010/main" val="20433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LIVROS">
            <a:extLst>
              <a:ext uri="{FF2B5EF4-FFF2-40B4-BE49-F238E27FC236}">
                <a16:creationId xmlns:a16="http://schemas.microsoft.com/office/drawing/2014/main" id="{264758C1-534F-4F96-A14D-04114AFB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977" y="3395567"/>
            <a:ext cx="3428737" cy="335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AB58F97-F976-4D3E-B31B-02C09A9E9608}"/>
              </a:ext>
            </a:extLst>
          </p:cNvPr>
          <p:cNvSpPr txBox="1"/>
          <p:nvPr/>
        </p:nvSpPr>
        <p:spPr>
          <a:xfrm>
            <a:off x="437321" y="1498571"/>
            <a:ext cx="1098605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P I L H A  (</a:t>
            </a:r>
            <a:r>
              <a:rPr lang="pt-BR" sz="3600" b="1" dirty="0" err="1">
                <a:solidFill>
                  <a:schemeClr val="accent5">
                    <a:lumMod val="75000"/>
                  </a:schemeClr>
                </a:solidFill>
              </a:rPr>
              <a:t>stack</a:t>
            </a:r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3BF2CE62-06D7-46DA-ACAA-781B246C5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90758"/>
              </p:ext>
            </p:extLst>
          </p:nvPr>
        </p:nvGraphicFramePr>
        <p:xfrm>
          <a:off x="1603510" y="2849880"/>
          <a:ext cx="490496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09">
                  <a:extLst>
                    <a:ext uri="{9D8B030D-6E8A-4147-A177-3AD203B41FA5}">
                      <a16:colId xmlns:a16="http://schemas.microsoft.com/office/drawing/2014/main" val="1371147398"/>
                    </a:ext>
                  </a:extLst>
                </a:gridCol>
                <a:gridCol w="700709">
                  <a:extLst>
                    <a:ext uri="{9D8B030D-6E8A-4147-A177-3AD203B41FA5}">
                      <a16:colId xmlns:a16="http://schemas.microsoft.com/office/drawing/2014/main" val="3112136973"/>
                    </a:ext>
                  </a:extLst>
                </a:gridCol>
                <a:gridCol w="700709">
                  <a:extLst>
                    <a:ext uri="{9D8B030D-6E8A-4147-A177-3AD203B41FA5}">
                      <a16:colId xmlns:a16="http://schemas.microsoft.com/office/drawing/2014/main" val="3052207461"/>
                    </a:ext>
                  </a:extLst>
                </a:gridCol>
                <a:gridCol w="700709">
                  <a:extLst>
                    <a:ext uri="{9D8B030D-6E8A-4147-A177-3AD203B41FA5}">
                      <a16:colId xmlns:a16="http://schemas.microsoft.com/office/drawing/2014/main" val="3027714917"/>
                    </a:ext>
                  </a:extLst>
                </a:gridCol>
                <a:gridCol w="700709">
                  <a:extLst>
                    <a:ext uri="{9D8B030D-6E8A-4147-A177-3AD203B41FA5}">
                      <a16:colId xmlns:a16="http://schemas.microsoft.com/office/drawing/2014/main" val="2745740745"/>
                    </a:ext>
                  </a:extLst>
                </a:gridCol>
                <a:gridCol w="700709">
                  <a:extLst>
                    <a:ext uri="{9D8B030D-6E8A-4147-A177-3AD203B41FA5}">
                      <a16:colId xmlns:a16="http://schemas.microsoft.com/office/drawing/2014/main" val="565628492"/>
                    </a:ext>
                  </a:extLst>
                </a:gridCol>
                <a:gridCol w="700709">
                  <a:extLst>
                    <a:ext uri="{9D8B030D-6E8A-4147-A177-3AD203B41FA5}">
                      <a16:colId xmlns:a16="http://schemas.microsoft.com/office/drawing/2014/main" val="3668077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37480"/>
                  </a:ext>
                </a:extLst>
              </a:tr>
            </a:tbl>
          </a:graphicData>
        </a:graphic>
      </p:graphicFrame>
      <p:graphicFrame>
        <p:nvGraphicFramePr>
          <p:cNvPr id="7" name="Tabela 10">
            <a:extLst>
              <a:ext uri="{FF2B5EF4-FFF2-40B4-BE49-F238E27FC236}">
                <a16:creationId xmlns:a16="http://schemas.microsoft.com/office/drawing/2014/main" id="{C95519D7-4C41-4FA4-A1DF-1B30F318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61481"/>
              </p:ext>
            </p:extLst>
          </p:nvPr>
        </p:nvGraphicFramePr>
        <p:xfrm>
          <a:off x="8791973" y="2268221"/>
          <a:ext cx="61707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70">
                  <a:extLst>
                    <a:ext uri="{9D8B030D-6E8A-4147-A177-3AD203B41FA5}">
                      <a16:colId xmlns:a16="http://schemas.microsoft.com/office/drawing/2014/main" val="2119768491"/>
                    </a:ext>
                  </a:extLst>
                </a:gridCol>
              </a:tblGrid>
              <a:tr h="466280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716656"/>
                  </a:ext>
                </a:extLst>
              </a:tr>
              <a:tr h="466280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35474"/>
                  </a:ext>
                </a:extLst>
              </a:tr>
              <a:tr h="466280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00395"/>
                  </a:ext>
                </a:extLst>
              </a:tr>
              <a:tr h="466280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663040"/>
                  </a:ext>
                </a:extLst>
              </a:tr>
              <a:tr h="466280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18199"/>
                  </a:ext>
                </a:extLst>
              </a:tr>
              <a:tr h="466280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205542"/>
                  </a:ext>
                </a:extLst>
              </a:tr>
              <a:tr h="466280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87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9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LIVROS">
            <a:extLst>
              <a:ext uri="{FF2B5EF4-FFF2-40B4-BE49-F238E27FC236}">
                <a16:creationId xmlns:a16="http://schemas.microsoft.com/office/drawing/2014/main" id="{264758C1-534F-4F96-A14D-04114AFB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835" y="2937112"/>
            <a:ext cx="2410106" cy="235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AB58F97-F976-4D3E-B31B-02C09A9E9608}"/>
              </a:ext>
            </a:extLst>
          </p:cNvPr>
          <p:cNvSpPr txBox="1"/>
          <p:nvPr/>
        </p:nvSpPr>
        <p:spPr>
          <a:xfrm>
            <a:off x="437321" y="1498571"/>
            <a:ext cx="1098605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accent5">
                    <a:lumMod val="75000"/>
                  </a:schemeClr>
                </a:solidFill>
              </a:rPr>
              <a:t>ARRAY (vetor)</a:t>
            </a: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3BF2CE62-06D7-46DA-ACAA-781B246C5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60398"/>
              </p:ext>
            </p:extLst>
          </p:nvPr>
        </p:nvGraphicFramePr>
        <p:xfrm>
          <a:off x="8335617" y="6030400"/>
          <a:ext cx="373532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618">
                  <a:extLst>
                    <a:ext uri="{9D8B030D-6E8A-4147-A177-3AD203B41FA5}">
                      <a16:colId xmlns:a16="http://schemas.microsoft.com/office/drawing/2014/main" val="1371147398"/>
                    </a:ext>
                  </a:extLst>
                </a:gridCol>
                <a:gridCol w="533618">
                  <a:extLst>
                    <a:ext uri="{9D8B030D-6E8A-4147-A177-3AD203B41FA5}">
                      <a16:colId xmlns:a16="http://schemas.microsoft.com/office/drawing/2014/main" val="3112136973"/>
                    </a:ext>
                  </a:extLst>
                </a:gridCol>
                <a:gridCol w="533618">
                  <a:extLst>
                    <a:ext uri="{9D8B030D-6E8A-4147-A177-3AD203B41FA5}">
                      <a16:colId xmlns:a16="http://schemas.microsoft.com/office/drawing/2014/main" val="3052207461"/>
                    </a:ext>
                  </a:extLst>
                </a:gridCol>
                <a:gridCol w="533618">
                  <a:extLst>
                    <a:ext uri="{9D8B030D-6E8A-4147-A177-3AD203B41FA5}">
                      <a16:colId xmlns:a16="http://schemas.microsoft.com/office/drawing/2014/main" val="3027714917"/>
                    </a:ext>
                  </a:extLst>
                </a:gridCol>
                <a:gridCol w="533618">
                  <a:extLst>
                    <a:ext uri="{9D8B030D-6E8A-4147-A177-3AD203B41FA5}">
                      <a16:colId xmlns:a16="http://schemas.microsoft.com/office/drawing/2014/main" val="2745740745"/>
                    </a:ext>
                  </a:extLst>
                </a:gridCol>
                <a:gridCol w="533618">
                  <a:extLst>
                    <a:ext uri="{9D8B030D-6E8A-4147-A177-3AD203B41FA5}">
                      <a16:colId xmlns:a16="http://schemas.microsoft.com/office/drawing/2014/main" val="565628492"/>
                    </a:ext>
                  </a:extLst>
                </a:gridCol>
                <a:gridCol w="533618">
                  <a:extLst>
                    <a:ext uri="{9D8B030D-6E8A-4147-A177-3AD203B41FA5}">
                      <a16:colId xmlns:a16="http://schemas.microsoft.com/office/drawing/2014/main" val="3668077363"/>
                    </a:ext>
                  </a:extLst>
                </a:gridCol>
              </a:tblGrid>
              <a:tr h="208721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37480"/>
                  </a:ext>
                </a:extLst>
              </a:tr>
            </a:tbl>
          </a:graphicData>
        </a:graphic>
      </p:graphicFrame>
      <p:graphicFrame>
        <p:nvGraphicFramePr>
          <p:cNvPr id="7" name="Tabela 10">
            <a:extLst>
              <a:ext uri="{FF2B5EF4-FFF2-40B4-BE49-F238E27FC236}">
                <a16:creationId xmlns:a16="http://schemas.microsoft.com/office/drawing/2014/main" id="{C95519D7-4C41-4FA4-A1DF-1B30F318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53738"/>
              </p:ext>
            </p:extLst>
          </p:nvPr>
        </p:nvGraphicFramePr>
        <p:xfrm>
          <a:off x="9342783" y="2268221"/>
          <a:ext cx="43732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21">
                  <a:extLst>
                    <a:ext uri="{9D8B030D-6E8A-4147-A177-3AD203B41FA5}">
                      <a16:colId xmlns:a16="http://schemas.microsoft.com/office/drawing/2014/main" val="2119768491"/>
                    </a:ext>
                  </a:extLst>
                </a:gridCol>
              </a:tblGrid>
              <a:tr h="590368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716656"/>
                  </a:ext>
                </a:extLst>
              </a:tr>
              <a:tr h="590368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35474"/>
                  </a:ext>
                </a:extLst>
              </a:tr>
              <a:tr h="590368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00395"/>
                  </a:ext>
                </a:extLst>
              </a:tr>
              <a:tr h="590368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663040"/>
                  </a:ext>
                </a:extLst>
              </a:tr>
              <a:tr h="590368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18199"/>
                  </a:ext>
                </a:extLst>
              </a:tr>
              <a:tr h="590368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205542"/>
                  </a:ext>
                </a:extLst>
              </a:tr>
              <a:tr h="590368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87536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8A05B5FD-2C4E-4C5F-843F-9CA293C7535B}"/>
              </a:ext>
            </a:extLst>
          </p:cNvPr>
          <p:cNvSpPr txBox="1"/>
          <p:nvPr/>
        </p:nvSpPr>
        <p:spPr>
          <a:xfrm>
            <a:off x="450574" y="2276156"/>
            <a:ext cx="633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- Estrutura mais primitiva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47AAB8-7C00-4C3A-B00C-E2C07E9E66DF}"/>
              </a:ext>
            </a:extLst>
          </p:cNvPr>
          <p:cNvSpPr txBox="1"/>
          <p:nvPr/>
        </p:nvSpPr>
        <p:spPr>
          <a:xfrm>
            <a:off x="450574" y="3210488"/>
            <a:ext cx="633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- ÍNDICE = 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E719C90-5AA3-4B12-BAFA-EB6875DFCE9C}"/>
              </a:ext>
            </a:extLst>
          </p:cNvPr>
          <p:cNvSpPr txBox="1"/>
          <p:nvPr/>
        </p:nvSpPr>
        <p:spPr>
          <a:xfrm>
            <a:off x="437321" y="4216113"/>
            <a:ext cx="633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- Elementos do mesmo tipo</a:t>
            </a:r>
          </a:p>
        </p:txBody>
      </p:sp>
    </p:spTree>
    <p:extLst>
      <p:ext uri="{BB962C8B-B14F-4D97-AF65-F5344CB8AC3E}">
        <p14:creationId xmlns:p14="http://schemas.microsoft.com/office/powerpoint/2010/main" val="42204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F4BE001-6B36-4AA8-8A2A-0E561D665D23}"/>
              </a:ext>
            </a:extLst>
          </p:cNvPr>
          <p:cNvSpPr/>
          <p:nvPr/>
        </p:nvSpPr>
        <p:spPr>
          <a:xfrm>
            <a:off x="1628912" y="3152433"/>
            <a:ext cx="8693427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42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Exercícios com fatias</a:t>
            </a:r>
            <a:endParaRPr lang="pt-BR" sz="4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3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CE9C7B1-3FDD-416B-A4E5-1CE36136770F}"/>
              </a:ext>
            </a:extLst>
          </p:cNvPr>
          <p:cNvSpPr/>
          <p:nvPr/>
        </p:nvSpPr>
        <p:spPr>
          <a:xfrm>
            <a:off x="3165553" y="3257248"/>
            <a:ext cx="5860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ATÉ A PRÓXIMA</a:t>
            </a:r>
          </a:p>
        </p:txBody>
      </p:sp>
      <p:pic>
        <p:nvPicPr>
          <p:cNvPr id="2050" name="Picture 2" descr="Resultado de imagem para smiles">
            <a:extLst>
              <a:ext uri="{FF2B5EF4-FFF2-40B4-BE49-F238E27FC236}">
                <a16:creationId xmlns:a16="http://schemas.microsoft.com/office/drawing/2014/main" id="{09C47DD2-F730-47C8-82BB-DBC70C0F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434816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65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187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Ponciano</dc:creator>
  <cp:lastModifiedBy>Ponciano</cp:lastModifiedBy>
  <cp:revision>242</cp:revision>
  <dcterms:created xsi:type="dcterms:W3CDTF">2019-09-29T04:34:26Z</dcterms:created>
  <dcterms:modified xsi:type="dcterms:W3CDTF">2019-10-21T14:57:34Z</dcterms:modified>
</cp:coreProperties>
</file>