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72" r:id="rId14"/>
    <p:sldId id="268" r:id="rId15"/>
    <p:sldId id="273" r:id="rId16"/>
    <p:sldId id="276" r:id="rId17"/>
    <p:sldId id="274" r:id="rId18"/>
    <p:sldId id="279" r:id="rId19"/>
    <p:sldId id="280" r:id="rId20"/>
    <p:sldId id="281" r:id="rId21"/>
    <p:sldId id="269" r:id="rId22"/>
    <p:sldId id="282" r:id="rId23"/>
    <p:sldId id="283" r:id="rId24"/>
    <p:sldId id="284" r:id="rId25"/>
    <p:sldId id="285" r:id="rId26"/>
    <p:sldId id="270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ostinger.com/tutorials/difference-between-html-and-html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wp-content/uploads/sites/12/2018/03/o-que-e-html.pn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2A8869-0556-43BA-A72C-2DE459261B7C}"/>
              </a:ext>
            </a:extLst>
          </p:cNvPr>
          <p:cNvSpPr txBox="1"/>
          <p:nvPr/>
        </p:nvSpPr>
        <p:spPr>
          <a:xfrm>
            <a:off x="477078" y="1600679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Que tipo de arquivo se utiliza pra linguagem HTML?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6520A5-7E40-4B31-9E42-6C2A295CA527}"/>
              </a:ext>
            </a:extLst>
          </p:cNvPr>
          <p:cNvSpPr txBox="1"/>
          <p:nvPr/>
        </p:nvSpPr>
        <p:spPr>
          <a:xfrm>
            <a:off x="1524000" y="2185454"/>
            <a:ext cx="9468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Arquivos   .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 /  .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htm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Escrito em texto puro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55983-2F6D-440B-83AD-828849FA0EE6}"/>
              </a:ext>
            </a:extLst>
          </p:cNvPr>
          <p:cNvSpPr txBox="1"/>
          <p:nvPr/>
        </p:nvSpPr>
        <p:spPr>
          <a:xfrm>
            <a:off x="477077" y="3554652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Qual ambiente escrever esses arquivos?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C8900F-87CA-414D-948E-4C3402A8AFDF}"/>
              </a:ext>
            </a:extLst>
          </p:cNvPr>
          <p:cNvSpPr txBox="1"/>
          <p:nvPr/>
        </p:nvSpPr>
        <p:spPr>
          <a:xfrm>
            <a:off x="1523999" y="4071014"/>
            <a:ext cx="946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Editores de texto puro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2441C6-7B83-4CF4-AD17-3CB2EC3EFEE5}"/>
              </a:ext>
            </a:extLst>
          </p:cNvPr>
          <p:cNvSpPr txBox="1"/>
          <p:nvPr/>
        </p:nvSpPr>
        <p:spPr>
          <a:xfrm>
            <a:off x="477077" y="4939255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Aplicação do HTML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4C43C5-9047-4B93-8860-3917EF615B06}"/>
              </a:ext>
            </a:extLst>
          </p:cNvPr>
          <p:cNvSpPr txBox="1"/>
          <p:nvPr/>
        </p:nvSpPr>
        <p:spPr>
          <a:xfrm>
            <a:off x="1523999" y="5455617"/>
            <a:ext cx="9468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Elaboração de páginas</a:t>
            </a: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Base para programação web</a:t>
            </a:r>
          </a:p>
        </p:txBody>
      </p:sp>
    </p:spTree>
    <p:extLst>
      <p:ext uri="{BB962C8B-B14F-4D97-AF65-F5344CB8AC3E}">
        <p14:creationId xmlns:p14="http://schemas.microsoft.com/office/powerpoint/2010/main" val="6380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7140672-EE7F-43A0-B431-230F4549FDD6}"/>
              </a:ext>
            </a:extLst>
          </p:cNvPr>
          <p:cNvSpPr txBox="1"/>
          <p:nvPr/>
        </p:nvSpPr>
        <p:spPr>
          <a:xfrm>
            <a:off x="1272208" y="2210283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O que é TAG 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B42CB2-26DC-44C6-9237-E7C45AF809CA}"/>
              </a:ext>
            </a:extLst>
          </p:cNvPr>
          <p:cNvSpPr txBox="1"/>
          <p:nvPr/>
        </p:nvSpPr>
        <p:spPr>
          <a:xfrm>
            <a:off x="1603512" y="2792539"/>
            <a:ext cx="10283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A marcação da página web é composta por </a:t>
            </a:r>
            <a:r>
              <a:rPr lang="pt-BR" sz="3200" b="1" i="1" dirty="0">
                <a:solidFill>
                  <a:schemeClr val="accent1">
                    <a:lumMod val="75000"/>
                  </a:schemeClr>
                </a:solidFill>
              </a:rPr>
              <a:t>etiquetas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</a:rPr>
              <a:t>tags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66FB3B-1728-4339-82AA-DBDBE1FB07D2}"/>
              </a:ext>
            </a:extLst>
          </p:cNvPr>
          <p:cNvSpPr txBox="1"/>
          <p:nvPr/>
        </p:nvSpPr>
        <p:spPr>
          <a:xfrm>
            <a:off x="477078" y="1415151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Estrutura de páginas web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743EC0-B028-40B6-8CDD-AC79F933EAB2}"/>
              </a:ext>
            </a:extLst>
          </p:cNvPr>
          <p:cNvSpPr/>
          <p:nvPr/>
        </p:nvSpPr>
        <p:spPr>
          <a:xfrm>
            <a:off x="1603511" y="4179264"/>
            <a:ext cx="9607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São comandos de texto escrito com sinais de maior que e menor que &lt; &gt;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3DCDA3F-27B4-4FDD-A46F-040179B90B0E}"/>
              </a:ext>
            </a:extLst>
          </p:cNvPr>
          <p:cNvSpPr/>
          <p:nvPr/>
        </p:nvSpPr>
        <p:spPr>
          <a:xfrm>
            <a:off x="2796209" y="5494491"/>
            <a:ext cx="6811617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Exemplo:</a:t>
            </a:r>
          </a:p>
          <a:p>
            <a:r>
              <a:rPr lang="pt-BR" sz="3200" dirty="0">
                <a:solidFill>
                  <a:schemeClr val="tx1"/>
                </a:solidFill>
              </a:rPr>
              <a:t>	&lt;i&gt; Olá &lt;/i&gt;</a:t>
            </a:r>
          </a:p>
        </p:txBody>
      </p:sp>
    </p:spTree>
    <p:extLst>
      <p:ext uri="{BB962C8B-B14F-4D97-AF65-F5344CB8AC3E}">
        <p14:creationId xmlns:p14="http://schemas.microsoft.com/office/powerpoint/2010/main" val="15876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AB941A-415E-45AB-9DA6-D42D08951AE6}"/>
              </a:ext>
            </a:extLst>
          </p:cNvPr>
          <p:cNvSpPr/>
          <p:nvPr/>
        </p:nvSpPr>
        <p:spPr>
          <a:xfrm>
            <a:off x="2438397" y="1410059"/>
            <a:ext cx="7241586" cy="83949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pt-BR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HTML   x   HTML 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3B7480-280F-40B6-A765-036721469131}"/>
              </a:ext>
            </a:extLst>
          </p:cNvPr>
          <p:cNvSpPr/>
          <p:nvPr/>
        </p:nvSpPr>
        <p:spPr>
          <a:xfrm>
            <a:off x="2537060" y="2610388"/>
            <a:ext cx="724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https://www.hostinger.com/tutorials/difference-between-html-and-html5</a:t>
            </a:r>
            <a:endParaRPr lang="pt-BR" dirty="0"/>
          </a:p>
        </p:txBody>
      </p:sp>
      <p:pic>
        <p:nvPicPr>
          <p:cNvPr id="1026" name="Picture 2" descr="Difference Between HTML and HTML5">
            <a:extLst>
              <a:ext uri="{FF2B5EF4-FFF2-40B4-BE49-F238E27FC236}">
                <a16:creationId xmlns:a16="http://schemas.microsoft.com/office/drawing/2014/main" id="{393A3484-4476-47D0-80DA-F73C3DF3D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14" y="2979720"/>
            <a:ext cx="57054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1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4902DD8-8A40-4046-B8FA-4ACC4B86821F}"/>
              </a:ext>
            </a:extLst>
          </p:cNvPr>
          <p:cNvSpPr txBox="1"/>
          <p:nvPr/>
        </p:nvSpPr>
        <p:spPr>
          <a:xfrm>
            <a:off x="477078" y="1494663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Estrutura básica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18727DA-097D-46A5-A0C1-06F7E50B9D69}"/>
              </a:ext>
            </a:extLst>
          </p:cNvPr>
          <p:cNvGrpSpPr/>
          <p:nvPr/>
        </p:nvGrpSpPr>
        <p:grpSpPr>
          <a:xfrm>
            <a:off x="1245702" y="2278218"/>
            <a:ext cx="4969568" cy="4493538"/>
            <a:chOff x="1245702" y="2278218"/>
            <a:chExt cx="4969568" cy="4493538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E2D0FC0-63B2-4992-A240-0D394314AC88}"/>
                </a:ext>
              </a:extLst>
            </p:cNvPr>
            <p:cNvSpPr txBox="1"/>
            <p:nvPr/>
          </p:nvSpPr>
          <p:spPr>
            <a:xfrm>
              <a:off x="1722781" y="2278218"/>
              <a:ext cx="4492489" cy="449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b="1" dirty="0">
                  <a:solidFill>
                    <a:schemeClr val="accent1">
                      <a:lumMod val="75000"/>
                    </a:schemeClr>
                  </a:solidFill>
                </a:rPr>
                <a:t>INÍCIO do documento</a:t>
              </a:r>
            </a:p>
            <a:p>
              <a:r>
                <a:rPr lang="pt-BR" sz="2200" b="1" dirty="0">
                  <a:solidFill>
                    <a:schemeClr val="accent2">
                      <a:lumMod val="75000"/>
                    </a:schemeClr>
                  </a:solidFill>
                </a:rPr>
                <a:t>	</a:t>
              </a:r>
            </a:p>
            <a:p>
              <a:r>
                <a:rPr lang="pt-BR" sz="22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INÍCIO do cabeçalho</a:t>
              </a:r>
            </a:p>
            <a:p>
              <a:r>
                <a:rPr lang="pt-BR" sz="2200" dirty="0">
                  <a:solidFill>
                    <a:schemeClr val="accent2">
                      <a:lumMod val="75000"/>
                    </a:schemeClr>
                  </a:solidFill>
                </a:rPr>
                <a:t>		Aqui é o título</a:t>
              </a:r>
            </a:p>
            <a:p>
              <a:r>
                <a:rPr lang="pt-BR" sz="22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FIM do cabeçalho</a:t>
              </a:r>
            </a:p>
            <a:p>
              <a:r>
                <a:rPr lang="pt-BR" sz="2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</a:t>
              </a:r>
            </a:p>
            <a:p>
              <a:r>
                <a:rPr lang="pt-BR" sz="22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INÍCIO do corpo do </a:t>
              </a:r>
              <a:r>
                <a:rPr lang="pt-BR" sz="2200" b="1" dirty="0" err="1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</a:t>
              </a:r>
              <a:endPara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pt-BR" sz="2200" i="1" dirty="0">
                  <a:solidFill>
                    <a:schemeClr val="accent6"/>
                  </a:solidFill>
                </a:rPr>
                <a:t>		Olá mundo!</a:t>
              </a:r>
              <a:r>
                <a:rPr lang="pt-BR" sz="2200" b="1" dirty="0">
                  <a:solidFill>
                    <a:schemeClr val="accent6"/>
                  </a:solidFill>
                </a:rPr>
                <a:t>	</a:t>
              </a:r>
            </a:p>
            <a:p>
              <a:endPara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pt-BR" sz="22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FIM do corpo do </a:t>
              </a:r>
              <a:r>
                <a:rPr lang="pt-BR" sz="2200" b="1" dirty="0" err="1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</a:t>
              </a:r>
              <a:endPara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pt-BR" sz="22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pt-BR" sz="2200" b="1" dirty="0">
                  <a:solidFill>
                    <a:schemeClr val="accent1">
                      <a:lumMod val="75000"/>
                    </a:schemeClr>
                  </a:solidFill>
                </a:rPr>
                <a:t>FIM do documento</a:t>
              </a:r>
            </a:p>
          </p:txBody>
        </p:sp>
        <p:sp>
          <p:nvSpPr>
            <p:cNvPr id="7" name="Chave Esquerda 6">
              <a:extLst>
                <a:ext uri="{FF2B5EF4-FFF2-40B4-BE49-F238E27FC236}">
                  <a16:creationId xmlns:a16="http://schemas.microsoft.com/office/drawing/2014/main" id="{2215C659-920E-46D7-BDC4-4FAAEC2FF6B7}"/>
                </a:ext>
              </a:extLst>
            </p:cNvPr>
            <p:cNvSpPr/>
            <p:nvPr/>
          </p:nvSpPr>
          <p:spPr>
            <a:xfrm>
              <a:off x="1245702" y="2278219"/>
              <a:ext cx="477079" cy="415498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have Esquerda 7">
              <a:extLst>
                <a:ext uri="{FF2B5EF4-FFF2-40B4-BE49-F238E27FC236}">
                  <a16:creationId xmlns:a16="http://schemas.microsoft.com/office/drawing/2014/main" id="{C60E3BA2-893D-45B8-8151-77A3854CE80A}"/>
                </a:ext>
              </a:extLst>
            </p:cNvPr>
            <p:cNvSpPr/>
            <p:nvPr/>
          </p:nvSpPr>
          <p:spPr>
            <a:xfrm>
              <a:off x="2339673" y="2958546"/>
              <a:ext cx="257754" cy="1152939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</a:endParaRPr>
            </a:p>
          </p:txBody>
        </p:sp>
        <p:sp>
          <p:nvSpPr>
            <p:cNvPr id="9" name="Chave Esquerda 8">
              <a:extLst>
                <a:ext uri="{FF2B5EF4-FFF2-40B4-BE49-F238E27FC236}">
                  <a16:creationId xmlns:a16="http://schemas.microsoft.com/office/drawing/2014/main" id="{5BF731CC-C792-49A9-9BF5-4F51C63B959E}"/>
                </a:ext>
              </a:extLst>
            </p:cNvPr>
            <p:cNvSpPr/>
            <p:nvPr/>
          </p:nvSpPr>
          <p:spPr>
            <a:xfrm>
              <a:off x="2339673" y="4302702"/>
              <a:ext cx="257754" cy="1369228"/>
            </a:xfrm>
            <a:prstGeom prst="leftBrace">
              <a:avLst>
                <a:gd name="adj1" fmla="val 8333"/>
                <a:gd name="adj2" fmla="val 47281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4A7285-40D8-4AF5-851B-2CF850477E71}"/>
              </a:ext>
            </a:extLst>
          </p:cNvPr>
          <p:cNvSpPr txBox="1"/>
          <p:nvPr/>
        </p:nvSpPr>
        <p:spPr>
          <a:xfrm>
            <a:off x="7050155" y="2278218"/>
            <a:ext cx="487680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pt-BR" sz="2200" b="1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pt-BR" sz="22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r>
              <a:rPr lang="pt-BR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</a:t>
            </a:r>
            <a:r>
              <a:rPr lang="pt-BR" sz="22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pt-BR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pt-BR" sz="2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</a:t>
            </a:r>
            <a:r>
              <a:rPr lang="pt-BR" sz="22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pt-BR" sz="2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Aqui é o título &lt;/</a:t>
            </a:r>
            <a:r>
              <a:rPr lang="pt-BR" sz="22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pt-BR" sz="2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pt-BR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&lt;/</a:t>
            </a:r>
            <a:r>
              <a:rPr lang="pt-BR" sz="22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pt-BR" sz="2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pt-BR" sz="2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</a:t>
            </a:r>
            <a:r>
              <a:rPr lang="pt-BR" sz="2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pt-BR" sz="2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dirty="0">
                <a:solidFill>
                  <a:schemeClr val="accent6"/>
                </a:solidFill>
              </a:rPr>
              <a:t>	&lt;i&gt;Olá mundo!&lt;/i&gt;</a:t>
            </a:r>
          </a:p>
          <a:p>
            <a:endParaRPr lang="pt-BR" sz="22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&lt;</a:t>
            </a:r>
            <a:r>
              <a:rPr lang="pt-BR" sz="22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pt-BR" sz="2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</a:p>
          <a:p>
            <a:endParaRPr lang="pt-BR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pt-BR" sz="2200" b="1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592351F-5E4B-4564-86DB-D6ACACD44CDA}"/>
              </a:ext>
            </a:extLst>
          </p:cNvPr>
          <p:cNvSpPr txBox="1"/>
          <p:nvPr/>
        </p:nvSpPr>
        <p:spPr>
          <a:xfrm>
            <a:off x="7050155" y="1688496"/>
            <a:ext cx="4876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&lt;!DOCTYPE </a:t>
            </a:r>
            <a:r>
              <a:rPr lang="pt-BR" sz="2200" b="1" dirty="0" err="1"/>
              <a:t>html</a:t>
            </a:r>
            <a:r>
              <a:rPr lang="pt-BR" sz="2200" b="1" dirty="0"/>
              <a:t>&gt;         para HTML 5</a:t>
            </a:r>
          </a:p>
        </p:txBody>
      </p:sp>
    </p:spTree>
    <p:extLst>
      <p:ext uri="{BB962C8B-B14F-4D97-AF65-F5344CB8AC3E}">
        <p14:creationId xmlns:p14="http://schemas.microsoft.com/office/powerpoint/2010/main" val="326764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72EE705-A68E-4EB7-9C3A-31E534C5CBEE}"/>
              </a:ext>
            </a:extLst>
          </p:cNvPr>
          <p:cNvSpPr txBox="1"/>
          <p:nvPr/>
        </p:nvSpPr>
        <p:spPr>
          <a:xfrm>
            <a:off x="477078" y="1494663"/>
            <a:ext cx="494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Aprendendo mais </a:t>
            </a:r>
            <a:r>
              <a:rPr lang="pt-BR" sz="3200" dirty="0" err="1"/>
              <a:t>TAGs</a:t>
            </a:r>
            <a:endParaRPr lang="pt-B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51E724-496A-4FBD-BEDC-C397D335D220}"/>
              </a:ext>
            </a:extLst>
          </p:cNvPr>
          <p:cNvSpPr/>
          <p:nvPr/>
        </p:nvSpPr>
        <p:spPr>
          <a:xfrm>
            <a:off x="7460976" y="2675647"/>
            <a:ext cx="3167270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Parágrafo &lt;p&gt;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Quebra de linha &lt;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4DBCD0-ADF8-41C4-9097-7E5FE4864B40}"/>
              </a:ext>
            </a:extLst>
          </p:cNvPr>
          <p:cNvSpPr/>
          <p:nvPr/>
        </p:nvSpPr>
        <p:spPr>
          <a:xfrm>
            <a:off x="927652" y="2311210"/>
            <a:ext cx="380337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&lt;!DOCTYPE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lang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=“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pt-br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”&gt;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head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          &lt;meta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charset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=“utf-8”&gt;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          &lt;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title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Aqui é o título &lt;/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title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head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&lt;i&gt;Olá mundo!&lt;/i&gt;</a:t>
            </a:r>
          </a:p>
          <a:p>
            <a:endParaRPr lang="pt-BR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8251DD-6834-4ABD-8511-FCA55183D00A}"/>
              </a:ext>
            </a:extLst>
          </p:cNvPr>
          <p:cNvSpPr txBox="1"/>
          <p:nvPr/>
        </p:nvSpPr>
        <p:spPr>
          <a:xfrm>
            <a:off x="6294782" y="2079438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Uso de parágrafos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38E64F-71A4-4899-9CAB-F0F13392133A}"/>
              </a:ext>
            </a:extLst>
          </p:cNvPr>
          <p:cNvSpPr/>
          <p:nvPr/>
        </p:nvSpPr>
        <p:spPr>
          <a:xfrm>
            <a:off x="5241237" y="3467798"/>
            <a:ext cx="221973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Olá mundo!  </a:t>
            </a:r>
            <a:r>
              <a:rPr lang="pt-BR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b="1" dirty="0" err="1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Novo parágrafo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DC435F-7371-4E0E-AC90-302536B574F0}"/>
              </a:ext>
            </a:extLst>
          </p:cNvPr>
          <p:cNvSpPr/>
          <p:nvPr/>
        </p:nvSpPr>
        <p:spPr>
          <a:xfrm>
            <a:off x="8421761" y="3499369"/>
            <a:ext cx="221973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Olá mundo!  </a:t>
            </a:r>
            <a:r>
              <a:rPr lang="pt-BR" b="1" dirty="0">
                <a:solidFill>
                  <a:srgbClr val="00B0F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&lt;p&gt;</a:t>
            </a: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Novo parágrafo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2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8251DD-6834-4ABD-8511-FCA55183D00A}"/>
              </a:ext>
            </a:extLst>
          </p:cNvPr>
          <p:cNvSpPr txBox="1"/>
          <p:nvPr/>
        </p:nvSpPr>
        <p:spPr>
          <a:xfrm>
            <a:off x="-48041" y="1416830"/>
            <a:ext cx="292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Títulos e subtítulos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C45E054-AABC-4E1E-91A5-F892651EABDD}"/>
              </a:ext>
            </a:extLst>
          </p:cNvPr>
          <p:cNvSpPr/>
          <p:nvPr/>
        </p:nvSpPr>
        <p:spPr>
          <a:xfrm>
            <a:off x="152400" y="1997839"/>
            <a:ext cx="2524539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&lt;h1&gt; Título Maior &lt;/h1&gt;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&lt;h2&gt; Título 2 &lt;/h2&gt;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&lt;h3&gt; Título 3 &lt;/h3&gt;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&lt;h4&gt; Título 4 &lt;/h4&gt;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&lt;h5&gt; Título menor &lt;/h5&gt;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FA9CCA-13C4-4569-B112-F70C631D4A82}"/>
              </a:ext>
            </a:extLst>
          </p:cNvPr>
          <p:cNvSpPr/>
          <p:nvPr/>
        </p:nvSpPr>
        <p:spPr>
          <a:xfrm>
            <a:off x="3251752" y="2031256"/>
            <a:ext cx="2572578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...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&lt;center&gt;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&lt;p&gt;Olá Mundo!&lt;/p&gt;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&lt;p&gt;Novo parágrafo&lt;/p&gt;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....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D5095C-04B2-4661-8E23-9F20456485A3}"/>
              </a:ext>
            </a:extLst>
          </p:cNvPr>
          <p:cNvSpPr txBox="1"/>
          <p:nvPr/>
        </p:nvSpPr>
        <p:spPr>
          <a:xfrm>
            <a:off x="3848101" y="1416829"/>
            <a:ext cx="560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Alinhamento: center / </a:t>
            </a:r>
            <a:r>
              <a:rPr lang="pt-BR" sz="2400" b="1" dirty="0" err="1"/>
              <a:t>right</a:t>
            </a:r>
            <a:r>
              <a:rPr lang="pt-BR" sz="2400" b="1" dirty="0"/>
              <a:t>/ </a:t>
            </a:r>
            <a:r>
              <a:rPr lang="pt-BR" sz="2400" b="1" dirty="0" err="1"/>
              <a:t>left</a:t>
            </a:r>
            <a:endParaRPr lang="pt-BR" sz="24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834F21-8EAC-4308-9ACC-267D814B0636}"/>
              </a:ext>
            </a:extLst>
          </p:cNvPr>
          <p:cNvSpPr/>
          <p:nvPr/>
        </p:nvSpPr>
        <p:spPr>
          <a:xfrm>
            <a:off x="6344476" y="1997838"/>
            <a:ext cx="4270515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+mj-lt"/>
                <a:cs typeface="Calibri Light" panose="020F0302020204030204" pitchFamily="34" charset="0"/>
              </a:rPr>
              <a:t>...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&lt;p </a:t>
            </a:r>
            <a:r>
              <a:rPr lang="pt-BR" dirty="0" err="1">
                <a:latin typeface="+mj-lt"/>
              </a:rPr>
              <a:t>align</a:t>
            </a:r>
            <a:r>
              <a:rPr lang="pt-BR" dirty="0">
                <a:latin typeface="+mj-lt"/>
              </a:rPr>
              <a:t>=“center”&gt; Olá Mundo!&lt;/p&gt;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&lt;p </a:t>
            </a:r>
            <a:r>
              <a:rPr lang="pt-BR" dirty="0" err="1">
                <a:latin typeface="+mj-lt"/>
              </a:rPr>
              <a:t>align</a:t>
            </a:r>
            <a:r>
              <a:rPr lang="pt-BR" dirty="0">
                <a:latin typeface="+mj-lt"/>
              </a:rPr>
              <a:t>=“</a:t>
            </a:r>
            <a:r>
              <a:rPr lang="pt-BR" dirty="0" err="1">
                <a:latin typeface="+mj-lt"/>
              </a:rPr>
              <a:t>right</a:t>
            </a:r>
            <a:r>
              <a:rPr lang="pt-BR" dirty="0">
                <a:latin typeface="+mj-lt"/>
              </a:rPr>
              <a:t>”&gt; Novo parágrafo&lt;/p&gt;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7835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8251DD-6834-4ABD-8511-FCA55183D00A}"/>
              </a:ext>
            </a:extLst>
          </p:cNvPr>
          <p:cNvSpPr txBox="1"/>
          <p:nvPr/>
        </p:nvSpPr>
        <p:spPr>
          <a:xfrm>
            <a:off x="3127512" y="1337316"/>
            <a:ext cx="494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Outras formatações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38E64F-71A4-4899-9CAB-F0F13392133A}"/>
              </a:ext>
            </a:extLst>
          </p:cNvPr>
          <p:cNvSpPr/>
          <p:nvPr/>
        </p:nvSpPr>
        <p:spPr>
          <a:xfrm>
            <a:off x="528985" y="1895206"/>
            <a:ext cx="6202015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&lt;p&gt;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&lt;b&gt;Texto em negrito&lt;/b&gt;&lt;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&lt;i&gt;Texto em itálico&lt;/i&gt;&lt;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&lt;u&gt;Texto sublinhado&lt;/u&gt;&lt;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&lt;sub&gt;Texto subscrito&lt;/sub&gt;&lt;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&gt;Texto sobrescrito&lt;/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&lt;big&gt;Texto com fonte maior do que o padrão&lt;/big&gt;&lt;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small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&gt;Texto com fonte menor do que o padrão&lt;/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small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&lt;em&gt;Texto em itálico&lt;/em&gt;&lt;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&lt;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strong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&gt;Texto em negrito&lt;/</a:t>
            </a:r>
            <a:r>
              <a:rPr lang="pt-BR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strong</a:t>
            </a:r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&lt;/p&gt;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ACD61B7-F67B-4715-94D9-C16DC57E2F9C}"/>
              </a:ext>
            </a:extLst>
          </p:cNvPr>
          <p:cNvSpPr/>
          <p:nvPr/>
        </p:nvSpPr>
        <p:spPr>
          <a:xfrm>
            <a:off x="7315200" y="2381363"/>
            <a:ext cx="4531691" cy="3416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Comentário se faz assim:</a:t>
            </a:r>
          </a:p>
          <a:p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&lt;!– comentário --&gt;</a:t>
            </a:r>
          </a:p>
          <a:p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ou</a:t>
            </a:r>
          </a:p>
          <a:p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 Light" panose="020F030202020403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&lt;!– </a:t>
            </a:r>
          </a:p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	oi, isso é um comentário</a:t>
            </a:r>
          </a:p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 Light" panose="020F0302020204030204" pitchFamily="34" charset="0"/>
              </a:rPr>
              <a:t>--&gt;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2E2D00B-FB63-4D6E-945F-3AB660791883}"/>
              </a:ext>
            </a:extLst>
          </p:cNvPr>
          <p:cNvSpPr/>
          <p:nvPr/>
        </p:nvSpPr>
        <p:spPr>
          <a:xfrm>
            <a:off x="8451994" y="1568148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DICA</a:t>
            </a:r>
          </a:p>
        </p:txBody>
      </p:sp>
    </p:spTree>
    <p:extLst>
      <p:ext uri="{BB962C8B-B14F-4D97-AF65-F5344CB8AC3E}">
        <p14:creationId xmlns:p14="http://schemas.microsoft.com/office/powerpoint/2010/main" val="186352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8251DD-6834-4ABD-8511-FCA55183D00A}"/>
              </a:ext>
            </a:extLst>
          </p:cNvPr>
          <p:cNvSpPr txBox="1"/>
          <p:nvPr/>
        </p:nvSpPr>
        <p:spPr>
          <a:xfrm>
            <a:off x="3942522" y="1390324"/>
            <a:ext cx="430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Lista ordenada e não ordenada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48741C-27FD-4E3A-ACA5-58A6A1930EBD}"/>
              </a:ext>
            </a:extLst>
          </p:cNvPr>
          <p:cNvSpPr/>
          <p:nvPr/>
        </p:nvSpPr>
        <p:spPr>
          <a:xfrm>
            <a:off x="1961321" y="2024343"/>
            <a:ext cx="3392555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&lt;ol&gt;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Matrícula&lt;/li&gt;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Nome&lt;/li&gt;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Cargo&lt;/li&gt;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Lotação&lt;/li&gt;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Ramal&lt;//li&gt;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&lt;/ol&gt;</a:t>
            </a:r>
            <a:endParaRPr lang="pt-BR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A9C434-50AF-4331-AD08-272FAD365D8C}"/>
              </a:ext>
            </a:extLst>
          </p:cNvPr>
          <p:cNvSpPr/>
          <p:nvPr/>
        </p:nvSpPr>
        <p:spPr>
          <a:xfrm>
            <a:off x="6546575" y="2024343"/>
            <a:ext cx="3392555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&lt;ul&gt;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Matrícula&lt;/li&gt;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Nome&lt;/li&gt;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Cargo&lt;/li&gt;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Lotação&lt;/li&gt;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&lt;li&gt; Ramal&lt;//li&gt;</a:t>
            </a:r>
          </a:p>
          <a:p>
            <a:r>
              <a:rPr lang="it-I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&lt;/ul&gt;</a:t>
            </a:r>
            <a:endParaRPr lang="pt-BR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4718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8251DD-6834-4ABD-8511-FCA55183D00A}"/>
              </a:ext>
            </a:extLst>
          </p:cNvPr>
          <p:cNvSpPr txBox="1"/>
          <p:nvPr/>
        </p:nvSpPr>
        <p:spPr>
          <a:xfrm>
            <a:off x="3942522" y="1390324"/>
            <a:ext cx="430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Manipulação de Imagens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48741C-27FD-4E3A-ACA5-58A6A1930EBD}"/>
              </a:ext>
            </a:extLst>
          </p:cNvPr>
          <p:cNvSpPr/>
          <p:nvPr/>
        </p:nvSpPr>
        <p:spPr>
          <a:xfrm>
            <a:off x="1961321" y="1944831"/>
            <a:ext cx="869342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t-IT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&lt;img scr=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“inteligencia_ai.jpg”</a:t>
            </a:r>
            <a:r>
              <a:rPr lang="it-IT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  <a:endParaRPr lang="pt-BR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A8D4CB-BC8A-42D4-BAB7-FD4832410BDC}"/>
              </a:ext>
            </a:extLst>
          </p:cNvPr>
          <p:cNvSpPr/>
          <p:nvPr/>
        </p:nvSpPr>
        <p:spPr>
          <a:xfrm>
            <a:off x="3285390" y="5868264"/>
            <a:ext cx="562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="inteligencia_ai.jpg" </a:t>
            </a:r>
            <a:r>
              <a:rPr lang="pt-BR" dirty="0" err="1"/>
              <a:t>height</a:t>
            </a:r>
            <a:r>
              <a:rPr lang="pt-BR" dirty="0"/>
              <a:t>="400" </a:t>
            </a:r>
            <a:r>
              <a:rPr lang="pt-BR" dirty="0" err="1"/>
              <a:t>width</a:t>
            </a:r>
            <a:r>
              <a:rPr lang="pt-BR" dirty="0"/>
              <a:t>="400"&gt;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E86FB8-11C5-495A-B697-61B86ADF2E05}"/>
              </a:ext>
            </a:extLst>
          </p:cNvPr>
          <p:cNvSpPr txBox="1"/>
          <p:nvPr/>
        </p:nvSpPr>
        <p:spPr>
          <a:xfrm>
            <a:off x="3942521" y="5236843"/>
            <a:ext cx="430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Alterando o tamanho</a:t>
            </a:r>
          </a:p>
        </p:txBody>
      </p:sp>
    </p:spTree>
    <p:extLst>
      <p:ext uri="{BB962C8B-B14F-4D97-AF65-F5344CB8AC3E}">
        <p14:creationId xmlns:p14="http://schemas.microsoft.com/office/powerpoint/2010/main" val="17090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8251DD-6834-4ABD-8511-FCA55183D00A}"/>
              </a:ext>
            </a:extLst>
          </p:cNvPr>
          <p:cNvSpPr txBox="1"/>
          <p:nvPr/>
        </p:nvSpPr>
        <p:spPr>
          <a:xfrm>
            <a:off x="1497496" y="1390324"/>
            <a:ext cx="915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Manipulação de Imagens - centralizando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48741C-27FD-4E3A-ACA5-58A6A1930EBD}"/>
              </a:ext>
            </a:extLst>
          </p:cNvPr>
          <p:cNvSpPr/>
          <p:nvPr/>
        </p:nvSpPr>
        <p:spPr>
          <a:xfrm>
            <a:off x="1537253" y="1905075"/>
            <a:ext cx="9117496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&lt;center&gt;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="inteligencia_ai.jpg"&gt;&lt;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&gt;Minha imagem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&lt;/center&gt;</a:t>
            </a:r>
          </a:p>
          <a:p>
            <a:endParaRPr lang="pt-BR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Outra  linha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71959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1D2E50-47A1-4A7F-BAB1-39AC296BF0C6}"/>
              </a:ext>
            </a:extLst>
          </p:cNvPr>
          <p:cNvSpPr txBox="1"/>
          <p:nvPr/>
        </p:nvSpPr>
        <p:spPr>
          <a:xfrm>
            <a:off x="695737" y="1323330"/>
            <a:ext cx="11072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30BE10-A197-4B6E-90C4-834BA60F3405}"/>
              </a:ext>
            </a:extLst>
          </p:cNvPr>
          <p:cNvSpPr txBox="1"/>
          <p:nvPr/>
        </p:nvSpPr>
        <p:spPr>
          <a:xfrm>
            <a:off x="1239078" y="2038307"/>
            <a:ext cx="10131287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/>
              <a:t>Linguagem HTML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/>
              <a:t>HTML com CSS (estilo)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/>
              <a:t>Linguagem Python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/>
              <a:t>Funções e estrutura (lista, pilha, set)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 err="1"/>
              <a:t>SQLite</a:t>
            </a:r>
            <a:r>
              <a:rPr lang="pt-BR" sz="3200" dirty="0"/>
              <a:t> 3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/>
              <a:t>Web </a:t>
            </a:r>
            <a:r>
              <a:rPr lang="pt-BR" sz="3200" dirty="0" err="1"/>
              <a:t>scraping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4144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8251DD-6834-4ABD-8511-FCA55183D00A}"/>
              </a:ext>
            </a:extLst>
          </p:cNvPr>
          <p:cNvSpPr txBox="1"/>
          <p:nvPr/>
        </p:nvSpPr>
        <p:spPr>
          <a:xfrm>
            <a:off x="1497496" y="1390324"/>
            <a:ext cx="915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Manipulação de Imagens – link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48741C-27FD-4E3A-ACA5-58A6A1930EBD}"/>
              </a:ext>
            </a:extLst>
          </p:cNvPr>
          <p:cNvSpPr/>
          <p:nvPr/>
        </p:nvSpPr>
        <p:spPr>
          <a:xfrm>
            <a:off x="482600" y="3119880"/>
            <a:ext cx="114808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“https://www.hostinger.com.br/tutoriais/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wp-content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/uploads/sites/12/2018/03/o-que-e-html.png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A8E693-B0B3-44E8-8757-129C9EE02F53}"/>
              </a:ext>
            </a:extLst>
          </p:cNvPr>
          <p:cNvSpPr/>
          <p:nvPr/>
        </p:nvSpPr>
        <p:spPr>
          <a:xfrm>
            <a:off x="1729407" y="2255102"/>
            <a:ext cx="869342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SRC -&gt; indica o link</a:t>
            </a:r>
            <a:endParaRPr lang="pt-BR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A20E2D-9DC3-4452-8CF4-EEBE5A998EFA}"/>
              </a:ext>
            </a:extLst>
          </p:cNvPr>
          <p:cNvSpPr txBox="1"/>
          <p:nvPr/>
        </p:nvSpPr>
        <p:spPr>
          <a:xfrm>
            <a:off x="1497496" y="1390324"/>
            <a:ext cx="915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Manipulação de Imagens – com título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B24997-C31C-4756-AF51-6AD48E83CBE5}"/>
              </a:ext>
            </a:extLst>
          </p:cNvPr>
          <p:cNvSpPr/>
          <p:nvPr/>
        </p:nvSpPr>
        <p:spPr>
          <a:xfrm>
            <a:off x="508000" y="2218180"/>
            <a:ext cx="114808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="inteligencia_ai.jpg"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=‘Inteligência Artificial’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=‘Foto AI’&gt;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8058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A20E2D-9DC3-4452-8CF4-EEBE5A998EFA}"/>
              </a:ext>
            </a:extLst>
          </p:cNvPr>
          <p:cNvSpPr txBox="1"/>
          <p:nvPr/>
        </p:nvSpPr>
        <p:spPr>
          <a:xfrm>
            <a:off x="1497496" y="1390324"/>
            <a:ext cx="915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Manipulação de Imagens – HTML 5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B24997-C31C-4756-AF51-6AD48E83CBE5}"/>
              </a:ext>
            </a:extLst>
          </p:cNvPr>
          <p:cNvSpPr/>
          <p:nvPr/>
        </p:nvSpPr>
        <p:spPr>
          <a:xfrm>
            <a:off x="508000" y="2218180"/>
            <a:ext cx="114808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...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&lt;figure&gt;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="inteligencia_ai.jpg"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=‘Inteligência Artificial’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=‘Foto AI’&gt;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figcaption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&gt;Informações da Figura&lt;/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figcaption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&lt;/figure&gt;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0172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A20E2D-9DC3-4452-8CF4-EEBE5A998EFA}"/>
              </a:ext>
            </a:extLst>
          </p:cNvPr>
          <p:cNvSpPr txBox="1"/>
          <p:nvPr/>
        </p:nvSpPr>
        <p:spPr>
          <a:xfrm>
            <a:off x="1497496" y="1237924"/>
            <a:ext cx="915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B24997-C31C-4756-AF51-6AD48E83CBE5}"/>
              </a:ext>
            </a:extLst>
          </p:cNvPr>
          <p:cNvSpPr/>
          <p:nvPr/>
        </p:nvSpPr>
        <p:spPr>
          <a:xfrm>
            <a:off x="279400" y="1735580"/>
            <a:ext cx="32893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&gt;celula1&lt;/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&gt;celula2&lt;/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&gt;c1-linha2&lt;/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&gt;c2-linha2&lt;/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270733-EBC0-4D98-8DA2-3E50D784E422}"/>
              </a:ext>
            </a:extLst>
          </p:cNvPr>
          <p:cNvSpPr/>
          <p:nvPr/>
        </p:nvSpPr>
        <p:spPr>
          <a:xfrm>
            <a:off x="4108450" y="1735580"/>
            <a:ext cx="32893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=1&gt;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&gt;celula1&lt;/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&gt;celula2&lt;/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&gt;c1-linha2&lt;/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&gt;c2-linha2&lt;/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F5AB63-165E-4E92-837F-BE98B17B3FA7}"/>
              </a:ext>
            </a:extLst>
          </p:cNvPr>
          <p:cNvSpPr/>
          <p:nvPr/>
        </p:nvSpPr>
        <p:spPr>
          <a:xfrm>
            <a:off x="7645400" y="1735580"/>
            <a:ext cx="44196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=1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bgcolor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lightblue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bgcolor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yellow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"&gt;celula1&lt;/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&gt;celula2&lt;/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&gt;c1-linha2&lt;/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&gt;c2-linha2&lt;/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441ACD-999D-477E-A5C4-A83965FE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5299075"/>
            <a:ext cx="2857500" cy="1381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434CAF-EA7A-4787-AF3B-B39E7B9B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25" y="5299075"/>
            <a:ext cx="2038350" cy="1333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459EF7A-7B9C-48A3-9B5E-020E12843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650" y="5368925"/>
            <a:ext cx="19431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A20E2D-9DC3-4452-8CF4-EEBE5A998EFA}"/>
              </a:ext>
            </a:extLst>
          </p:cNvPr>
          <p:cNvSpPr txBox="1"/>
          <p:nvPr/>
        </p:nvSpPr>
        <p:spPr>
          <a:xfrm>
            <a:off x="1497496" y="1237924"/>
            <a:ext cx="915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Tabelas – mais exemplos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B24997-C31C-4756-AF51-6AD48E83CBE5}"/>
              </a:ext>
            </a:extLst>
          </p:cNvPr>
          <p:cNvSpPr/>
          <p:nvPr/>
        </p:nvSpPr>
        <p:spPr>
          <a:xfrm>
            <a:off x="279400" y="1735580"/>
            <a:ext cx="58166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=1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bgcolor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lightblue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colspan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=2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&gt;Título&lt;/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bgcolor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yellow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"&gt;celula1&lt;/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&gt;celula2&lt;/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&gt;c1-linha2&lt;/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&gt;c2-linha2&lt;/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0EDDCE-E71F-4243-840E-DB9C09C71D38}"/>
              </a:ext>
            </a:extLst>
          </p:cNvPr>
          <p:cNvSpPr/>
          <p:nvPr/>
        </p:nvSpPr>
        <p:spPr>
          <a:xfrm>
            <a:off x="6324600" y="1735580"/>
            <a:ext cx="58166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=1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bgcolor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lightblue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align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‘center’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colspan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=2&gt;Título&lt;/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bgcolor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yellow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"&gt;celula1&lt;/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&gt;celula2&lt;/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&gt;c1-linha2&lt;/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&gt;c2-linha2&lt;/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B6A5F8F-7E89-40B2-B42A-8973FFD5C271}"/>
              </a:ext>
            </a:extLst>
          </p:cNvPr>
          <p:cNvSpPr/>
          <p:nvPr/>
        </p:nvSpPr>
        <p:spPr>
          <a:xfrm>
            <a:off x="1602407" y="6268302"/>
            <a:ext cx="869342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mesclar linhas -&gt; 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rowspan</a:t>
            </a:r>
            <a:endParaRPr lang="pt-BR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5A20E2D-9DC3-4452-8CF4-EEBE5A998EFA}"/>
              </a:ext>
            </a:extLst>
          </p:cNvPr>
          <p:cNvSpPr txBox="1"/>
          <p:nvPr/>
        </p:nvSpPr>
        <p:spPr>
          <a:xfrm>
            <a:off x="1497496" y="1237924"/>
            <a:ext cx="915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Formulários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B24997-C31C-4756-AF51-6AD48E83CBE5}"/>
              </a:ext>
            </a:extLst>
          </p:cNvPr>
          <p:cNvSpPr/>
          <p:nvPr/>
        </p:nvSpPr>
        <p:spPr>
          <a:xfrm>
            <a:off x="127000" y="1735580"/>
            <a:ext cx="5816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&lt;input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='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usuario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&lt;input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='senha'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='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0EDDCE-E71F-4243-840E-DB9C09C71D38}"/>
              </a:ext>
            </a:extLst>
          </p:cNvPr>
          <p:cNvSpPr/>
          <p:nvPr/>
        </p:nvSpPr>
        <p:spPr>
          <a:xfrm>
            <a:off x="139700" y="3491205"/>
            <a:ext cx="5816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teste.php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="post"&gt;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Nome &lt;input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 id="nome"&gt;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E-mail &lt;input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Comentário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textarea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id="msg"&gt;&lt;/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textarea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="reset"&gt;Limpar campos&lt;/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"&gt;Enviar 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endParaRPr lang="pt-BR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945EFBC-36B0-4309-A74F-BE944B87AA12}"/>
              </a:ext>
            </a:extLst>
          </p:cNvPr>
          <p:cNvSpPr/>
          <p:nvPr/>
        </p:nvSpPr>
        <p:spPr>
          <a:xfrm>
            <a:off x="6096000" y="1735580"/>
            <a:ext cx="5956300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&lt;center&gt;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="form_teste.html" 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="post"&gt;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Nome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&lt;input 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 id="nome"&gt;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E-mail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&gt;&lt;input 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 id="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email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Comentário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textarea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id="msg" rows=6 cols=40&gt;&lt;/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textarea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&lt;/td&gt;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="reset"&gt;Limpar campos&lt;/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  &lt;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="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submit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"&gt;Enviar sua mensagem&lt;/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 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td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</a:t>
            </a:r>
            <a:r>
              <a:rPr lang="pt-BR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</a:t>
            </a: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9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F3936F1-DF2E-4E63-9440-B2465D05D351}"/>
              </a:ext>
            </a:extLst>
          </p:cNvPr>
          <p:cNvSpPr/>
          <p:nvPr/>
        </p:nvSpPr>
        <p:spPr>
          <a:xfrm>
            <a:off x="139700" y="1284863"/>
            <a:ext cx="5956300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table</a:t>
            </a:r>
            <a:r>
              <a:rPr lang="pt-BR" sz="1400" dirty="0"/>
              <a:t> </a:t>
            </a:r>
            <a:r>
              <a:rPr lang="pt-BR" sz="1400" dirty="0" err="1"/>
              <a:t>border</a:t>
            </a:r>
            <a:r>
              <a:rPr lang="pt-BR" sz="1400" dirty="0"/>
              <a:t>=1&gt;</a:t>
            </a:r>
          </a:p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tr</a:t>
            </a:r>
            <a:r>
              <a:rPr lang="pt-BR" sz="1400" dirty="0"/>
              <a:t>&gt; &lt;</a:t>
            </a:r>
            <a:r>
              <a:rPr lang="pt-BR" sz="1400" dirty="0" err="1"/>
              <a:t>td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  &lt;p&gt;Caixa de seleção:&lt;/p&gt;</a:t>
            </a:r>
          </a:p>
          <a:p>
            <a:r>
              <a:rPr lang="pt-BR" sz="1400" dirty="0"/>
              <a:t>             &lt;</a:t>
            </a:r>
            <a:r>
              <a:rPr lang="pt-BR" sz="1400" dirty="0" err="1"/>
              <a:t>select</a:t>
            </a:r>
            <a:r>
              <a:rPr lang="pt-BR" sz="1400" dirty="0"/>
              <a:t> 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select</a:t>
            </a:r>
            <a:r>
              <a:rPr lang="pt-BR" sz="1400" dirty="0"/>
              <a:t>"&gt;</a:t>
            </a:r>
          </a:p>
          <a:p>
            <a:r>
              <a:rPr lang="pt-BR" sz="1400" dirty="0"/>
              <a:t>	  &lt;</a:t>
            </a:r>
            <a:r>
              <a:rPr lang="pt-BR" sz="1400" dirty="0" err="1"/>
              <a:t>option</a:t>
            </a:r>
            <a:r>
              <a:rPr lang="pt-BR" sz="1400" dirty="0"/>
              <a:t> </a:t>
            </a:r>
            <a:r>
              <a:rPr lang="pt-BR" sz="1400" dirty="0" err="1"/>
              <a:t>value</a:t>
            </a:r>
            <a:r>
              <a:rPr lang="pt-BR" sz="1400" dirty="0"/>
              <a:t>="valor1"&gt;Valor 1&lt;/</a:t>
            </a:r>
            <a:r>
              <a:rPr lang="pt-BR" sz="1400" dirty="0" err="1"/>
              <a:t>option</a:t>
            </a:r>
            <a:r>
              <a:rPr lang="pt-BR" sz="1400" dirty="0"/>
              <a:t>&gt;</a:t>
            </a:r>
          </a:p>
          <a:p>
            <a:r>
              <a:rPr lang="pt-BR" sz="1400" dirty="0"/>
              <a:t>	  &lt;</a:t>
            </a:r>
            <a:r>
              <a:rPr lang="pt-BR" sz="1400" dirty="0" err="1"/>
              <a:t>option</a:t>
            </a:r>
            <a:r>
              <a:rPr lang="pt-BR" sz="1400" dirty="0"/>
              <a:t> </a:t>
            </a:r>
            <a:r>
              <a:rPr lang="pt-BR" sz="1400" dirty="0" err="1"/>
              <a:t>value</a:t>
            </a:r>
            <a:r>
              <a:rPr lang="pt-BR" sz="1400" dirty="0"/>
              <a:t>="valor2" </a:t>
            </a:r>
            <a:r>
              <a:rPr lang="pt-BR" sz="1400" dirty="0" err="1"/>
              <a:t>selected</a:t>
            </a:r>
            <a:r>
              <a:rPr lang="pt-BR" sz="1400" dirty="0"/>
              <a:t>&gt;Valor 2&lt;/</a:t>
            </a:r>
            <a:r>
              <a:rPr lang="pt-BR" sz="1400" dirty="0" err="1"/>
              <a:t>option</a:t>
            </a:r>
            <a:r>
              <a:rPr lang="pt-BR" sz="1400" dirty="0"/>
              <a:t>&gt;</a:t>
            </a:r>
          </a:p>
          <a:p>
            <a:r>
              <a:rPr lang="pt-BR" sz="1400" dirty="0"/>
              <a:t>	  &lt;</a:t>
            </a:r>
            <a:r>
              <a:rPr lang="pt-BR" sz="1400" dirty="0" err="1"/>
              <a:t>option</a:t>
            </a:r>
            <a:r>
              <a:rPr lang="pt-BR" sz="1400" dirty="0"/>
              <a:t> </a:t>
            </a:r>
            <a:r>
              <a:rPr lang="pt-BR" sz="1400" dirty="0" err="1"/>
              <a:t>value</a:t>
            </a:r>
            <a:r>
              <a:rPr lang="pt-BR" sz="1400" dirty="0"/>
              <a:t>="valor3"&gt;Valor 3&lt;/</a:t>
            </a:r>
            <a:r>
              <a:rPr lang="pt-BR" sz="1400" dirty="0" err="1"/>
              <a:t>option</a:t>
            </a:r>
            <a:r>
              <a:rPr lang="pt-BR" sz="1400" dirty="0"/>
              <a:t>&gt;</a:t>
            </a:r>
          </a:p>
          <a:p>
            <a:r>
              <a:rPr lang="pt-BR" sz="1400" dirty="0"/>
              <a:t>            &lt;/</a:t>
            </a:r>
            <a:r>
              <a:rPr lang="pt-BR" sz="1400" dirty="0" err="1"/>
              <a:t>select</a:t>
            </a:r>
            <a:r>
              <a:rPr lang="pt-BR" sz="1400" dirty="0"/>
              <a:t>&gt;</a:t>
            </a:r>
          </a:p>
          <a:p>
            <a:r>
              <a:rPr lang="pt-BR" sz="1400" dirty="0"/>
              <a:t>  &lt;p&gt;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td</a:t>
            </a:r>
            <a:r>
              <a:rPr lang="pt-BR" sz="1400" dirty="0"/>
              <a:t>&gt;&lt;/</a:t>
            </a:r>
            <a:r>
              <a:rPr lang="pt-BR" sz="1400" dirty="0" err="1"/>
              <a:t>tr</a:t>
            </a:r>
            <a:r>
              <a:rPr lang="pt-BR" sz="1400" dirty="0"/>
              <a:t>&gt;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5F52E2-016E-4566-9C86-E0D030902929}"/>
              </a:ext>
            </a:extLst>
          </p:cNvPr>
          <p:cNvSpPr/>
          <p:nvPr/>
        </p:nvSpPr>
        <p:spPr>
          <a:xfrm>
            <a:off x="1587500" y="4438015"/>
            <a:ext cx="6096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sz="1400" dirty="0"/>
              <a:t>&lt;</a:t>
            </a:r>
            <a:r>
              <a:rPr lang="pt-BR" sz="1400" dirty="0" err="1"/>
              <a:t>tr</a:t>
            </a:r>
            <a:r>
              <a:rPr lang="pt-BR" sz="1400" dirty="0"/>
              <a:t>&gt; &lt;</a:t>
            </a:r>
            <a:r>
              <a:rPr lang="pt-BR" sz="1400" dirty="0" err="1"/>
              <a:t>td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&lt;p&gt;Qual sua idade?&lt;/p&gt;</a:t>
            </a:r>
          </a:p>
          <a:p>
            <a:r>
              <a:rPr lang="pt-BR" sz="1400" dirty="0"/>
              <a:t>    &lt;input </a:t>
            </a:r>
            <a:r>
              <a:rPr lang="pt-BR" sz="1400" dirty="0" err="1"/>
              <a:t>type</a:t>
            </a:r>
            <a:r>
              <a:rPr lang="pt-BR" sz="1400" dirty="0"/>
              <a:t>="radio" </a:t>
            </a:r>
            <a:r>
              <a:rPr lang="pt-BR" sz="1400" dirty="0" err="1"/>
              <a:t>name</a:t>
            </a:r>
            <a:r>
              <a:rPr lang="pt-BR" sz="1400" dirty="0"/>
              <a:t>="idade" </a:t>
            </a:r>
            <a:r>
              <a:rPr lang="pt-BR" sz="1400" dirty="0" err="1"/>
              <a:t>value</a:t>
            </a:r>
            <a:r>
              <a:rPr lang="pt-BR" sz="1400" dirty="0"/>
              <a:t>="18_22"&gt;18 a 22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&lt;input </a:t>
            </a:r>
            <a:r>
              <a:rPr lang="pt-BR" sz="1400" dirty="0" err="1"/>
              <a:t>type</a:t>
            </a:r>
            <a:r>
              <a:rPr lang="pt-BR" sz="1400" dirty="0"/>
              <a:t>="radio" </a:t>
            </a:r>
            <a:r>
              <a:rPr lang="pt-BR" sz="1400" dirty="0" err="1"/>
              <a:t>name</a:t>
            </a:r>
            <a:r>
              <a:rPr lang="pt-BR" sz="1400" dirty="0"/>
              <a:t>="idade" </a:t>
            </a:r>
            <a:r>
              <a:rPr lang="pt-BR" sz="1400" dirty="0" err="1"/>
              <a:t>value</a:t>
            </a:r>
            <a:r>
              <a:rPr lang="pt-BR" sz="1400" dirty="0"/>
              <a:t>="23_30"&gt;23 a 30 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&lt;input </a:t>
            </a:r>
            <a:r>
              <a:rPr lang="pt-BR" sz="1400" dirty="0" err="1"/>
              <a:t>type</a:t>
            </a:r>
            <a:r>
              <a:rPr lang="pt-BR" sz="1400" dirty="0"/>
              <a:t>="radio" </a:t>
            </a:r>
            <a:r>
              <a:rPr lang="pt-BR" sz="1400" dirty="0" err="1"/>
              <a:t>name</a:t>
            </a:r>
            <a:r>
              <a:rPr lang="pt-BR" sz="1400" dirty="0"/>
              <a:t>="idade" </a:t>
            </a:r>
            <a:r>
              <a:rPr lang="pt-BR" sz="1400" dirty="0" err="1"/>
              <a:t>value</a:t>
            </a:r>
            <a:r>
              <a:rPr lang="pt-BR" sz="1400" dirty="0"/>
              <a:t>="mais31"&gt;acima de 31&lt;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td</a:t>
            </a:r>
            <a:r>
              <a:rPr lang="pt-BR" sz="1400" dirty="0"/>
              <a:t>&gt;&lt;/</a:t>
            </a:r>
            <a:r>
              <a:rPr lang="pt-BR" sz="1400" dirty="0" err="1"/>
              <a:t>tr</a:t>
            </a:r>
            <a:r>
              <a:rPr lang="pt-BR" sz="1400" dirty="0"/>
              <a:t>&gt;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5FF2C0-DAFD-4BF7-B75F-A6260452B887}"/>
              </a:ext>
            </a:extLst>
          </p:cNvPr>
          <p:cNvSpPr/>
          <p:nvPr/>
        </p:nvSpPr>
        <p:spPr>
          <a:xfrm>
            <a:off x="5346700" y="2197893"/>
            <a:ext cx="68453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pt-BR" sz="1400" dirty="0"/>
          </a:p>
          <a:p>
            <a:r>
              <a:rPr lang="pt-BR" sz="1400" dirty="0"/>
              <a:t>&lt;</a:t>
            </a:r>
            <a:r>
              <a:rPr lang="pt-BR" sz="1400" dirty="0" err="1"/>
              <a:t>tr</a:t>
            </a:r>
            <a:r>
              <a:rPr lang="pt-BR" sz="1400" dirty="0"/>
              <a:t>&gt; &lt;</a:t>
            </a:r>
            <a:r>
              <a:rPr lang="pt-BR" sz="1400" dirty="0" err="1"/>
              <a:t>td</a:t>
            </a:r>
            <a:r>
              <a:rPr lang="pt-BR" sz="1400" dirty="0"/>
              <a:t>&gt;</a:t>
            </a:r>
          </a:p>
          <a:p>
            <a:r>
              <a:rPr lang="pt-BR" sz="1400" dirty="0"/>
              <a:t>&lt;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&lt;p&gt;Selecione opções&lt;/p&gt;</a:t>
            </a:r>
          </a:p>
          <a:p>
            <a:r>
              <a:rPr lang="pt-BR" sz="1400" dirty="0"/>
              <a:t>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checkbox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="veiculo1" </a:t>
            </a:r>
            <a:r>
              <a:rPr lang="pt-BR" sz="1400" dirty="0" err="1"/>
              <a:t>value</a:t>
            </a:r>
            <a:r>
              <a:rPr lang="pt-BR" sz="1400" dirty="0"/>
              <a:t>="bicicleta"&gt;Eu tenho uma bicicleta&lt;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checkbox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="veiculo2" </a:t>
            </a:r>
            <a:r>
              <a:rPr lang="pt-BR" sz="1400" dirty="0" err="1"/>
              <a:t>value</a:t>
            </a:r>
            <a:r>
              <a:rPr lang="pt-BR" sz="1400" dirty="0"/>
              <a:t>="carro"&gt;Eu tenho um carro&lt;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</a:p>
          <a:p>
            <a:r>
              <a:rPr lang="pt-BR" sz="1400" dirty="0"/>
              <a:t>    &lt;input 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checkbox</a:t>
            </a:r>
            <a:r>
              <a:rPr lang="pt-BR" sz="1400" dirty="0"/>
              <a:t>" </a:t>
            </a:r>
            <a:r>
              <a:rPr lang="pt-BR" sz="1400" dirty="0" err="1"/>
              <a:t>name</a:t>
            </a:r>
            <a:r>
              <a:rPr lang="pt-BR" sz="1400" dirty="0"/>
              <a:t>="veiculo3" </a:t>
            </a:r>
            <a:r>
              <a:rPr lang="pt-BR" sz="1400" dirty="0" err="1"/>
              <a:t>value</a:t>
            </a:r>
            <a:r>
              <a:rPr lang="pt-BR" sz="1400" dirty="0"/>
              <a:t>="moto"&gt;Eu tenho uma moto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</a:p>
          <a:p>
            <a:r>
              <a:rPr lang="pt-BR" sz="1400" dirty="0"/>
              <a:t>&lt;/</a:t>
            </a:r>
            <a:r>
              <a:rPr lang="pt-BR" sz="1400" dirty="0" err="1"/>
              <a:t>td</a:t>
            </a:r>
            <a:r>
              <a:rPr lang="pt-BR" sz="1400" dirty="0"/>
              <a:t>&gt;&lt;/</a:t>
            </a:r>
            <a:r>
              <a:rPr lang="pt-BR" sz="1400" dirty="0" err="1"/>
              <a:t>tr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dirty="0"/>
              <a:t>&lt;/</a:t>
            </a:r>
            <a:r>
              <a:rPr lang="pt-BR" sz="1400" dirty="0" err="1"/>
              <a:t>table</a:t>
            </a:r>
            <a:r>
              <a:rPr lang="pt-B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398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EDE323-8300-42BD-9EC4-9E5B620A89D4}"/>
              </a:ext>
            </a:extLst>
          </p:cNvPr>
          <p:cNvSpPr txBox="1"/>
          <p:nvPr/>
        </p:nvSpPr>
        <p:spPr>
          <a:xfrm>
            <a:off x="2517912" y="2922465"/>
            <a:ext cx="68116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800" b="1" dirty="0">
                <a:solidFill>
                  <a:srgbClr val="0070C0"/>
                </a:solidFill>
                <a:latin typeface="Berlin Sans FB Demi" panose="020E0802020502020306" pitchFamily="34" charset="0"/>
              </a:rPr>
              <a:t>Introdução ao HTML</a:t>
            </a:r>
          </a:p>
        </p:txBody>
      </p:sp>
    </p:spTree>
    <p:extLst>
      <p:ext uri="{BB962C8B-B14F-4D97-AF65-F5344CB8AC3E}">
        <p14:creationId xmlns:p14="http://schemas.microsoft.com/office/powerpoint/2010/main" val="359045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6631A6-009A-4600-985C-3991CB692FD4}"/>
              </a:ext>
            </a:extLst>
          </p:cNvPr>
          <p:cNvSpPr txBox="1"/>
          <p:nvPr/>
        </p:nvSpPr>
        <p:spPr>
          <a:xfrm>
            <a:off x="546651" y="4955104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Marcações do WORD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569848" y="1954555"/>
            <a:ext cx="1028368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O que é HTML? </a:t>
            </a:r>
          </a:p>
          <a:p>
            <a:pPr lvl="2"/>
            <a:r>
              <a:rPr lang="pt-BR" sz="3200" dirty="0">
                <a:solidFill>
                  <a:srgbClr val="FF0000"/>
                </a:solidFill>
              </a:rPr>
              <a:t>Linguagem de marcação</a:t>
            </a:r>
          </a:p>
          <a:p>
            <a:pPr lvl="2"/>
            <a:endParaRPr lang="pt-BR" sz="3200" dirty="0">
              <a:solidFill>
                <a:srgbClr val="FF0000"/>
              </a:solidFill>
            </a:endParaRPr>
          </a:p>
          <a:p>
            <a:pPr lvl="2"/>
            <a:r>
              <a:rPr lang="pt-BR" sz="2800" i="1" dirty="0">
                <a:solidFill>
                  <a:schemeClr val="accent1">
                    <a:lumMod val="75000"/>
                  </a:schemeClr>
                </a:solidFill>
              </a:rPr>
              <a:t>Hypertext Markup </a:t>
            </a:r>
            <a:r>
              <a:rPr lang="pt-BR" sz="2800" i="1" dirty="0" err="1">
                <a:solidFill>
                  <a:schemeClr val="accent1">
                    <a:lumMod val="75000"/>
                  </a:schemeClr>
                </a:solidFill>
              </a:rPr>
              <a:t>Language</a:t>
            </a:r>
            <a:endParaRPr lang="pt-BR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C28FF1-C79F-468B-B538-8BB9EF7D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582" y="1292826"/>
            <a:ext cx="5064814" cy="5535959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10870F6-1B34-4C51-8A11-3450F0452EF6}"/>
              </a:ext>
            </a:extLst>
          </p:cNvPr>
          <p:cNvSpPr/>
          <p:nvPr/>
        </p:nvSpPr>
        <p:spPr>
          <a:xfrm>
            <a:off x="5030027" y="4955103"/>
            <a:ext cx="157700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D022407-05A3-430C-A9A7-04C24267F9CF}"/>
              </a:ext>
            </a:extLst>
          </p:cNvPr>
          <p:cNvSpPr txBox="1"/>
          <p:nvPr/>
        </p:nvSpPr>
        <p:spPr>
          <a:xfrm>
            <a:off x="463826" y="1225688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Marcações no </a:t>
            </a:r>
            <a:r>
              <a:rPr lang="pt-BR" sz="3200" dirty="0" err="1"/>
              <a:t>LaTex</a:t>
            </a:r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491256-CA3F-4287-A0E7-C7F1BBDA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887192"/>
            <a:ext cx="9859618" cy="49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ACCCE0-95CB-4208-B2CE-ABB029F1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4" y="2454798"/>
            <a:ext cx="6871667" cy="40481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37F3A9-1678-4E14-A8C7-75EEDA9B21EF}"/>
              </a:ext>
            </a:extLst>
          </p:cNvPr>
          <p:cNvSpPr txBox="1"/>
          <p:nvPr/>
        </p:nvSpPr>
        <p:spPr>
          <a:xfrm>
            <a:off x="299002" y="128776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Marcações do WORD Star</a:t>
            </a:r>
          </a:p>
        </p:txBody>
      </p:sp>
    </p:spTree>
    <p:extLst>
      <p:ext uri="{BB962C8B-B14F-4D97-AF65-F5344CB8AC3E}">
        <p14:creationId xmlns:p14="http://schemas.microsoft.com/office/powerpoint/2010/main" val="5881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9460D4-CE79-4110-9FBD-9F82F1A0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70" y="1872542"/>
            <a:ext cx="4476750" cy="49244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CAF623-DF3C-4838-B5F2-D1B34B3ED08A}"/>
              </a:ext>
            </a:extLst>
          </p:cNvPr>
          <p:cNvSpPr txBox="1"/>
          <p:nvPr/>
        </p:nvSpPr>
        <p:spPr>
          <a:xfrm>
            <a:off x="299002" y="128776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Marcações de página web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2F7EFA-43B2-4CA5-8EF2-EC0060EB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49" y="1882067"/>
            <a:ext cx="7334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7530A3-01BE-4223-AF1E-110E5FF91BD3}"/>
              </a:ext>
            </a:extLst>
          </p:cNvPr>
          <p:cNvSpPr txBox="1"/>
          <p:nvPr/>
        </p:nvSpPr>
        <p:spPr>
          <a:xfrm>
            <a:off x="477078" y="178620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Para que serve a linguagem HTML???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762B5E-2176-4F85-816C-E3B0DAC864D7}"/>
              </a:ext>
            </a:extLst>
          </p:cNvPr>
          <p:cNvSpPr txBox="1"/>
          <p:nvPr/>
        </p:nvSpPr>
        <p:spPr>
          <a:xfrm>
            <a:off x="1524000" y="2370982"/>
            <a:ext cx="9468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Para escrever páginas da Internet</a:t>
            </a: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Para desenvolver websites</a:t>
            </a:r>
          </a:p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Responsável pela formatação de sites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1D89AD-A852-4B4D-8B1D-1C5DB44E8D50}"/>
              </a:ext>
            </a:extLst>
          </p:cNvPr>
          <p:cNvSpPr txBox="1"/>
          <p:nvPr/>
        </p:nvSpPr>
        <p:spPr>
          <a:xfrm>
            <a:off x="477077" y="4654578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Onde funciona?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74AC9C-686A-47E8-9B12-4E5D6FF6A93C}"/>
              </a:ext>
            </a:extLst>
          </p:cNvPr>
          <p:cNvSpPr txBox="1"/>
          <p:nvPr/>
        </p:nvSpPr>
        <p:spPr>
          <a:xfrm>
            <a:off x="1523999" y="5170940"/>
            <a:ext cx="946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Em qualquer browser</a:t>
            </a:r>
          </a:p>
        </p:txBody>
      </p:sp>
    </p:spTree>
    <p:extLst>
      <p:ext uri="{BB962C8B-B14F-4D97-AF65-F5344CB8AC3E}">
        <p14:creationId xmlns:p14="http://schemas.microsoft.com/office/powerpoint/2010/main" val="19579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585555-909C-40DB-A084-EB0E6EF62370}"/>
              </a:ext>
            </a:extLst>
          </p:cNvPr>
          <p:cNvSpPr txBox="1"/>
          <p:nvPr/>
        </p:nvSpPr>
        <p:spPr>
          <a:xfrm>
            <a:off x="477078" y="1503987"/>
            <a:ext cx="102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/>
              <a:t>Como uma página da Internet funciona? </a:t>
            </a:r>
          </a:p>
        </p:txBody>
      </p:sp>
      <p:pic>
        <p:nvPicPr>
          <p:cNvPr id="3" name="Picture 2" descr="Resultado de imagem para como uma pagina de internet funciona">
            <a:extLst>
              <a:ext uri="{FF2B5EF4-FFF2-40B4-BE49-F238E27FC236}">
                <a16:creationId xmlns:a16="http://schemas.microsoft.com/office/drawing/2014/main" id="{84ADB83E-3609-47B7-BD3F-9AB3B94E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67" y="2332551"/>
            <a:ext cx="7527235" cy="433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1451</Words>
  <Application>Microsoft Office PowerPoint</Application>
  <PresentationFormat>Widescreen</PresentationFormat>
  <Paragraphs>391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Berlin Sans FB Demi</vt:lpstr>
      <vt:lpstr>Calibri</vt:lpstr>
      <vt:lpstr>Calibri Light</vt:lpstr>
      <vt:lpstr>Comic Sans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97</cp:revision>
  <dcterms:created xsi:type="dcterms:W3CDTF">2019-09-29T04:34:26Z</dcterms:created>
  <dcterms:modified xsi:type="dcterms:W3CDTF">2019-10-07T14:14:11Z</dcterms:modified>
</cp:coreProperties>
</file>