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8" r:id="rId3"/>
    <p:sldId id="257" r:id="rId4"/>
    <p:sldId id="260" r:id="rId5"/>
    <p:sldId id="262" r:id="rId6"/>
    <p:sldId id="259"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hyperlink" Target="https://www.kaggle.com/datasets/alexteboul/diabetes-health-indicators-dataset/data" TargetMode="External"/><Relationship Id="rId5" Type="http://schemas.openxmlformats.org/officeDocument/2006/relationships/image" Target="../media/image6.svg"/><Relationship Id="rId4" Type="http://schemas.openxmlformats.org/officeDocument/2006/relationships/image" Target="../media/image5.png"/></Relationships>
</file>

<file path=ppt/diagrams/_rels/data3.xml.rels><?xml version="1.0" encoding="UTF-8" standalone="yes"?>
<Relationships xmlns="http://schemas.openxmlformats.org/package/2006/relationships"><Relationship Id="rId1" Type="http://schemas.openxmlformats.org/officeDocument/2006/relationships/hyperlink" Target="https://public.tableau.com/app/profile/bukola.fatile/viz/Project4_17108979146870/Dashboard2?publish=yes"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5" Type="http://schemas.openxmlformats.org/officeDocument/2006/relationships/hyperlink" Target="https://www.kaggle.com/datasets/alexteboul/diabetes-health-indicators-dataset/data" TargetMode="External"/><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1" Type="http://schemas.openxmlformats.org/officeDocument/2006/relationships/hyperlink" Target="https://public.tableau.com/app/profile/bukola.fatile/viz/Project4_17108979146870/Dashboard2?publish=yes"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3264E3-9B5F-4D94-9EFE-51D669772BA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E9A7C8C-230E-473E-AE21-FC12270FCE05}">
      <dgm:prSet/>
      <dgm:spPr/>
      <dgm:t>
        <a:bodyPr/>
        <a:lstStyle/>
        <a:p>
          <a:r>
            <a:rPr lang="en-US" b="0" i="0"/>
            <a:t>Michael Pond - Data Engineering</a:t>
          </a:r>
          <a:endParaRPr lang="en-US"/>
        </a:p>
      </dgm:t>
    </dgm:pt>
    <dgm:pt modelId="{3B5EE21A-5BC1-439F-9ABD-0C6D369A9003}" type="parTrans" cxnId="{277A5EFB-53E7-48CB-8A97-A012E4C9E686}">
      <dgm:prSet/>
      <dgm:spPr/>
      <dgm:t>
        <a:bodyPr/>
        <a:lstStyle/>
        <a:p>
          <a:endParaRPr lang="en-US"/>
        </a:p>
      </dgm:t>
    </dgm:pt>
    <dgm:pt modelId="{9EE4059C-FD82-4E41-AC25-F8ABA763A071}" type="sibTrans" cxnId="{277A5EFB-53E7-48CB-8A97-A012E4C9E686}">
      <dgm:prSet/>
      <dgm:spPr/>
      <dgm:t>
        <a:bodyPr/>
        <a:lstStyle/>
        <a:p>
          <a:endParaRPr lang="en-US"/>
        </a:p>
      </dgm:t>
    </dgm:pt>
    <dgm:pt modelId="{981517C9-4A3F-4303-97AA-4B608FCE08E8}">
      <dgm:prSet/>
      <dgm:spPr/>
      <dgm:t>
        <a:bodyPr/>
        <a:lstStyle/>
        <a:p>
          <a:r>
            <a:rPr lang="en-US" b="0" i="0"/>
            <a:t>Justin Sterner - Editor in Chief</a:t>
          </a:r>
          <a:endParaRPr lang="en-US"/>
        </a:p>
      </dgm:t>
    </dgm:pt>
    <dgm:pt modelId="{472DE45C-D4CB-4949-9CCF-0B6D8C4A6C4B}" type="parTrans" cxnId="{42185253-1EC3-4EC8-AA86-A88BE86F20EC}">
      <dgm:prSet/>
      <dgm:spPr/>
      <dgm:t>
        <a:bodyPr/>
        <a:lstStyle/>
        <a:p>
          <a:endParaRPr lang="en-US"/>
        </a:p>
      </dgm:t>
    </dgm:pt>
    <dgm:pt modelId="{4B398436-E4E8-4BB1-80A5-E923E53B6638}" type="sibTrans" cxnId="{42185253-1EC3-4EC8-AA86-A88BE86F20EC}">
      <dgm:prSet/>
      <dgm:spPr/>
      <dgm:t>
        <a:bodyPr/>
        <a:lstStyle/>
        <a:p>
          <a:endParaRPr lang="en-US"/>
        </a:p>
      </dgm:t>
    </dgm:pt>
    <dgm:pt modelId="{24137353-47DC-4402-B2B7-CFC63A9AB074}">
      <dgm:prSet/>
      <dgm:spPr/>
      <dgm:t>
        <a:bodyPr/>
        <a:lstStyle/>
        <a:p>
          <a:r>
            <a:rPr lang="en-US" b="0" i="0"/>
            <a:t>Bukola Fatile - Tableau Visualization</a:t>
          </a:r>
          <a:endParaRPr lang="en-US"/>
        </a:p>
      </dgm:t>
    </dgm:pt>
    <dgm:pt modelId="{D77FE835-083B-4DCB-B68E-179815FACCB2}" type="parTrans" cxnId="{E9EDABB4-B0BE-4033-A2E2-18EBE95710BD}">
      <dgm:prSet/>
      <dgm:spPr/>
      <dgm:t>
        <a:bodyPr/>
        <a:lstStyle/>
        <a:p>
          <a:endParaRPr lang="en-US"/>
        </a:p>
      </dgm:t>
    </dgm:pt>
    <dgm:pt modelId="{1782BAA5-F81C-49BD-9575-15FDF4D40605}" type="sibTrans" cxnId="{E9EDABB4-B0BE-4033-A2E2-18EBE95710BD}">
      <dgm:prSet/>
      <dgm:spPr/>
      <dgm:t>
        <a:bodyPr/>
        <a:lstStyle/>
        <a:p>
          <a:endParaRPr lang="en-US"/>
        </a:p>
      </dgm:t>
    </dgm:pt>
    <dgm:pt modelId="{27B742F1-F08C-4FA6-ABA6-29CC87A2EBA3}">
      <dgm:prSet/>
      <dgm:spPr/>
      <dgm:t>
        <a:bodyPr/>
        <a:lstStyle/>
        <a:p>
          <a:r>
            <a:rPr lang="en-US" b="0" i="0"/>
            <a:t>Yenny Rangel - Diabetes/Stroke Relationship (Data Engineering)</a:t>
          </a:r>
          <a:br>
            <a:rPr lang="en-US"/>
          </a:br>
          <a:endParaRPr lang="en-US"/>
        </a:p>
      </dgm:t>
    </dgm:pt>
    <dgm:pt modelId="{743CA3AE-861E-45B3-B459-F39B5835F34B}" type="parTrans" cxnId="{351C9BF6-50C4-4C00-9B33-BA070C829E29}">
      <dgm:prSet/>
      <dgm:spPr/>
      <dgm:t>
        <a:bodyPr/>
        <a:lstStyle/>
        <a:p>
          <a:endParaRPr lang="en-US"/>
        </a:p>
      </dgm:t>
    </dgm:pt>
    <dgm:pt modelId="{753D4D48-ED9A-4970-A1D9-7225E60DB573}" type="sibTrans" cxnId="{351C9BF6-50C4-4C00-9B33-BA070C829E29}">
      <dgm:prSet/>
      <dgm:spPr/>
      <dgm:t>
        <a:bodyPr/>
        <a:lstStyle/>
        <a:p>
          <a:endParaRPr lang="en-US"/>
        </a:p>
      </dgm:t>
    </dgm:pt>
    <dgm:pt modelId="{AE5D61CB-09B3-4298-8F45-BB3B21AAEEFE}" type="pres">
      <dgm:prSet presAssocID="{D63264E3-9B5F-4D94-9EFE-51D669772BA5}" presName="vert0" presStyleCnt="0">
        <dgm:presLayoutVars>
          <dgm:dir/>
          <dgm:animOne val="branch"/>
          <dgm:animLvl val="lvl"/>
        </dgm:presLayoutVars>
      </dgm:prSet>
      <dgm:spPr/>
    </dgm:pt>
    <dgm:pt modelId="{27CD5A07-0322-40A8-BDCA-AA44BD443BF5}" type="pres">
      <dgm:prSet presAssocID="{4E9A7C8C-230E-473E-AE21-FC12270FCE05}" presName="thickLine" presStyleLbl="alignNode1" presStyleIdx="0" presStyleCnt="4"/>
      <dgm:spPr/>
    </dgm:pt>
    <dgm:pt modelId="{B6354ADE-FEB2-4C81-9727-BAFFBAD3DE9F}" type="pres">
      <dgm:prSet presAssocID="{4E9A7C8C-230E-473E-AE21-FC12270FCE05}" presName="horz1" presStyleCnt="0"/>
      <dgm:spPr/>
    </dgm:pt>
    <dgm:pt modelId="{ED58B326-9757-4504-9347-47D652997EEF}" type="pres">
      <dgm:prSet presAssocID="{4E9A7C8C-230E-473E-AE21-FC12270FCE05}" presName="tx1" presStyleLbl="revTx" presStyleIdx="0" presStyleCnt="4"/>
      <dgm:spPr/>
    </dgm:pt>
    <dgm:pt modelId="{7B24216E-A30F-4611-97B8-0A8C06528DA2}" type="pres">
      <dgm:prSet presAssocID="{4E9A7C8C-230E-473E-AE21-FC12270FCE05}" presName="vert1" presStyleCnt="0"/>
      <dgm:spPr/>
    </dgm:pt>
    <dgm:pt modelId="{8D1BADAC-A7F2-4D71-821F-AC62EA454A28}" type="pres">
      <dgm:prSet presAssocID="{981517C9-4A3F-4303-97AA-4B608FCE08E8}" presName="thickLine" presStyleLbl="alignNode1" presStyleIdx="1" presStyleCnt="4"/>
      <dgm:spPr/>
    </dgm:pt>
    <dgm:pt modelId="{F3A2B4DE-A8FA-4B0C-9A5C-84B69850844F}" type="pres">
      <dgm:prSet presAssocID="{981517C9-4A3F-4303-97AA-4B608FCE08E8}" presName="horz1" presStyleCnt="0"/>
      <dgm:spPr/>
    </dgm:pt>
    <dgm:pt modelId="{662A449A-2B22-49DE-8AB5-448FF2637CA0}" type="pres">
      <dgm:prSet presAssocID="{981517C9-4A3F-4303-97AA-4B608FCE08E8}" presName="tx1" presStyleLbl="revTx" presStyleIdx="1" presStyleCnt="4"/>
      <dgm:spPr/>
    </dgm:pt>
    <dgm:pt modelId="{5CFE5A32-32CA-48F0-B26B-158CB9EDFA10}" type="pres">
      <dgm:prSet presAssocID="{981517C9-4A3F-4303-97AA-4B608FCE08E8}" presName="vert1" presStyleCnt="0"/>
      <dgm:spPr/>
    </dgm:pt>
    <dgm:pt modelId="{6F4C6A15-E754-45C9-988B-85B64DD10A63}" type="pres">
      <dgm:prSet presAssocID="{24137353-47DC-4402-B2B7-CFC63A9AB074}" presName="thickLine" presStyleLbl="alignNode1" presStyleIdx="2" presStyleCnt="4"/>
      <dgm:spPr/>
    </dgm:pt>
    <dgm:pt modelId="{FC806696-E945-4A1D-A8F5-AA1AF8EA3A27}" type="pres">
      <dgm:prSet presAssocID="{24137353-47DC-4402-B2B7-CFC63A9AB074}" presName="horz1" presStyleCnt="0"/>
      <dgm:spPr/>
    </dgm:pt>
    <dgm:pt modelId="{96AC7A0D-F58D-4528-B2BB-489B7183A800}" type="pres">
      <dgm:prSet presAssocID="{24137353-47DC-4402-B2B7-CFC63A9AB074}" presName="tx1" presStyleLbl="revTx" presStyleIdx="2" presStyleCnt="4"/>
      <dgm:spPr/>
    </dgm:pt>
    <dgm:pt modelId="{1E6B6520-BB8A-4732-8036-180BBAD1FD5F}" type="pres">
      <dgm:prSet presAssocID="{24137353-47DC-4402-B2B7-CFC63A9AB074}" presName="vert1" presStyleCnt="0"/>
      <dgm:spPr/>
    </dgm:pt>
    <dgm:pt modelId="{52D0F7BF-92CC-4680-B45D-3BE918B61A39}" type="pres">
      <dgm:prSet presAssocID="{27B742F1-F08C-4FA6-ABA6-29CC87A2EBA3}" presName="thickLine" presStyleLbl="alignNode1" presStyleIdx="3" presStyleCnt="4"/>
      <dgm:spPr/>
    </dgm:pt>
    <dgm:pt modelId="{A4F8C416-8B0B-4E95-B8B4-F3A6445C0CA3}" type="pres">
      <dgm:prSet presAssocID="{27B742F1-F08C-4FA6-ABA6-29CC87A2EBA3}" presName="horz1" presStyleCnt="0"/>
      <dgm:spPr/>
    </dgm:pt>
    <dgm:pt modelId="{69927F1E-BFAE-4697-A889-F0FB61AA26DA}" type="pres">
      <dgm:prSet presAssocID="{27B742F1-F08C-4FA6-ABA6-29CC87A2EBA3}" presName="tx1" presStyleLbl="revTx" presStyleIdx="3" presStyleCnt="4"/>
      <dgm:spPr/>
    </dgm:pt>
    <dgm:pt modelId="{D62BB6C1-33D7-4034-B579-103D2523C947}" type="pres">
      <dgm:prSet presAssocID="{27B742F1-F08C-4FA6-ABA6-29CC87A2EBA3}" presName="vert1" presStyleCnt="0"/>
      <dgm:spPr/>
    </dgm:pt>
  </dgm:ptLst>
  <dgm:cxnLst>
    <dgm:cxn modelId="{7D9BF25B-CE17-4B4C-9598-9AC7E877697A}" type="presOf" srcId="{24137353-47DC-4402-B2B7-CFC63A9AB074}" destId="{96AC7A0D-F58D-4528-B2BB-489B7183A800}" srcOrd="0" destOrd="0" presId="urn:microsoft.com/office/officeart/2008/layout/LinedList"/>
    <dgm:cxn modelId="{42185253-1EC3-4EC8-AA86-A88BE86F20EC}" srcId="{D63264E3-9B5F-4D94-9EFE-51D669772BA5}" destId="{981517C9-4A3F-4303-97AA-4B608FCE08E8}" srcOrd="1" destOrd="0" parTransId="{472DE45C-D4CB-4949-9CCF-0B6D8C4A6C4B}" sibTransId="{4B398436-E4E8-4BB1-80A5-E923E53B6638}"/>
    <dgm:cxn modelId="{931AF078-AEF1-44AD-9CF4-0A2305727AE1}" type="presOf" srcId="{D63264E3-9B5F-4D94-9EFE-51D669772BA5}" destId="{AE5D61CB-09B3-4298-8F45-BB3B21AAEEFE}" srcOrd="0" destOrd="0" presId="urn:microsoft.com/office/officeart/2008/layout/LinedList"/>
    <dgm:cxn modelId="{0EF29E92-3DA8-4371-89BD-738517C56EBF}" type="presOf" srcId="{27B742F1-F08C-4FA6-ABA6-29CC87A2EBA3}" destId="{69927F1E-BFAE-4697-A889-F0FB61AA26DA}" srcOrd="0" destOrd="0" presId="urn:microsoft.com/office/officeart/2008/layout/LinedList"/>
    <dgm:cxn modelId="{E9EDABB4-B0BE-4033-A2E2-18EBE95710BD}" srcId="{D63264E3-9B5F-4D94-9EFE-51D669772BA5}" destId="{24137353-47DC-4402-B2B7-CFC63A9AB074}" srcOrd="2" destOrd="0" parTransId="{D77FE835-083B-4DCB-B68E-179815FACCB2}" sibTransId="{1782BAA5-F81C-49BD-9575-15FDF4D40605}"/>
    <dgm:cxn modelId="{1B0312C6-984C-473D-BEAE-504B5B0809B9}" type="presOf" srcId="{4E9A7C8C-230E-473E-AE21-FC12270FCE05}" destId="{ED58B326-9757-4504-9347-47D652997EEF}" srcOrd="0" destOrd="0" presId="urn:microsoft.com/office/officeart/2008/layout/LinedList"/>
    <dgm:cxn modelId="{04CF30D9-44B1-4510-801B-76F8E9BBF1ED}" type="presOf" srcId="{981517C9-4A3F-4303-97AA-4B608FCE08E8}" destId="{662A449A-2B22-49DE-8AB5-448FF2637CA0}" srcOrd="0" destOrd="0" presId="urn:microsoft.com/office/officeart/2008/layout/LinedList"/>
    <dgm:cxn modelId="{351C9BF6-50C4-4C00-9B33-BA070C829E29}" srcId="{D63264E3-9B5F-4D94-9EFE-51D669772BA5}" destId="{27B742F1-F08C-4FA6-ABA6-29CC87A2EBA3}" srcOrd="3" destOrd="0" parTransId="{743CA3AE-861E-45B3-B459-F39B5835F34B}" sibTransId="{753D4D48-ED9A-4970-A1D9-7225E60DB573}"/>
    <dgm:cxn modelId="{277A5EFB-53E7-48CB-8A97-A012E4C9E686}" srcId="{D63264E3-9B5F-4D94-9EFE-51D669772BA5}" destId="{4E9A7C8C-230E-473E-AE21-FC12270FCE05}" srcOrd="0" destOrd="0" parTransId="{3B5EE21A-5BC1-439F-9ABD-0C6D369A9003}" sibTransId="{9EE4059C-FD82-4E41-AC25-F8ABA763A071}"/>
    <dgm:cxn modelId="{05217EDC-0CE7-49B3-AD87-6E1E0222F75C}" type="presParOf" srcId="{AE5D61CB-09B3-4298-8F45-BB3B21AAEEFE}" destId="{27CD5A07-0322-40A8-BDCA-AA44BD443BF5}" srcOrd="0" destOrd="0" presId="urn:microsoft.com/office/officeart/2008/layout/LinedList"/>
    <dgm:cxn modelId="{82F1F89C-FD3E-401E-BD43-83AFD902B08A}" type="presParOf" srcId="{AE5D61CB-09B3-4298-8F45-BB3B21AAEEFE}" destId="{B6354ADE-FEB2-4C81-9727-BAFFBAD3DE9F}" srcOrd="1" destOrd="0" presId="urn:microsoft.com/office/officeart/2008/layout/LinedList"/>
    <dgm:cxn modelId="{1D32B452-41D9-4F8A-AF3C-48C3FDF55973}" type="presParOf" srcId="{B6354ADE-FEB2-4C81-9727-BAFFBAD3DE9F}" destId="{ED58B326-9757-4504-9347-47D652997EEF}" srcOrd="0" destOrd="0" presId="urn:microsoft.com/office/officeart/2008/layout/LinedList"/>
    <dgm:cxn modelId="{50B673FC-00F2-47BC-834D-1CF8F3EC3F2B}" type="presParOf" srcId="{B6354ADE-FEB2-4C81-9727-BAFFBAD3DE9F}" destId="{7B24216E-A30F-4611-97B8-0A8C06528DA2}" srcOrd="1" destOrd="0" presId="urn:microsoft.com/office/officeart/2008/layout/LinedList"/>
    <dgm:cxn modelId="{B8DEF32B-C7EB-4BFE-98BD-482F408BD01F}" type="presParOf" srcId="{AE5D61CB-09B3-4298-8F45-BB3B21AAEEFE}" destId="{8D1BADAC-A7F2-4D71-821F-AC62EA454A28}" srcOrd="2" destOrd="0" presId="urn:microsoft.com/office/officeart/2008/layout/LinedList"/>
    <dgm:cxn modelId="{14478A5A-930A-443C-97BD-44071A8E1168}" type="presParOf" srcId="{AE5D61CB-09B3-4298-8F45-BB3B21AAEEFE}" destId="{F3A2B4DE-A8FA-4B0C-9A5C-84B69850844F}" srcOrd="3" destOrd="0" presId="urn:microsoft.com/office/officeart/2008/layout/LinedList"/>
    <dgm:cxn modelId="{FBB02363-C1A7-46C0-B656-307E9528DA7E}" type="presParOf" srcId="{F3A2B4DE-A8FA-4B0C-9A5C-84B69850844F}" destId="{662A449A-2B22-49DE-8AB5-448FF2637CA0}" srcOrd="0" destOrd="0" presId="urn:microsoft.com/office/officeart/2008/layout/LinedList"/>
    <dgm:cxn modelId="{93EA7975-D56D-42AA-82CB-348175E75FE9}" type="presParOf" srcId="{F3A2B4DE-A8FA-4B0C-9A5C-84B69850844F}" destId="{5CFE5A32-32CA-48F0-B26B-158CB9EDFA10}" srcOrd="1" destOrd="0" presId="urn:microsoft.com/office/officeart/2008/layout/LinedList"/>
    <dgm:cxn modelId="{48E34392-0D61-4B40-9BDA-F80F06D567D0}" type="presParOf" srcId="{AE5D61CB-09B3-4298-8F45-BB3B21AAEEFE}" destId="{6F4C6A15-E754-45C9-988B-85B64DD10A63}" srcOrd="4" destOrd="0" presId="urn:microsoft.com/office/officeart/2008/layout/LinedList"/>
    <dgm:cxn modelId="{F9087CCE-24A3-48A5-B0EE-D86AEDE14B15}" type="presParOf" srcId="{AE5D61CB-09B3-4298-8F45-BB3B21AAEEFE}" destId="{FC806696-E945-4A1D-A8F5-AA1AF8EA3A27}" srcOrd="5" destOrd="0" presId="urn:microsoft.com/office/officeart/2008/layout/LinedList"/>
    <dgm:cxn modelId="{CF3704FC-D4D1-4A41-80EC-FA0E399BF4BC}" type="presParOf" srcId="{FC806696-E945-4A1D-A8F5-AA1AF8EA3A27}" destId="{96AC7A0D-F58D-4528-B2BB-489B7183A800}" srcOrd="0" destOrd="0" presId="urn:microsoft.com/office/officeart/2008/layout/LinedList"/>
    <dgm:cxn modelId="{B73AAFF2-D1DF-4EB1-ABA6-FD69D3B9CDBA}" type="presParOf" srcId="{FC806696-E945-4A1D-A8F5-AA1AF8EA3A27}" destId="{1E6B6520-BB8A-4732-8036-180BBAD1FD5F}" srcOrd="1" destOrd="0" presId="urn:microsoft.com/office/officeart/2008/layout/LinedList"/>
    <dgm:cxn modelId="{712E3C7D-741C-44E0-A397-A03F5D31C388}" type="presParOf" srcId="{AE5D61CB-09B3-4298-8F45-BB3B21AAEEFE}" destId="{52D0F7BF-92CC-4680-B45D-3BE918B61A39}" srcOrd="6" destOrd="0" presId="urn:microsoft.com/office/officeart/2008/layout/LinedList"/>
    <dgm:cxn modelId="{06225DF4-8060-4F9A-B1F1-BA4AE4EEC71A}" type="presParOf" srcId="{AE5D61CB-09B3-4298-8F45-BB3B21AAEEFE}" destId="{A4F8C416-8B0B-4E95-B8B4-F3A6445C0CA3}" srcOrd="7" destOrd="0" presId="urn:microsoft.com/office/officeart/2008/layout/LinedList"/>
    <dgm:cxn modelId="{FD522686-95C5-4320-A4C7-BFA12FA73EC9}" type="presParOf" srcId="{A4F8C416-8B0B-4E95-B8B4-F3A6445C0CA3}" destId="{69927F1E-BFAE-4697-A889-F0FB61AA26DA}" srcOrd="0" destOrd="0" presId="urn:microsoft.com/office/officeart/2008/layout/LinedList"/>
    <dgm:cxn modelId="{6C7FBE31-A6E8-4C36-A163-5DE1D38E2A38}" type="presParOf" srcId="{A4F8C416-8B0B-4E95-B8B4-F3A6445C0CA3}" destId="{D62BB6C1-33D7-4034-B579-103D2523C94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FD7188-B10B-450B-8E46-658157BFAC9C}"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691EC7B-E6D8-4A62-95B2-135DA85073E2}">
      <dgm:prSet/>
      <dgm:spPr/>
      <dgm:t>
        <a:bodyPr/>
        <a:lstStyle/>
        <a:p>
          <a:pPr>
            <a:lnSpc>
              <a:spcPct val="100000"/>
            </a:lnSpc>
            <a:defRPr cap="all"/>
          </a:pPr>
          <a:r>
            <a:rPr lang="en-US" cap="none" dirty="0"/>
            <a:t>We retrieved our data from </a:t>
          </a:r>
          <a:r>
            <a:rPr lang="en-US" cap="none" dirty="0" err="1"/>
            <a:t>kaggle</a:t>
          </a:r>
          <a:r>
            <a:rPr lang="en-US" cap="none" dirty="0"/>
            <a:t>. It a population of 253,681 with 22 data identifiers. We did get rid of two of those identifiers specifically education and income. We really wanted this to be about health and there are many papers already indicating there is a high correlation between income and odds of diabetes.</a:t>
          </a:r>
        </a:p>
      </dgm:t>
    </dgm:pt>
    <dgm:pt modelId="{3C62D5F0-B0AC-4E66-B192-65013270BB86}" type="parTrans" cxnId="{575E21C9-E77C-4D82-9063-0DE84D35EDF6}">
      <dgm:prSet/>
      <dgm:spPr/>
      <dgm:t>
        <a:bodyPr/>
        <a:lstStyle/>
        <a:p>
          <a:endParaRPr lang="en-US"/>
        </a:p>
      </dgm:t>
    </dgm:pt>
    <dgm:pt modelId="{F02658AB-05E6-4716-BF88-C5EB5E3FFC65}" type="sibTrans" cxnId="{575E21C9-E77C-4D82-9063-0DE84D35EDF6}">
      <dgm:prSet/>
      <dgm:spPr/>
      <dgm:t>
        <a:bodyPr/>
        <a:lstStyle/>
        <a:p>
          <a:endParaRPr lang="en-US"/>
        </a:p>
      </dgm:t>
    </dgm:pt>
    <dgm:pt modelId="{DFCAB229-9E74-4A67-9D49-D26EC6EA1229}">
      <dgm:prSet/>
      <dgm:spPr/>
      <dgm:t>
        <a:bodyPr/>
        <a:lstStyle/>
        <a:p>
          <a:pPr>
            <a:lnSpc>
              <a:spcPct val="100000"/>
            </a:lnSpc>
            <a:defRPr cap="all"/>
          </a:pPr>
          <a:r>
            <a:rPr lang="en-US">
              <a:hlinkClick xmlns:r="http://schemas.openxmlformats.org/officeDocument/2006/relationships" r:id="rId1"/>
            </a:rPr>
            <a:t>https://www.kaggle.com/datasets/alexteboul/diabetes-health-indicators-dataset/data</a:t>
          </a:r>
          <a:endParaRPr lang="en-US"/>
        </a:p>
      </dgm:t>
    </dgm:pt>
    <dgm:pt modelId="{D1BCA6B3-4FA3-45AB-BEAA-1E250D52A723}" type="parTrans" cxnId="{6D6C4D8A-5807-40CC-8500-8A22E0DE8FCC}">
      <dgm:prSet/>
      <dgm:spPr/>
      <dgm:t>
        <a:bodyPr/>
        <a:lstStyle/>
        <a:p>
          <a:endParaRPr lang="en-US"/>
        </a:p>
      </dgm:t>
    </dgm:pt>
    <dgm:pt modelId="{0E71B218-AC44-47C5-91A9-04D5BFFA1AA2}" type="sibTrans" cxnId="{6D6C4D8A-5807-40CC-8500-8A22E0DE8FCC}">
      <dgm:prSet/>
      <dgm:spPr/>
      <dgm:t>
        <a:bodyPr/>
        <a:lstStyle/>
        <a:p>
          <a:endParaRPr lang="en-US"/>
        </a:p>
      </dgm:t>
    </dgm:pt>
    <dgm:pt modelId="{CD28AD4E-7612-486B-A282-388396ECFC26}" type="pres">
      <dgm:prSet presAssocID="{D8FD7188-B10B-450B-8E46-658157BFAC9C}" presName="root" presStyleCnt="0">
        <dgm:presLayoutVars>
          <dgm:dir/>
          <dgm:resizeHandles val="exact"/>
        </dgm:presLayoutVars>
      </dgm:prSet>
      <dgm:spPr/>
    </dgm:pt>
    <dgm:pt modelId="{A59C625E-6488-4305-9D3F-2B21B2BAB295}" type="pres">
      <dgm:prSet presAssocID="{E691EC7B-E6D8-4A62-95B2-135DA85073E2}" presName="compNode" presStyleCnt="0"/>
      <dgm:spPr/>
    </dgm:pt>
    <dgm:pt modelId="{BB5D5C31-4CAF-43F7-904E-0D639CB68F2B}" type="pres">
      <dgm:prSet presAssocID="{E691EC7B-E6D8-4A62-95B2-135DA85073E2}" presName="iconBgRect" presStyleLbl="bgShp" presStyleIdx="0" presStyleCnt="2"/>
      <dgm:spPr/>
    </dgm:pt>
    <dgm:pt modelId="{C884E694-FD85-45DA-92CD-DDFF6369B2CC}" type="pres">
      <dgm:prSet presAssocID="{E691EC7B-E6D8-4A62-95B2-135DA85073E2}"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Database"/>
        </a:ext>
      </dgm:extLst>
    </dgm:pt>
    <dgm:pt modelId="{E90997CB-C16A-461B-BA7F-C1AE61D00A58}" type="pres">
      <dgm:prSet presAssocID="{E691EC7B-E6D8-4A62-95B2-135DA85073E2}" presName="spaceRect" presStyleCnt="0"/>
      <dgm:spPr/>
    </dgm:pt>
    <dgm:pt modelId="{7476CB7E-CD97-4552-A532-1B545F9251A4}" type="pres">
      <dgm:prSet presAssocID="{E691EC7B-E6D8-4A62-95B2-135DA85073E2}" presName="textRect" presStyleLbl="revTx" presStyleIdx="0" presStyleCnt="2">
        <dgm:presLayoutVars>
          <dgm:chMax val="1"/>
          <dgm:chPref val="1"/>
        </dgm:presLayoutVars>
      </dgm:prSet>
      <dgm:spPr/>
    </dgm:pt>
    <dgm:pt modelId="{3FE2D41D-C14F-46BC-8CCD-4319459527FC}" type="pres">
      <dgm:prSet presAssocID="{F02658AB-05E6-4716-BF88-C5EB5E3FFC65}" presName="sibTrans" presStyleCnt="0"/>
      <dgm:spPr/>
    </dgm:pt>
    <dgm:pt modelId="{3FAF9B38-06A5-4E89-B595-CD59662119CE}" type="pres">
      <dgm:prSet presAssocID="{DFCAB229-9E74-4A67-9D49-D26EC6EA1229}" presName="compNode" presStyleCnt="0"/>
      <dgm:spPr/>
    </dgm:pt>
    <dgm:pt modelId="{D9BF4FAB-FD46-44A7-B0FB-C5E112A1D15F}" type="pres">
      <dgm:prSet presAssocID="{DFCAB229-9E74-4A67-9D49-D26EC6EA1229}" presName="iconBgRect" presStyleLbl="bgShp" presStyleIdx="1" presStyleCnt="2"/>
      <dgm:spPr/>
    </dgm:pt>
    <dgm:pt modelId="{752840A2-FAC5-4E44-98BD-04A8A9256450}" type="pres">
      <dgm:prSet presAssocID="{DFCAB229-9E74-4A67-9D49-D26EC6EA1229}"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Earth Globe Americas"/>
        </a:ext>
      </dgm:extLst>
    </dgm:pt>
    <dgm:pt modelId="{82D22CAF-501B-4F66-9F0E-F3E0B9740988}" type="pres">
      <dgm:prSet presAssocID="{DFCAB229-9E74-4A67-9D49-D26EC6EA1229}" presName="spaceRect" presStyleCnt="0"/>
      <dgm:spPr/>
    </dgm:pt>
    <dgm:pt modelId="{C253DFCF-470E-4FD3-9FF0-65B57AF8887E}" type="pres">
      <dgm:prSet presAssocID="{DFCAB229-9E74-4A67-9D49-D26EC6EA1229}" presName="textRect" presStyleLbl="revTx" presStyleIdx="1" presStyleCnt="2">
        <dgm:presLayoutVars>
          <dgm:chMax val="1"/>
          <dgm:chPref val="1"/>
        </dgm:presLayoutVars>
      </dgm:prSet>
      <dgm:spPr/>
    </dgm:pt>
  </dgm:ptLst>
  <dgm:cxnLst>
    <dgm:cxn modelId="{27738002-718D-4AD3-8D93-E4D2942B352A}" type="presOf" srcId="{DFCAB229-9E74-4A67-9D49-D26EC6EA1229}" destId="{C253DFCF-470E-4FD3-9FF0-65B57AF8887E}" srcOrd="0" destOrd="0" presId="urn:microsoft.com/office/officeart/2018/5/layout/IconCircleLabelList"/>
    <dgm:cxn modelId="{714C1A78-1AC8-4263-B34B-83475BE77BB3}" type="presOf" srcId="{E691EC7B-E6D8-4A62-95B2-135DA85073E2}" destId="{7476CB7E-CD97-4552-A532-1B545F9251A4}" srcOrd="0" destOrd="0" presId="urn:microsoft.com/office/officeart/2018/5/layout/IconCircleLabelList"/>
    <dgm:cxn modelId="{6D6C4D8A-5807-40CC-8500-8A22E0DE8FCC}" srcId="{D8FD7188-B10B-450B-8E46-658157BFAC9C}" destId="{DFCAB229-9E74-4A67-9D49-D26EC6EA1229}" srcOrd="1" destOrd="0" parTransId="{D1BCA6B3-4FA3-45AB-BEAA-1E250D52A723}" sibTransId="{0E71B218-AC44-47C5-91A9-04D5BFFA1AA2}"/>
    <dgm:cxn modelId="{575E21C9-E77C-4D82-9063-0DE84D35EDF6}" srcId="{D8FD7188-B10B-450B-8E46-658157BFAC9C}" destId="{E691EC7B-E6D8-4A62-95B2-135DA85073E2}" srcOrd="0" destOrd="0" parTransId="{3C62D5F0-B0AC-4E66-B192-65013270BB86}" sibTransId="{F02658AB-05E6-4716-BF88-C5EB5E3FFC65}"/>
    <dgm:cxn modelId="{CFB874EE-081C-49E7-BB63-77EA743A2D23}" type="presOf" srcId="{D8FD7188-B10B-450B-8E46-658157BFAC9C}" destId="{CD28AD4E-7612-486B-A282-388396ECFC26}" srcOrd="0" destOrd="0" presId="urn:microsoft.com/office/officeart/2018/5/layout/IconCircleLabelList"/>
    <dgm:cxn modelId="{34961D59-E43C-4BE2-8FBF-B2B55A861721}" type="presParOf" srcId="{CD28AD4E-7612-486B-A282-388396ECFC26}" destId="{A59C625E-6488-4305-9D3F-2B21B2BAB295}" srcOrd="0" destOrd="0" presId="urn:microsoft.com/office/officeart/2018/5/layout/IconCircleLabelList"/>
    <dgm:cxn modelId="{8A30D373-A63B-4A0F-8001-9B74BC06856D}" type="presParOf" srcId="{A59C625E-6488-4305-9D3F-2B21B2BAB295}" destId="{BB5D5C31-4CAF-43F7-904E-0D639CB68F2B}" srcOrd="0" destOrd="0" presId="urn:microsoft.com/office/officeart/2018/5/layout/IconCircleLabelList"/>
    <dgm:cxn modelId="{B28130A8-8A75-4AB4-B9D9-B91DF35D1080}" type="presParOf" srcId="{A59C625E-6488-4305-9D3F-2B21B2BAB295}" destId="{C884E694-FD85-45DA-92CD-DDFF6369B2CC}" srcOrd="1" destOrd="0" presId="urn:microsoft.com/office/officeart/2018/5/layout/IconCircleLabelList"/>
    <dgm:cxn modelId="{397AB439-9C7C-4FAE-80B0-C5A3540AB65E}" type="presParOf" srcId="{A59C625E-6488-4305-9D3F-2B21B2BAB295}" destId="{E90997CB-C16A-461B-BA7F-C1AE61D00A58}" srcOrd="2" destOrd="0" presId="urn:microsoft.com/office/officeart/2018/5/layout/IconCircleLabelList"/>
    <dgm:cxn modelId="{147BE01B-F6C1-4809-A84C-8616F6F32B7B}" type="presParOf" srcId="{A59C625E-6488-4305-9D3F-2B21B2BAB295}" destId="{7476CB7E-CD97-4552-A532-1B545F9251A4}" srcOrd="3" destOrd="0" presId="urn:microsoft.com/office/officeart/2018/5/layout/IconCircleLabelList"/>
    <dgm:cxn modelId="{454D5F3F-7ABB-42A5-8BEF-7A470D618E6F}" type="presParOf" srcId="{CD28AD4E-7612-486B-A282-388396ECFC26}" destId="{3FE2D41D-C14F-46BC-8CCD-4319459527FC}" srcOrd="1" destOrd="0" presId="urn:microsoft.com/office/officeart/2018/5/layout/IconCircleLabelList"/>
    <dgm:cxn modelId="{6BBEFD39-2956-463E-8084-86FA80398021}" type="presParOf" srcId="{CD28AD4E-7612-486B-A282-388396ECFC26}" destId="{3FAF9B38-06A5-4E89-B595-CD59662119CE}" srcOrd="2" destOrd="0" presId="urn:microsoft.com/office/officeart/2018/5/layout/IconCircleLabelList"/>
    <dgm:cxn modelId="{78E3CC59-BC92-42D4-8C5B-07E451148D3D}" type="presParOf" srcId="{3FAF9B38-06A5-4E89-B595-CD59662119CE}" destId="{D9BF4FAB-FD46-44A7-B0FB-C5E112A1D15F}" srcOrd="0" destOrd="0" presId="urn:microsoft.com/office/officeart/2018/5/layout/IconCircleLabelList"/>
    <dgm:cxn modelId="{9AF6EFA7-4B5E-4B59-A9B1-D29AA78F20E4}" type="presParOf" srcId="{3FAF9B38-06A5-4E89-B595-CD59662119CE}" destId="{752840A2-FAC5-4E44-98BD-04A8A9256450}" srcOrd="1" destOrd="0" presId="urn:microsoft.com/office/officeart/2018/5/layout/IconCircleLabelList"/>
    <dgm:cxn modelId="{985BAD92-A988-435C-A4B7-703D863CFEEB}" type="presParOf" srcId="{3FAF9B38-06A5-4E89-B595-CD59662119CE}" destId="{82D22CAF-501B-4F66-9F0E-F3E0B9740988}" srcOrd="2" destOrd="0" presId="urn:microsoft.com/office/officeart/2018/5/layout/IconCircleLabelList"/>
    <dgm:cxn modelId="{09B6203F-B828-47BA-8387-1517F482695D}" type="presParOf" srcId="{3FAF9B38-06A5-4E89-B595-CD59662119CE}" destId="{C253DFCF-470E-4FD3-9FF0-65B57AF8887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3E2EF6-E857-4118-AF36-54643E394C6D}"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052D80CE-7841-4122-A780-9F830DDAF316}">
      <dgm:prSet/>
      <dgm:spPr/>
      <dgm:t>
        <a:bodyPr/>
        <a:lstStyle/>
        <a:p>
          <a:r>
            <a:rPr lang="en-US" dirty="0">
              <a:hlinkClick xmlns:r="http://schemas.openxmlformats.org/officeDocument/2006/relationships" r:id="rId1"/>
            </a:rPr>
            <a:t>https://public.tableau.com/app/profile/bukola.fatile/viz/Project4_17108979146870/Dashboard2?publish=yes</a:t>
          </a:r>
          <a:endParaRPr lang="en-US" dirty="0"/>
        </a:p>
      </dgm:t>
      <dgm:extLst>
        <a:ext uri="{E40237B7-FDA0-4F09-8148-C483321AD2D9}">
          <dgm14:cNvPr xmlns:dgm14="http://schemas.microsoft.com/office/drawing/2010/diagram" id="0" name="">
            <a:hlinkClick xmlns:r="http://schemas.openxmlformats.org/officeDocument/2006/relationships" r:id="rId1"/>
          </dgm14:cNvPr>
        </a:ext>
      </dgm:extLst>
    </dgm:pt>
    <dgm:pt modelId="{0DF683AB-5C1F-46A6-8338-B58696BD0669}" type="parTrans" cxnId="{50669B82-ED2E-4458-9137-66980AC2AB62}">
      <dgm:prSet/>
      <dgm:spPr/>
      <dgm:t>
        <a:bodyPr/>
        <a:lstStyle/>
        <a:p>
          <a:endParaRPr lang="en-US"/>
        </a:p>
      </dgm:t>
    </dgm:pt>
    <dgm:pt modelId="{02A3DA69-DD38-40F1-8E37-126758853C99}" type="sibTrans" cxnId="{50669B82-ED2E-4458-9137-66980AC2AB62}">
      <dgm:prSet/>
      <dgm:spPr/>
      <dgm:t>
        <a:bodyPr/>
        <a:lstStyle/>
        <a:p>
          <a:endParaRPr lang="en-US"/>
        </a:p>
      </dgm:t>
    </dgm:pt>
    <dgm:pt modelId="{A2EE7A90-C76B-415D-8A51-6E01ACBD29EC}">
      <dgm:prSet custT="1"/>
      <dgm:spPr/>
      <dgm:t>
        <a:bodyPr/>
        <a:lstStyle/>
        <a:p>
          <a:r>
            <a:rPr lang="en-US" sz="2000" dirty="0"/>
            <a:t>Bukola Has organized the data to show us what is the quality of our data.</a:t>
          </a:r>
        </a:p>
      </dgm:t>
    </dgm:pt>
    <dgm:pt modelId="{EB51E375-3EB4-47EA-867E-5B806BE92D9C}" type="parTrans" cxnId="{15D9B398-1E29-41EE-9506-E36B4CE52CC1}">
      <dgm:prSet/>
      <dgm:spPr/>
      <dgm:t>
        <a:bodyPr/>
        <a:lstStyle/>
        <a:p>
          <a:endParaRPr lang="en-US"/>
        </a:p>
      </dgm:t>
    </dgm:pt>
    <dgm:pt modelId="{C25E8AC1-7B2A-4FE0-8908-BCD4C161A953}" type="sibTrans" cxnId="{15D9B398-1E29-41EE-9506-E36B4CE52CC1}">
      <dgm:prSet/>
      <dgm:spPr/>
      <dgm:t>
        <a:bodyPr/>
        <a:lstStyle/>
        <a:p>
          <a:endParaRPr lang="en-US"/>
        </a:p>
      </dgm:t>
    </dgm:pt>
    <dgm:pt modelId="{72849DB8-C149-4C8D-AB5F-E3CC8EC58ECB}" type="pres">
      <dgm:prSet presAssocID="{473E2EF6-E857-4118-AF36-54643E394C6D}" presName="hierChild1" presStyleCnt="0">
        <dgm:presLayoutVars>
          <dgm:chPref val="1"/>
          <dgm:dir/>
          <dgm:animOne val="branch"/>
          <dgm:animLvl val="lvl"/>
          <dgm:resizeHandles/>
        </dgm:presLayoutVars>
      </dgm:prSet>
      <dgm:spPr/>
    </dgm:pt>
    <dgm:pt modelId="{38C51335-82FD-442D-A07B-74598DB5A40C}" type="pres">
      <dgm:prSet presAssocID="{A2EE7A90-C76B-415D-8A51-6E01ACBD29EC}" presName="hierRoot1" presStyleCnt="0"/>
      <dgm:spPr/>
    </dgm:pt>
    <dgm:pt modelId="{152560AD-9104-4005-AD98-F905BC7CB7EC}" type="pres">
      <dgm:prSet presAssocID="{A2EE7A90-C76B-415D-8A51-6E01ACBD29EC}" presName="composite" presStyleCnt="0"/>
      <dgm:spPr/>
    </dgm:pt>
    <dgm:pt modelId="{1C66D43A-B554-4439-86A1-7EA72EB45ECA}" type="pres">
      <dgm:prSet presAssocID="{A2EE7A90-C76B-415D-8A51-6E01ACBD29EC}" presName="background" presStyleLbl="node0" presStyleIdx="0" presStyleCnt="2"/>
      <dgm:spPr/>
    </dgm:pt>
    <dgm:pt modelId="{C6798D66-3026-4DFD-B567-9574342463B4}" type="pres">
      <dgm:prSet presAssocID="{A2EE7A90-C76B-415D-8A51-6E01ACBD29EC}" presName="text" presStyleLbl="fgAcc0" presStyleIdx="0" presStyleCnt="2">
        <dgm:presLayoutVars>
          <dgm:chPref val="3"/>
        </dgm:presLayoutVars>
      </dgm:prSet>
      <dgm:spPr/>
    </dgm:pt>
    <dgm:pt modelId="{7812AFEA-BD26-4E1D-96B2-AB7AFC9F3F7B}" type="pres">
      <dgm:prSet presAssocID="{A2EE7A90-C76B-415D-8A51-6E01ACBD29EC}" presName="hierChild2" presStyleCnt="0"/>
      <dgm:spPr/>
    </dgm:pt>
    <dgm:pt modelId="{2BC5C7BF-1821-46D2-B730-365ACFB25297}" type="pres">
      <dgm:prSet presAssocID="{052D80CE-7841-4122-A780-9F830DDAF316}" presName="hierRoot1" presStyleCnt="0"/>
      <dgm:spPr/>
    </dgm:pt>
    <dgm:pt modelId="{A10E994E-3BCE-418D-B96C-23B2B23F1770}" type="pres">
      <dgm:prSet presAssocID="{052D80CE-7841-4122-A780-9F830DDAF316}" presName="composite" presStyleCnt="0"/>
      <dgm:spPr/>
    </dgm:pt>
    <dgm:pt modelId="{77D5C30E-9DE9-42EE-99BD-2186E9D87D96}" type="pres">
      <dgm:prSet presAssocID="{052D80CE-7841-4122-A780-9F830DDAF316}" presName="background" presStyleLbl="node0" presStyleIdx="1" presStyleCnt="2"/>
      <dgm:spPr/>
    </dgm:pt>
    <dgm:pt modelId="{1B755C73-AB2F-4CE8-B6A4-F91387A731F0}" type="pres">
      <dgm:prSet presAssocID="{052D80CE-7841-4122-A780-9F830DDAF316}" presName="text" presStyleLbl="fgAcc0" presStyleIdx="1" presStyleCnt="2">
        <dgm:presLayoutVars>
          <dgm:chPref val="3"/>
        </dgm:presLayoutVars>
      </dgm:prSet>
      <dgm:spPr/>
    </dgm:pt>
    <dgm:pt modelId="{3F54D8CC-4B45-4862-B20B-E2BFD030000E}" type="pres">
      <dgm:prSet presAssocID="{052D80CE-7841-4122-A780-9F830DDAF316}" presName="hierChild2" presStyleCnt="0"/>
      <dgm:spPr/>
    </dgm:pt>
  </dgm:ptLst>
  <dgm:cxnLst>
    <dgm:cxn modelId="{50669B82-ED2E-4458-9137-66980AC2AB62}" srcId="{473E2EF6-E857-4118-AF36-54643E394C6D}" destId="{052D80CE-7841-4122-A780-9F830DDAF316}" srcOrd="1" destOrd="0" parTransId="{0DF683AB-5C1F-46A6-8338-B58696BD0669}" sibTransId="{02A3DA69-DD38-40F1-8E37-126758853C99}"/>
    <dgm:cxn modelId="{15D9B398-1E29-41EE-9506-E36B4CE52CC1}" srcId="{473E2EF6-E857-4118-AF36-54643E394C6D}" destId="{A2EE7A90-C76B-415D-8A51-6E01ACBD29EC}" srcOrd="0" destOrd="0" parTransId="{EB51E375-3EB4-47EA-867E-5B806BE92D9C}" sibTransId="{C25E8AC1-7B2A-4FE0-8908-BCD4C161A953}"/>
    <dgm:cxn modelId="{CA4227B3-A654-465E-9929-AA091154C4E9}" type="presOf" srcId="{473E2EF6-E857-4118-AF36-54643E394C6D}" destId="{72849DB8-C149-4C8D-AB5F-E3CC8EC58ECB}" srcOrd="0" destOrd="0" presId="urn:microsoft.com/office/officeart/2005/8/layout/hierarchy1"/>
    <dgm:cxn modelId="{E03192E7-ED96-474B-AEC6-E385EC8A632F}" type="presOf" srcId="{052D80CE-7841-4122-A780-9F830DDAF316}" destId="{1B755C73-AB2F-4CE8-B6A4-F91387A731F0}" srcOrd="0" destOrd="0" presId="urn:microsoft.com/office/officeart/2005/8/layout/hierarchy1"/>
    <dgm:cxn modelId="{F2C515EA-FE27-42E4-B894-38999444CFD4}" type="presOf" srcId="{A2EE7A90-C76B-415D-8A51-6E01ACBD29EC}" destId="{C6798D66-3026-4DFD-B567-9574342463B4}" srcOrd="0" destOrd="0" presId="urn:microsoft.com/office/officeart/2005/8/layout/hierarchy1"/>
    <dgm:cxn modelId="{ACFA6F9D-8084-4555-B6F4-51FC29972E01}" type="presParOf" srcId="{72849DB8-C149-4C8D-AB5F-E3CC8EC58ECB}" destId="{38C51335-82FD-442D-A07B-74598DB5A40C}" srcOrd="0" destOrd="0" presId="urn:microsoft.com/office/officeart/2005/8/layout/hierarchy1"/>
    <dgm:cxn modelId="{6FCF5A33-0D5B-4A1F-A3C0-A018F92807C6}" type="presParOf" srcId="{38C51335-82FD-442D-A07B-74598DB5A40C}" destId="{152560AD-9104-4005-AD98-F905BC7CB7EC}" srcOrd="0" destOrd="0" presId="urn:microsoft.com/office/officeart/2005/8/layout/hierarchy1"/>
    <dgm:cxn modelId="{48141054-51B5-463C-B94E-248BD959D633}" type="presParOf" srcId="{152560AD-9104-4005-AD98-F905BC7CB7EC}" destId="{1C66D43A-B554-4439-86A1-7EA72EB45ECA}" srcOrd="0" destOrd="0" presId="urn:microsoft.com/office/officeart/2005/8/layout/hierarchy1"/>
    <dgm:cxn modelId="{B44A8810-EC76-4409-9CAE-E3192433D9AA}" type="presParOf" srcId="{152560AD-9104-4005-AD98-F905BC7CB7EC}" destId="{C6798D66-3026-4DFD-B567-9574342463B4}" srcOrd="1" destOrd="0" presId="urn:microsoft.com/office/officeart/2005/8/layout/hierarchy1"/>
    <dgm:cxn modelId="{0564DE4E-8749-4542-B50A-3F2CEAAAF91E}" type="presParOf" srcId="{38C51335-82FD-442D-A07B-74598DB5A40C}" destId="{7812AFEA-BD26-4E1D-96B2-AB7AFC9F3F7B}" srcOrd="1" destOrd="0" presId="urn:microsoft.com/office/officeart/2005/8/layout/hierarchy1"/>
    <dgm:cxn modelId="{584421CF-73D8-435B-8224-1C9985B9E98C}" type="presParOf" srcId="{72849DB8-C149-4C8D-AB5F-E3CC8EC58ECB}" destId="{2BC5C7BF-1821-46D2-B730-365ACFB25297}" srcOrd="1" destOrd="0" presId="urn:microsoft.com/office/officeart/2005/8/layout/hierarchy1"/>
    <dgm:cxn modelId="{492E4D1C-D45D-473D-9C31-02335216BE8B}" type="presParOf" srcId="{2BC5C7BF-1821-46D2-B730-365ACFB25297}" destId="{A10E994E-3BCE-418D-B96C-23B2B23F1770}" srcOrd="0" destOrd="0" presId="urn:microsoft.com/office/officeart/2005/8/layout/hierarchy1"/>
    <dgm:cxn modelId="{51AF8057-49E2-4A73-B905-8F3141A722E2}" type="presParOf" srcId="{A10E994E-3BCE-418D-B96C-23B2B23F1770}" destId="{77D5C30E-9DE9-42EE-99BD-2186E9D87D96}" srcOrd="0" destOrd="0" presId="urn:microsoft.com/office/officeart/2005/8/layout/hierarchy1"/>
    <dgm:cxn modelId="{B1AC53CE-EA02-478B-AFCF-DD0E591BEE14}" type="presParOf" srcId="{A10E994E-3BCE-418D-B96C-23B2B23F1770}" destId="{1B755C73-AB2F-4CE8-B6A4-F91387A731F0}" srcOrd="1" destOrd="0" presId="urn:microsoft.com/office/officeart/2005/8/layout/hierarchy1"/>
    <dgm:cxn modelId="{3B127AB8-F3F5-4278-AAF1-F420CAC39FD6}" type="presParOf" srcId="{2BC5C7BF-1821-46D2-B730-365ACFB25297}" destId="{3F54D8CC-4B45-4862-B20B-E2BFD030000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D5A07-0322-40A8-BDCA-AA44BD443BF5}">
      <dsp:nvSpPr>
        <dsp:cNvPr id="0" name=""/>
        <dsp:cNvSpPr/>
      </dsp:nvSpPr>
      <dsp:spPr>
        <a:xfrm>
          <a:off x="0" y="0"/>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58B326-9757-4504-9347-47D652997EEF}">
      <dsp:nvSpPr>
        <dsp:cNvPr id="0" name=""/>
        <dsp:cNvSpPr/>
      </dsp:nvSpPr>
      <dsp:spPr>
        <a:xfrm>
          <a:off x="0" y="0"/>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Michael Pond - Data Engineering</a:t>
          </a:r>
          <a:endParaRPr lang="en-US" sz="2800" kern="1200"/>
        </a:p>
      </dsp:txBody>
      <dsp:txXfrm>
        <a:off x="0" y="0"/>
        <a:ext cx="6797675" cy="1412477"/>
      </dsp:txXfrm>
    </dsp:sp>
    <dsp:sp modelId="{8D1BADAC-A7F2-4D71-821F-AC62EA454A28}">
      <dsp:nvSpPr>
        <dsp:cNvPr id="0" name=""/>
        <dsp:cNvSpPr/>
      </dsp:nvSpPr>
      <dsp:spPr>
        <a:xfrm>
          <a:off x="0" y="1412478"/>
          <a:ext cx="6797675" cy="0"/>
        </a:xfrm>
        <a:prstGeom prst="line">
          <a:avLst/>
        </a:prstGeom>
        <a:solidFill>
          <a:schemeClr val="accent2">
            <a:hueOff val="398533"/>
            <a:satOff val="245"/>
            <a:lumOff val="3203"/>
            <a:alphaOff val="0"/>
          </a:schemeClr>
        </a:solidFill>
        <a:ln w="15875" cap="flat" cmpd="sng" algn="ctr">
          <a:solidFill>
            <a:schemeClr val="accent2">
              <a:hueOff val="398533"/>
              <a:satOff val="245"/>
              <a:lumOff val="32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2A449A-2B22-49DE-8AB5-448FF2637CA0}">
      <dsp:nvSpPr>
        <dsp:cNvPr id="0" name=""/>
        <dsp:cNvSpPr/>
      </dsp:nvSpPr>
      <dsp:spPr>
        <a:xfrm>
          <a:off x="0" y="1412477"/>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Justin Sterner - Editor in Chief</a:t>
          </a:r>
          <a:endParaRPr lang="en-US" sz="2800" kern="1200"/>
        </a:p>
      </dsp:txBody>
      <dsp:txXfrm>
        <a:off x="0" y="1412477"/>
        <a:ext cx="6797675" cy="1412477"/>
      </dsp:txXfrm>
    </dsp:sp>
    <dsp:sp modelId="{6F4C6A15-E754-45C9-988B-85B64DD10A63}">
      <dsp:nvSpPr>
        <dsp:cNvPr id="0" name=""/>
        <dsp:cNvSpPr/>
      </dsp:nvSpPr>
      <dsp:spPr>
        <a:xfrm>
          <a:off x="0" y="2824956"/>
          <a:ext cx="6797675" cy="0"/>
        </a:xfrm>
        <a:prstGeom prst="line">
          <a:avLst/>
        </a:prstGeom>
        <a:solidFill>
          <a:schemeClr val="accent2">
            <a:hueOff val="797066"/>
            <a:satOff val="490"/>
            <a:lumOff val="6405"/>
            <a:alphaOff val="0"/>
          </a:schemeClr>
        </a:solidFill>
        <a:ln w="15875" cap="flat" cmpd="sng" algn="ctr">
          <a:solidFill>
            <a:schemeClr val="accent2">
              <a:hueOff val="797066"/>
              <a:satOff val="490"/>
              <a:lumOff val="640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AC7A0D-F58D-4528-B2BB-489B7183A800}">
      <dsp:nvSpPr>
        <dsp:cNvPr id="0" name=""/>
        <dsp:cNvSpPr/>
      </dsp:nvSpPr>
      <dsp:spPr>
        <a:xfrm>
          <a:off x="0" y="2824955"/>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Bukola Fatile - Tableau Visualization</a:t>
          </a:r>
          <a:endParaRPr lang="en-US" sz="2800" kern="1200"/>
        </a:p>
      </dsp:txBody>
      <dsp:txXfrm>
        <a:off x="0" y="2824955"/>
        <a:ext cx="6797675" cy="1412477"/>
      </dsp:txXfrm>
    </dsp:sp>
    <dsp:sp modelId="{52D0F7BF-92CC-4680-B45D-3BE918B61A39}">
      <dsp:nvSpPr>
        <dsp:cNvPr id="0" name=""/>
        <dsp:cNvSpPr/>
      </dsp:nvSpPr>
      <dsp:spPr>
        <a:xfrm>
          <a:off x="0" y="4237434"/>
          <a:ext cx="6797675" cy="0"/>
        </a:xfrm>
        <a:prstGeom prst="line">
          <a:avLst/>
        </a:prstGeom>
        <a:solidFill>
          <a:schemeClr val="accent2">
            <a:hueOff val="1195599"/>
            <a:satOff val="735"/>
            <a:lumOff val="9608"/>
            <a:alphaOff val="0"/>
          </a:schemeClr>
        </a:solidFill>
        <a:ln w="15875" cap="flat" cmpd="sng" algn="ctr">
          <a:solidFill>
            <a:schemeClr val="accent2">
              <a:hueOff val="1195599"/>
              <a:satOff val="735"/>
              <a:lumOff val="96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927F1E-BFAE-4697-A889-F0FB61AA26DA}">
      <dsp:nvSpPr>
        <dsp:cNvPr id="0" name=""/>
        <dsp:cNvSpPr/>
      </dsp:nvSpPr>
      <dsp:spPr>
        <a:xfrm>
          <a:off x="0" y="4237433"/>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Yenny Rangel - Diabetes/Stroke Relationship (Data Engineering)</a:t>
          </a:r>
          <a:br>
            <a:rPr lang="en-US" sz="2800" kern="1200"/>
          </a:br>
          <a:endParaRPr lang="en-US" sz="2800" kern="1200"/>
        </a:p>
      </dsp:txBody>
      <dsp:txXfrm>
        <a:off x="0" y="4237433"/>
        <a:ext cx="6797675" cy="14124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D5C31-4CAF-43F7-904E-0D639CB68F2B}">
      <dsp:nvSpPr>
        <dsp:cNvPr id="0" name=""/>
        <dsp:cNvSpPr/>
      </dsp:nvSpPr>
      <dsp:spPr>
        <a:xfrm>
          <a:off x="1966809" y="3039"/>
          <a:ext cx="2093062" cy="20930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84E694-FD85-45DA-92CD-DDFF6369B2CC}">
      <dsp:nvSpPr>
        <dsp:cNvPr id="0" name=""/>
        <dsp:cNvSpPr/>
      </dsp:nvSpPr>
      <dsp:spPr>
        <a:xfrm>
          <a:off x="2412871" y="449102"/>
          <a:ext cx="1200937" cy="1200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76CB7E-CD97-4552-A532-1B545F9251A4}">
      <dsp:nvSpPr>
        <dsp:cNvPr id="0" name=""/>
        <dsp:cNvSpPr/>
      </dsp:nvSpPr>
      <dsp:spPr>
        <a:xfrm>
          <a:off x="1297715" y="2748040"/>
          <a:ext cx="343125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cap="none" dirty="0"/>
            <a:t>We retrieved our data from </a:t>
          </a:r>
          <a:r>
            <a:rPr lang="en-US" sz="1100" kern="1200" cap="none" dirty="0" err="1"/>
            <a:t>kaggle</a:t>
          </a:r>
          <a:r>
            <a:rPr lang="en-US" sz="1100" kern="1200" cap="none" dirty="0"/>
            <a:t>. It a population of 253,681 with 22 data identifiers. We did get rid of two of those identifiers specifically education and income. We really wanted this to be about health and there are many papers already indicating there is a high correlation between income and odds of diabetes.</a:t>
          </a:r>
        </a:p>
      </dsp:txBody>
      <dsp:txXfrm>
        <a:off x="1297715" y="2748040"/>
        <a:ext cx="3431250" cy="1035000"/>
      </dsp:txXfrm>
    </dsp:sp>
    <dsp:sp modelId="{D9BF4FAB-FD46-44A7-B0FB-C5E112A1D15F}">
      <dsp:nvSpPr>
        <dsp:cNvPr id="0" name=""/>
        <dsp:cNvSpPr/>
      </dsp:nvSpPr>
      <dsp:spPr>
        <a:xfrm>
          <a:off x="5998528" y="3039"/>
          <a:ext cx="2093062" cy="20930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2840A2-FAC5-4E44-98BD-04A8A9256450}">
      <dsp:nvSpPr>
        <dsp:cNvPr id="0" name=""/>
        <dsp:cNvSpPr/>
      </dsp:nvSpPr>
      <dsp:spPr>
        <a:xfrm>
          <a:off x="6444590" y="449102"/>
          <a:ext cx="1200937" cy="1200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53DFCF-470E-4FD3-9FF0-65B57AF8887E}">
      <dsp:nvSpPr>
        <dsp:cNvPr id="0" name=""/>
        <dsp:cNvSpPr/>
      </dsp:nvSpPr>
      <dsp:spPr>
        <a:xfrm>
          <a:off x="5329434" y="2748040"/>
          <a:ext cx="343125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hlinkClick xmlns:r="http://schemas.openxmlformats.org/officeDocument/2006/relationships" r:id="rId5"/>
            </a:rPr>
            <a:t>https://www.kaggle.com/datasets/alexteboul/diabetes-health-indicators-dataset/data</a:t>
          </a:r>
          <a:endParaRPr lang="en-US" sz="1100" kern="1200"/>
        </a:p>
      </dsp:txBody>
      <dsp:txXfrm>
        <a:off x="5329434" y="2748040"/>
        <a:ext cx="3431250" cy="103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66D43A-B554-4439-86A1-7EA72EB45ECA}">
      <dsp:nvSpPr>
        <dsp:cNvPr id="0" name=""/>
        <dsp:cNvSpPr/>
      </dsp:nvSpPr>
      <dsp:spPr>
        <a:xfrm>
          <a:off x="12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798D66-3026-4DFD-B567-9574342463B4}">
      <dsp:nvSpPr>
        <dsp:cNvPr id="0" name=""/>
        <dsp:cNvSpPr/>
      </dsp:nvSpPr>
      <dsp:spPr>
        <a:xfrm>
          <a:off x="480082"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Bukola Has organized the data to show us what is the quality of our data.</a:t>
          </a:r>
        </a:p>
      </dsp:txBody>
      <dsp:txXfrm>
        <a:off x="560236" y="832323"/>
        <a:ext cx="4149382" cy="2576345"/>
      </dsp:txXfrm>
    </dsp:sp>
    <dsp:sp modelId="{77D5C30E-9DE9-42EE-99BD-2186E9D87D96}">
      <dsp:nvSpPr>
        <dsp:cNvPr id="0" name=""/>
        <dsp:cNvSpPr/>
      </dsp:nvSpPr>
      <dsp:spPr>
        <a:xfrm>
          <a:off x="52686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755C73-AB2F-4CE8-B6A4-F91387A731F0}">
      <dsp:nvSpPr>
        <dsp:cNvPr id="0" name=""/>
        <dsp:cNvSpPr/>
      </dsp:nvSpPr>
      <dsp:spPr>
        <a:xfrm>
          <a:off x="5747481"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hlinkClick xmlns:r="http://schemas.openxmlformats.org/officeDocument/2006/relationships" r:id="rId1"/>
            </a:rPr>
            <a:t>https://public.tableau.com/app/profile/bukola.fatile/viz/Project4_17108979146870/Dashboard2?publish=yes</a:t>
          </a:r>
          <a:endParaRPr lang="en-US" sz="700" kern="1200" dirty="0"/>
        </a:p>
      </dsp:txBody>
      <dsp:txXfrm>
        <a:off x="5827635" y="832323"/>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34024F-01A7-4657-A8D4-D133D3878A1F}"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3975A-CC25-4A39-B872-2CDF5F668CE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393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34024F-01A7-4657-A8D4-D133D3878A1F}"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3975A-CC25-4A39-B872-2CDF5F668CE3}" type="slidenum">
              <a:rPr lang="en-US" smtClean="0"/>
              <a:t>‹#›</a:t>
            </a:fld>
            <a:endParaRPr lang="en-US"/>
          </a:p>
        </p:txBody>
      </p:sp>
    </p:spTree>
    <p:extLst>
      <p:ext uri="{BB962C8B-B14F-4D97-AF65-F5344CB8AC3E}">
        <p14:creationId xmlns:p14="http://schemas.microsoft.com/office/powerpoint/2010/main" val="169682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34024F-01A7-4657-A8D4-D133D3878A1F}"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3975A-CC25-4A39-B872-2CDF5F668CE3}" type="slidenum">
              <a:rPr lang="en-US" smtClean="0"/>
              <a:t>‹#›</a:t>
            </a:fld>
            <a:endParaRPr lang="en-US"/>
          </a:p>
        </p:txBody>
      </p:sp>
    </p:spTree>
    <p:extLst>
      <p:ext uri="{BB962C8B-B14F-4D97-AF65-F5344CB8AC3E}">
        <p14:creationId xmlns:p14="http://schemas.microsoft.com/office/powerpoint/2010/main" val="123085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34024F-01A7-4657-A8D4-D133D3878A1F}"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3975A-CC25-4A39-B872-2CDF5F668CE3}" type="slidenum">
              <a:rPr lang="en-US" smtClean="0"/>
              <a:t>‹#›</a:t>
            </a:fld>
            <a:endParaRPr lang="en-US"/>
          </a:p>
        </p:txBody>
      </p:sp>
    </p:spTree>
    <p:extLst>
      <p:ext uri="{BB962C8B-B14F-4D97-AF65-F5344CB8AC3E}">
        <p14:creationId xmlns:p14="http://schemas.microsoft.com/office/powerpoint/2010/main" val="910312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34024F-01A7-4657-A8D4-D133D3878A1F}"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3975A-CC25-4A39-B872-2CDF5F668CE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520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34024F-01A7-4657-A8D4-D133D3878A1F}"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3975A-CC25-4A39-B872-2CDF5F668CE3}" type="slidenum">
              <a:rPr lang="en-US" smtClean="0"/>
              <a:t>‹#›</a:t>
            </a:fld>
            <a:endParaRPr lang="en-US"/>
          </a:p>
        </p:txBody>
      </p:sp>
    </p:spTree>
    <p:extLst>
      <p:ext uri="{BB962C8B-B14F-4D97-AF65-F5344CB8AC3E}">
        <p14:creationId xmlns:p14="http://schemas.microsoft.com/office/powerpoint/2010/main" val="385484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34024F-01A7-4657-A8D4-D133D3878A1F}"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E3975A-CC25-4A39-B872-2CDF5F668CE3}" type="slidenum">
              <a:rPr lang="en-US" smtClean="0"/>
              <a:t>‹#›</a:t>
            </a:fld>
            <a:endParaRPr lang="en-US"/>
          </a:p>
        </p:txBody>
      </p:sp>
    </p:spTree>
    <p:extLst>
      <p:ext uri="{BB962C8B-B14F-4D97-AF65-F5344CB8AC3E}">
        <p14:creationId xmlns:p14="http://schemas.microsoft.com/office/powerpoint/2010/main" val="7352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34024F-01A7-4657-A8D4-D133D3878A1F}"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E3975A-CC25-4A39-B872-2CDF5F668CE3}" type="slidenum">
              <a:rPr lang="en-US" smtClean="0"/>
              <a:t>‹#›</a:t>
            </a:fld>
            <a:endParaRPr lang="en-US"/>
          </a:p>
        </p:txBody>
      </p:sp>
    </p:spTree>
    <p:extLst>
      <p:ext uri="{BB962C8B-B14F-4D97-AF65-F5344CB8AC3E}">
        <p14:creationId xmlns:p14="http://schemas.microsoft.com/office/powerpoint/2010/main" val="427353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34024F-01A7-4657-A8D4-D133D3878A1F}" type="datetimeFigureOut">
              <a:rPr lang="en-US" smtClean="0"/>
              <a:t>3/25/2024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1E3975A-CC25-4A39-B872-2CDF5F668CE3}" type="slidenum">
              <a:rPr lang="en-US" smtClean="0"/>
              <a:t>‹#›</a:t>
            </a:fld>
            <a:endParaRPr lang="en-US"/>
          </a:p>
        </p:txBody>
      </p:sp>
    </p:spTree>
    <p:extLst>
      <p:ext uri="{BB962C8B-B14F-4D97-AF65-F5344CB8AC3E}">
        <p14:creationId xmlns:p14="http://schemas.microsoft.com/office/powerpoint/2010/main" val="2331786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34024F-01A7-4657-A8D4-D133D3878A1F}" type="datetimeFigureOut">
              <a:rPr lang="en-US" smtClean="0"/>
              <a:t>3/25/2024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1E3975A-CC25-4A39-B872-2CDF5F668CE3}" type="slidenum">
              <a:rPr lang="en-US" smtClean="0"/>
              <a:t>‹#›</a:t>
            </a:fld>
            <a:endParaRPr lang="en-US"/>
          </a:p>
        </p:txBody>
      </p:sp>
    </p:spTree>
    <p:extLst>
      <p:ext uri="{BB962C8B-B14F-4D97-AF65-F5344CB8AC3E}">
        <p14:creationId xmlns:p14="http://schemas.microsoft.com/office/powerpoint/2010/main" val="4282603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34024F-01A7-4657-A8D4-D133D3878A1F}"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3975A-CC25-4A39-B872-2CDF5F668CE3}" type="slidenum">
              <a:rPr lang="en-US" smtClean="0"/>
              <a:t>‹#›</a:t>
            </a:fld>
            <a:endParaRPr lang="en-US"/>
          </a:p>
        </p:txBody>
      </p:sp>
    </p:spTree>
    <p:extLst>
      <p:ext uri="{BB962C8B-B14F-4D97-AF65-F5344CB8AC3E}">
        <p14:creationId xmlns:p14="http://schemas.microsoft.com/office/powerpoint/2010/main" val="747461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34024F-01A7-4657-A8D4-D133D3878A1F}" type="datetimeFigureOut">
              <a:rPr lang="en-US" smtClean="0"/>
              <a:t>3/25/2024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1E3975A-CC25-4A39-B872-2CDF5F668CE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71195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30725F-96B1-4047-B74B-7CC19DB1C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91FFF8-4AD1-6330-FF2F-47FC90667216}"/>
              </a:ext>
            </a:extLst>
          </p:cNvPr>
          <p:cNvSpPr>
            <a:spLocks noGrp="1"/>
          </p:cNvSpPr>
          <p:nvPr>
            <p:ph type="ctrTitle"/>
          </p:nvPr>
        </p:nvSpPr>
        <p:spPr>
          <a:xfrm>
            <a:off x="5289754" y="639097"/>
            <a:ext cx="6253317" cy="3686015"/>
          </a:xfrm>
        </p:spPr>
        <p:txBody>
          <a:bodyPr>
            <a:normAutofit/>
          </a:bodyPr>
          <a:lstStyle/>
          <a:p>
            <a:r>
              <a:rPr lang="en-US" dirty="0"/>
              <a:t>Algorithmic Projection of Diabetes</a:t>
            </a:r>
          </a:p>
        </p:txBody>
      </p:sp>
      <p:sp>
        <p:nvSpPr>
          <p:cNvPr id="3" name="Subtitle 2">
            <a:extLst>
              <a:ext uri="{FF2B5EF4-FFF2-40B4-BE49-F238E27FC236}">
                <a16:creationId xmlns:a16="http://schemas.microsoft.com/office/drawing/2014/main" id="{0C926B1E-13CF-02D6-206E-CA24D961743E}"/>
              </a:ext>
            </a:extLst>
          </p:cNvPr>
          <p:cNvSpPr>
            <a:spLocks noGrp="1"/>
          </p:cNvSpPr>
          <p:nvPr>
            <p:ph type="subTitle" idx="1"/>
          </p:nvPr>
        </p:nvSpPr>
        <p:spPr>
          <a:xfrm>
            <a:off x="5289753" y="4455621"/>
            <a:ext cx="6269347" cy="1238616"/>
          </a:xfrm>
        </p:spPr>
        <p:txBody>
          <a:bodyPr>
            <a:normAutofit/>
          </a:bodyPr>
          <a:lstStyle/>
          <a:p>
            <a:r>
              <a:rPr lang="en-US" dirty="0">
                <a:solidFill>
                  <a:schemeClr val="tx1">
                    <a:lumMod val="85000"/>
                    <a:lumOff val="15000"/>
                  </a:schemeClr>
                </a:solidFill>
              </a:rPr>
              <a:t>By Micheal Pond, Bukola </a:t>
            </a:r>
            <a:r>
              <a:rPr lang="en-US" dirty="0" err="1">
                <a:solidFill>
                  <a:schemeClr val="tx1">
                    <a:lumMod val="85000"/>
                    <a:lumOff val="15000"/>
                  </a:schemeClr>
                </a:solidFill>
              </a:rPr>
              <a:t>Fatile</a:t>
            </a:r>
            <a:r>
              <a:rPr lang="en-US" dirty="0">
                <a:solidFill>
                  <a:schemeClr val="tx1">
                    <a:lumMod val="85000"/>
                    <a:lumOff val="15000"/>
                  </a:schemeClr>
                </a:solidFill>
              </a:rPr>
              <a:t>, </a:t>
            </a:r>
            <a:r>
              <a:rPr lang="en-US" dirty="0" err="1">
                <a:solidFill>
                  <a:schemeClr val="tx1">
                    <a:lumMod val="85000"/>
                    <a:lumOff val="15000"/>
                  </a:schemeClr>
                </a:solidFill>
              </a:rPr>
              <a:t>YEnny</a:t>
            </a:r>
            <a:r>
              <a:rPr lang="en-US" dirty="0">
                <a:solidFill>
                  <a:schemeClr val="tx1">
                    <a:lumMod val="85000"/>
                    <a:lumOff val="15000"/>
                  </a:schemeClr>
                </a:solidFill>
              </a:rPr>
              <a:t> Rangel, Justin Sterner</a:t>
            </a:r>
          </a:p>
        </p:txBody>
      </p:sp>
      <p:pic>
        <p:nvPicPr>
          <p:cNvPr id="7" name="Graphic 6" descr="Needle">
            <a:extLst>
              <a:ext uri="{FF2B5EF4-FFF2-40B4-BE49-F238E27FC236}">
                <a16:creationId xmlns:a16="http://schemas.microsoft.com/office/drawing/2014/main" id="{24DA049E-5C09-D837-C9B6-2F537F108E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14" name="Straight Connector 13">
            <a:extLst>
              <a:ext uri="{FF2B5EF4-FFF2-40B4-BE49-F238E27FC236}">
                <a16:creationId xmlns:a16="http://schemas.microsoft.com/office/drawing/2014/main" id="{C14B5A7D-B352-42F9-83F6-4AF14C1BAE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03ABE8C-6A7E-4C35-B74C-CE45DA0B5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431B6D19-39C5-45BF-8B25-29192C5D1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87222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9A099-5CB1-4A20-B64F-4F0562EF3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7C0A89-7FB3-43F8-9DE3-0177E3E27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6FB8D9A-46ED-6097-DF5D-6B021ACF4008}"/>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The team</a:t>
            </a:r>
          </a:p>
        </p:txBody>
      </p:sp>
      <p:sp>
        <p:nvSpPr>
          <p:cNvPr id="13" name="Rectangle 12">
            <a:extLst>
              <a:ext uri="{FF2B5EF4-FFF2-40B4-BE49-F238E27FC236}">
                <a16:creationId xmlns:a16="http://schemas.microsoft.com/office/drawing/2014/main" id="{399F4DD4-CC07-42A8-8AF8-069654F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248FB934-4609-24CC-5129-9211581C7BA3}"/>
              </a:ext>
            </a:extLst>
          </p:cNvPr>
          <p:cNvGraphicFramePr>
            <a:graphicFrameLocks noGrp="1"/>
          </p:cNvGraphicFramePr>
          <p:nvPr>
            <p:ph idx="1"/>
            <p:extLst>
              <p:ext uri="{D42A27DB-BD31-4B8C-83A1-F6EECF244321}">
                <p14:modId xmlns:p14="http://schemas.microsoft.com/office/powerpoint/2010/main" val="48894015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915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15B6-2D64-BA03-E3F2-7B9384C537A5}"/>
              </a:ext>
            </a:extLst>
          </p:cNvPr>
          <p:cNvSpPr>
            <a:spLocks noGrp="1"/>
          </p:cNvSpPr>
          <p:nvPr>
            <p:ph type="title"/>
          </p:nvPr>
        </p:nvSpPr>
        <p:spPr>
          <a:xfrm>
            <a:off x="1097280" y="286603"/>
            <a:ext cx="10058400" cy="1450757"/>
          </a:xfrm>
        </p:spPr>
        <p:txBody>
          <a:bodyPr>
            <a:normAutofit/>
          </a:bodyPr>
          <a:lstStyle/>
          <a:p>
            <a:r>
              <a:rPr lang="en-US"/>
              <a:t>The data</a:t>
            </a:r>
          </a:p>
        </p:txBody>
      </p:sp>
      <p:graphicFrame>
        <p:nvGraphicFramePr>
          <p:cNvPr id="7" name="Content Placeholder 2">
            <a:extLst>
              <a:ext uri="{FF2B5EF4-FFF2-40B4-BE49-F238E27FC236}">
                <a16:creationId xmlns:a16="http://schemas.microsoft.com/office/drawing/2014/main" id="{7ED20042-EE40-7815-E1F1-3E2C88196EE9}"/>
              </a:ext>
            </a:extLst>
          </p:cNvPr>
          <p:cNvGraphicFramePr>
            <a:graphicFrameLocks noGrp="1"/>
          </p:cNvGraphicFramePr>
          <p:nvPr>
            <p:ph idx="1"/>
            <p:extLst>
              <p:ext uri="{D42A27DB-BD31-4B8C-83A1-F6EECF244321}">
                <p14:modId xmlns:p14="http://schemas.microsoft.com/office/powerpoint/2010/main" val="116318371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2742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491E7-8FD2-01F5-36E9-D7B214FFBEE0}"/>
              </a:ext>
            </a:extLst>
          </p:cNvPr>
          <p:cNvSpPr>
            <a:spLocks noGrp="1"/>
          </p:cNvSpPr>
          <p:nvPr>
            <p:ph type="title"/>
          </p:nvPr>
        </p:nvSpPr>
        <p:spPr>
          <a:xfrm>
            <a:off x="1097280" y="286603"/>
            <a:ext cx="10058400" cy="1450757"/>
          </a:xfrm>
        </p:spPr>
        <p:txBody>
          <a:bodyPr>
            <a:normAutofit/>
          </a:bodyPr>
          <a:lstStyle/>
          <a:p>
            <a:r>
              <a:rPr lang="en-US"/>
              <a:t>First up the data itself</a:t>
            </a:r>
          </a:p>
        </p:txBody>
      </p:sp>
      <p:graphicFrame>
        <p:nvGraphicFramePr>
          <p:cNvPr id="5" name="Content Placeholder 2">
            <a:extLst>
              <a:ext uri="{FF2B5EF4-FFF2-40B4-BE49-F238E27FC236}">
                <a16:creationId xmlns:a16="http://schemas.microsoft.com/office/drawing/2014/main" id="{AA158F42-851C-BD13-7D17-48A7147DFBCB}"/>
              </a:ext>
            </a:extLst>
          </p:cNvPr>
          <p:cNvGraphicFramePr>
            <a:graphicFrameLocks noGrp="1"/>
          </p:cNvGraphicFramePr>
          <p:nvPr>
            <p:ph idx="1"/>
            <p:extLst>
              <p:ext uri="{D42A27DB-BD31-4B8C-83A1-F6EECF244321}">
                <p14:modId xmlns:p14="http://schemas.microsoft.com/office/powerpoint/2010/main" val="331999685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5596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A9F44-DD9A-1A4F-35A5-BB2859CF8B39}"/>
              </a:ext>
            </a:extLst>
          </p:cNvPr>
          <p:cNvSpPr>
            <a:spLocks noGrp="1"/>
          </p:cNvSpPr>
          <p:nvPr>
            <p:ph type="title"/>
          </p:nvPr>
        </p:nvSpPr>
        <p:spPr/>
        <p:txBody>
          <a:bodyPr/>
          <a:lstStyle/>
          <a:p>
            <a:r>
              <a:rPr lang="en-US" dirty="0"/>
              <a:t>Diabetes and its relationship to strokes and Heart disease</a:t>
            </a:r>
          </a:p>
        </p:txBody>
      </p:sp>
      <p:sp>
        <p:nvSpPr>
          <p:cNvPr id="3" name="Content Placeholder 2">
            <a:extLst>
              <a:ext uri="{FF2B5EF4-FFF2-40B4-BE49-F238E27FC236}">
                <a16:creationId xmlns:a16="http://schemas.microsoft.com/office/drawing/2014/main" id="{8169C8DD-1796-690D-66BC-5D3B0CF1C016}"/>
              </a:ext>
            </a:extLst>
          </p:cNvPr>
          <p:cNvSpPr>
            <a:spLocks noGrp="1"/>
          </p:cNvSpPr>
          <p:nvPr>
            <p:ph idx="1"/>
          </p:nvPr>
        </p:nvSpPr>
        <p:spPr>
          <a:xfrm>
            <a:off x="1097280" y="1845129"/>
            <a:ext cx="10058400" cy="4336165"/>
          </a:xfrm>
        </p:spPr>
        <p:txBody>
          <a:bodyPr/>
          <a:lstStyle/>
          <a:p>
            <a:pPr marL="0" indent="0">
              <a:buNone/>
            </a:pPr>
            <a:r>
              <a:rPr lang="en-US" dirty="0" err="1"/>
              <a:t>Yenny</a:t>
            </a:r>
            <a:r>
              <a:rPr lang="en-US" dirty="0"/>
              <a:t> worked on the overlap between Diabetes and strokes and heart disease. </a:t>
            </a:r>
          </a:p>
        </p:txBody>
      </p:sp>
      <p:pic>
        <p:nvPicPr>
          <p:cNvPr id="5" name="Picture 4" descr="A blue circle with a blue circle with a blue circle with a blue circle with a blue circle with a blue circle with a blue circle with a blue circle with a blue circle with a blue circle&#10;&#10;Description automatically generated">
            <a:extLst>
              <a:ext uri="{FF2B5EF4-FFF2-40B4-BE49-F238E27FC236}">
                <a16:creationId xmlns:a16="http://schemas.microsoft.com/office/drawing/2014/main" id="{046A63F2-4E78-9B1C-1958-A3A63DD97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594" y="2280902"/>
            <a:ext cx="7364813" cy="1747583"/>
          </a:xfrm>
          <a:prstGeom prst="rect">
            <a:avLst/>
          </a:prstGeom>
        </p:spPr>
      </p:pic>
      <p:pic>
        <p:nvPicPr>
          <p:cNvPr id="7" name="Picture 6" descr="A blue circle with orange and black text&#10;&#10;Description automatically generated">
            <a:extLst>
              <a:ext uri="{FF2B5EF4-FFF2-40B4-BE49-F238E27FC236}">
                <a16:creationId xmlns:a16="http://schemas.microsoft.com/office/drawing/2014/main" id="{98C7A851-B30C-3271-7565-9838ABA9E5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812" y="4310743"/>
            <a:ext cx="7414377" cy="2064864"/>
          </a:xfrm>
          <a:prstGeom prst="rect">
            <a:avLst/>
          </a:prstGeom>
        </p:spPr>
      </p:pic>
    </p:spTree>
    <p:extLst>
      <p:ext uri="{BB962C8B-B14F-4D97-AF65-F5344CB8AC3E}">
        <p14:creationId xmlns:p14="http://schemas.microsoft.com/office/powerpoint/2010/main" val="3745953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A2C2-3C65-935C-4A3A-3794DB6BE8EA}"/>
              </a:ext>
            </a:extLst>
          </p:cNvPr>
          <p:cNvSpPr>
            <a:spLocks noGrp="1"/>
          </p:cNvSpPr>
          <p:nvPr>
            <p:ph type="title"/>
          </p:nvPr>
        </p:nvSpPr>
        <p:spPr/>
        <p:txBody>
          <a:bodyPr/>
          <a:lstStyle/>
          <a:p>
            <a:r>
              <a:rPr lang="en-US" dirty="0"/>
              <a:t>How we did it </a:t>
            </a:r>
          </a:p>
        </p:txBody>
      </p:sp>
      <p:sp>
        <p:nvSpPr>
          <p:cNvPr id="3" name="Content Placeholder 2">
            <a:extLst>
              <a:ext uri="{FF2B5EF4-FFF2-40B4-BE49-F238E27FC236}">
                <a16:creationId xmlns:a16="http://schemas.microsoft.com/office/drawing/2014/main" id="{189FA3D6-DDBD-BABE-46BB-A1B690BA0E2D}"/>
              </a:ext>
            </a:extLst>
          </p:cNvPr>
          <p:cNvSpPr>
            <a:spLocks noGrp="1"/>
          </p:cNvSpPr>
          <p:nvPr>
            <p:ph idx="1"/>
          </p:nvPr>
        </p:nvSpPr>
        <p:spPr/>
        <p:txBody>
          <a:bodyPr/>
          <a:lstStyle/>
          <a:p>
            <a:pPr>
              <a:buFont typeface="Courier New" panose="02070309020205020404" pitchFamily="49" charset="0"/>
              <a:buChar char="o"/>
            </a:pPr>
            <a:r>
              <a:rPr lang="en-US" dirty="0"/>
              <a:t>Read in the dataset and studied it.</a:t>
            </a:r>
          </a:p>
          <a:p>
            <a:pPr>
              <a:buFont typeface="Courier New" panose="02070309020205020404" pitchFamily="49" charset="0"/>
              <a:buChar char="o"/>
            </a:pPr>
            <a:r>
              <a:rPr lang="en-US" dirty="0"/>
              <a:t>Removed the irrelevant columns. (Education and Income)</a:t>
            </a:r>
          </a:p>
          <a:p>
            <a:pPr>
              <a:buFont typeface="Courier New" panose="02070309020205020404" pitchFamily="49" charset="0"/>
              <a:buChar char="o"/>
            </a:pPr>
            <a:r>
              <a:rPr lang="en-US" dirty="0"/>
              <a:t>Condensed BMI column for outliers.</a:t>
            </a:r>
          </a:p>
          <a:p>
            <a:pPr>
              <a:buFont typeface="Courier New" panose="02070309020205020404" pitchFamily="49" charset="0"/>
              <a:buChar char="o"/>
            </a:pPr>
            <a:r>
              <a:rPr lang="en-US" dirty="0"/>
              <a:t>Setup train test split on diabetic/prediabetic/ non </a:t>
            </a:r>
            <a:r>
              <a:rPr lang="en-US" dirty="0" err="1"/>
              <a:t>disbetic</a:t>
            </a:r>
            <a:r>
              <a:rPr lang="en-US" dirty="0"/>
              <a:t> for our features</a:t>
            </a:r>
          </a:p>
          <a:p>
            <a:pPr>
              <a:buFont typeface="Courier New" panose="02070309020205020404" pitchFamily="49" charset="0"/>
              <a:buChar char="o"/>
            </a:pPr>
            <a:r>
              <a:rPr lang="en-US" dirty="0"/>
              <a:t>Ran dataset hit 70%. Filtered down physical health to reduce outliers.</a:t>
            </a:r>
          </a:p>
          <a:p>
            <a:pPr>
              <a:buFont typeface="Courier New" panose="02070309020205020404" pitchFamily="49" charset="0"/>
              <a:buChar char="o"/>
            </a:pPr>
            <a:r>
              <a:rPr lang="en-US" dirty="0"/>
              <a:t>Ran dataset hit 74% accuracy. Filtered down mental health to reduce outliers.</a:t>
            </a:r>
          </a:p>
          <a:p>
            <a:pPr>
              <a:buFont typeface="Courier New" panose="02070309020205020404" pitchFamily="49" charset="0"/>
              <a:buChar char="o"/>
            </a:pPr>
            <a:r>
              <a:rPr lang="en-US" dirty="0"/>
              <a:t>Completed dataset with an 80% accuracy score</a:t>
            </a:r>
          </a:p>
        </p:txBody>
      </p:sp>
    </p:spTree>
    <p:extLst>
      <p:ext uri="{BB962C8B-B14F-4D97-AF65-F5344CB8AC3E}">
        <p14:creationId xmlns:p14="http://schemas.microsoft.com/office/powerpoint/2010/main" val="401358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A793E-37FD-5DD6-7F1B-741F864865B7}"/>
              </a:ext>
            </a:extLst>
          </p:cNvPr>
          <p:cNvSpPr>
            <a:spLocks noGrp="1"/>
          </p:cNvSpPr>
          <p:nvPr>
            <p:ph type="title"/>
          </p:nvPr>
        </p:nvSpPr>
        <p:spPr/>
        <p:txBody>
          <a:bodyPr/>
          <a:lstStyle/>
          <a:p>
            <a:r>
              <a:rPr lang="en-US" dirty="0"/>
              <a:t>How we could have done better</a:t>
            </a:r>
          </a:p>
        </p:txBody>
      </p:sp>
      <p:sp>
        <p:nvSpPr>
          <p:cNvPr id="3" name="Content Placeholder 2">
            <a:extLst>
              <a:ext uri="{FF2B5EF4-FFF2-40B4-BE49-F238E27FC236}">
                <a16:creationId xmlns:a16="http://schemas.microsoft.com/office/drawing/2014/main" id="{D1255610-4897-315C-537C-11C17BCACD22}"/>
              </a:ext>
            </a:extLst>
          </p:cNvPr>
          <p:cNvSpPr>
            <a:spLocks noGrp="1"/>
          </p:cNvSpPr>
          <p:nvPr>
            <p:ph idx="1"/>
          </p:nvPr>
        </p:nvSpPr>
        <p:spPr/>
        <p:txBody>
          <a:bodyPr/>
          <a:lstStyle/>
          <a:p>
            <a:pPr marL="0" indent="0">
              <a:buNone/>
            </a:pPr>
            <a:r>
              <a:rPr lang="en-US" dirty="0"/>
              <a:t>The data we harvested was huge and very detailed the main thing we could’ve done better is included more Prediabetic and Diabetic  patients. We also could have seen if we had pared down the overall scope of the questions and just focused on health and no other additional diagnoses. There is also the time factor, if we could have done this all week and multiple computers, we would have gotten more done.</a:t>
            </a:r>
          </a:p>
        </p:txBody>
      </p:sp>
    </p:spTree>
    <p:extLst>
      <p:ext uri="{BB962C8B-B14F-4D97-AF65-F5344CB8AC3E}">
        <p14:creationId xmlns:p14="http://schemas.microsoft.com/office/powerpoint/2010/main" val="410287478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TM02900769[[fn=Retrospect]]</Template>
  <TotalTime>709</TotalTime>
  <Words>350</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Courier New</vt:lpstr>
      <vt:lpstr>Retrospect</vt:lpstr>
      <vt:lpstr>Algorithmic Projection of Diabetes</vt:lpstr>
      <vt:lpstr>The team</vt:lpstr>
      <vt:lpstr>The data</vt:lpstr>
      <vt:lpstr>First up the data itself</vt:lpstr>
      <vt:lpstr>Diabetes and its relationship to strokes and Heart disease</vt:lpstr>
      <vt:lpstr>How we did it </vt:lpstr>
      <vt:lpstr>How we could have done better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Algorithmic Projection of Diabetes</dc:title>
  <dc:creator>Justin Sterner</dc:creator>
  <cp:lastModifiedBy>Justin Sterner</cp:lastModifiedBy>
  <cp:revision>9</cp:revision>
  <dcterms:created xsi:type="dcterms:W3CDTF">2024-03-15T01:43:17Z</dcterms:created>
  <dcterms:modified xsi:type="dcterms:W3CDTF">2024-03-26T02:21:13Z</dcterms:modified>
</cp:coreProperties>
</file>