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B0FA5-9402-4CD1-A535-47B384526F5E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4" csCatId="accent1" phldr="1"/>
      <dgm:spPr/>
    </dgm:pt>
    <dgm:pt modelId="{0032ED4C-D71C-4E77-98F5-E45FA2A73E73}">
      <dgm:prSet phldrT="[Text]"/>
      <dgm:spPr/>
      <dgm:t>
        <a:bodyPr/>
        <a:lstStyle/>
        <a:p>
          <a:r>
            <a:rPr lang="en-IN" dirty="0"/>
            <a:t>Input X-ray</a:t>
          </a:r>
        </a:p>
      </dgm:t>
    </dgm:pt>
    <dgm:pt modelId="{F1BCC7BB-E6FE-40C7-B147-E9A407D02022}" type="parTrans" cxnId="{6F4DEAC3-CA2D-43D5-8EA7-C37D7723A03F}">
      <dgm:prSet/>
      <dgm:spPr/>
      <dgm:t>
        <a:bodyPr/>
        <a:lstStyle/>
        <a:p>
          <a:endParaRPr lang="en-IN"/>
        </a:p>
      </dgm:t>
    </dgm:pt>
    <dgm:pt modelId="{5E612B31-2879-4D92-9567-B8FA1A2B99AD}" type="sibTrans" cxnId="{6F4DEAC3-CA2D-43D5-8EA7-C37D7723A03F}">
      <dgm:prSet/>
      <dgm:spPr/>
      <dgm:t>
        <a:bodyPr/>
        <a:lstStyle/>
        <a:p>
          <a:endParaRPr lang="en-IN"/>
        </a:p>
      </dgm:t>
    </dgm:pt>
    <dgm:pt modelId="{9C0E29D4-24F6-47BE-AF8E-F690F0AD7D6D}">
      <dgm:prSet phldrT="[Text]"/>
      <dgm:spPr/>
      <dgm:t>
        <a:bodyPr/>
        <a:lstStyle/>
        <a:p>
          <a:r>
            <a:rPr lang="en-IN" dirty="0"/>
            <a:t>Image Preprocessing</a:t>
          </a:r>
        </a:p>
      </dgm:t>
    </dgm:pt>
    <dgm:pt modelId="{E2C54B4B-6D72-494F-8752-7E0A4CE37E94}" type="parTrans" cxnId="{F32916F5-6EC2-414B-AAEB-11A5A3B206DD}">
      <dgm:prSet/>
      <dgm:spPr/>
      <dgm:t>
        <a:bodyPr/>
        <a:lstStyle/>
        <a:p>
          <a:endParaRPr lang="en-IN"/>
        </a:p>
      </dgm:t>
    </dgm:pt>
    <dgm:pt modelId="{4AE3C1AD-B344-4AF2-BAC7-14A6AF9349A8}" type="sibTrans" cxnId="{F32916F5-6EC2-414B-AAEB-11A5A3B206DD}">
      <dgm:prSet/>
      <dgm:spPr/>
      <dgm:t>
        <a:bodyPr/>
        <a:lstStyle/>
        <a:p>
          <a:endParaRPr lang="en-IN"/>
        </a:p>
      </dgm:t>
    </dgm:pt>
    <dgm:pt modelId="{79744F1C-299F-4D5C-9596-192254D1896A}">
      <dgm:prSet phldrT="[Text]"/>
      <dgm:spPr/>
      <dgm:t>
        <a:bodyPr/>
        <a:lstStyle/>
        <a:p>
          <a:r>
            <a:rPr lang="en-IN" dirty="0"/>
            <a:t>Feature Extraction</a:t>
          </a:r>
        </a:p>
      </dgm:t>
    </dgm:pt>
    <dgm:pt modelId="{80625A56-CC13-4B21-B23E-D711094482F4}" type="parTrans" cxnId="{E2596490-174E-434D-BF59-1BAFEF794F04}">
      <dgm:prSet/>
      <dgm:spPr/>
      <dgm:t>
        <a:bodyPr/>
        <a:lstStyle/>
        <a:p>
          <a:endParaRPr lang="en-IN"/>
        </a:p>
      </dgm:t>
    </dgm:pt>
    <dgm:pt modelId="{F7436EEE-5177-4F3D-9896-34A470FEAB0A}" type="sibTrans" cxnId="{E2596490-174E-434D-BF59-1BAFEF794F04}">
      <dgm:prSet/>
      <dgm:spPr/>
      <dgm:t>
        <a:bodyPr/>
        <a:lstStyle/>
        <a:p>
          <a:endParaRPr lang="en-IN"/>
        </a:p>
      </dgm:t>
    </dgm:pt>
    <dgm:pt modelId="{CA04175C-695A-4ACE-B29E-F7496B5C324D}">
      <dgm:prSet phldrT="[Text]"/>
      <dgm:spPr/>
      <dgm:t>
        <a:bodyPr/>
        <a:lstStyle/>
        <a:p>
          <a:r>
            <a:rPr lang="en-IN" dirty="0"/>
            <a:t>Classifier Layer</a:t>
          </a:r>
        </a:p>
      </dgm:t>
    </dgm:pt>
    <dgm:pt modelId="{21B42677-3116-4E3E-9EF0-F275EFB83738}" type="parTrans" cxnId="{64FF5367-D0C2-44F6-8EC6-BEA3065149C3}">
      <dgm:prSet/>
      <dgm:spPr/>
      <dgm:t>
        <a:bodyPr/>
        <a:lstStyle/>
        <a:p>
          <a:endParaRPr lang="en-IN"/>
        </a:p>
      </dgm:t>
    </dgm:pt>
    <dgm:pt modelId="{1F46D80C-1CA9-4533-B2E3-D5875664BFFB}" type="sibTrans" cxnId="{64FF5367-D0C2-44F6-8EC6-BEA3065149C3}">
      <dgm:prSet/>
      <dgm:spPr/>
      <dgm:t>
        <a:bodyPr/>
        <a:lstStyle/>
        <a:p>
          <a:endParaRPr lang="en-IN"/>
        </a:p>
      </dgm:t>
    </dgm:pt>
    <dgm:pt modelId="{06AC79F0-858F-461B-B18E-7248615993D2}">
      <dgm:prSet phldrT="[Text]"/>
      <dgm:spPr/>
      <dgm:t>
        <a:bodyPr/>
        <a:lstStyle/>
        <a:p>
          <a:r>
            <a:rPr lang="en-IN" dirty="0"/>
            <a:t>Prediction Output</a:t>
          </a:r>
        </a:p>
      </dgm:t>
    </dgm:pt>
    <dgm:pt modelId="{9D93AB41-5E79-46D3-85EB-4B1C48A23BD2}" type="parTrans" cxnId="{5EA92BE0-BC87-4E8C-81FA-DDF89D8229FF}">
      <dgm:prSet/>
      <dgm:spPr/>
      <dgm:t>
        <a:bodyPr/>
        <a:lstStyle/>
        <a:p>
          <a:endParaRPr lang="en-IN"/>
        </a:p>
      </dgm:t>
    </dgm:pt>
    <dgm:pt modelId="{02117FF6-E86A-4DA1-A6AD-D08A1F79CEEC}" type="sibTrans" cxnId="{5EA92BE0-BC87-4E8C-81FA-DDF89D8229FF}">
      <dgm:prSet/>
      <dgm:spPr/>
      <dgm:t>
        <a:bodyPr/>
        <a:lstStyle/>
        <a:p>
          <a:endParaRPr lang="en-IN"/>
        </a:p>
      </dgm:t>
    </dgm:pt>
    <dgm:pt modelId="{F989385A-A5A1-48CE-994A-869530DD6431}" type="pres">
      <dgm:prSet presAssocID="{B76B0FA5-9402-4CD1-A535-47B384526F5E}" presName="rootnode" presStyleCnt="0">
        <dgm:presLayoutVars>
          <dgm:chMax/>
          <dgm:chPref/>
          <dgm:dir/>
          <dgm:animLvl val="lvl"/>
        </dgm:presLayoutVars>
      </dgm:prSet>
      <dgm:spPr/>
    </dgm:pt>
    <dgm:pt modelId="{2622F36B-FE6C-4D1B-9959-854C6CCF67E9}" type="pres">
      <dgm:prSet presAssocID="{0032ED4C-D71C-4E77-98F5-E45FA2A73E73}" presName="composite" presStyleCnt="0"/>
      <dgm:spPr/>
    </dgm:pt>
    <dgm:pt modelId="{434B5F6C-DCC4-4C34-A112-7D3289F4C2AA}" type="pres">
      <dgm:prSet presAssocID="{0032ED4C-D71C-4E77-98F5-E45FA2A73E73}" presName="LShape" presStyleLbl="alignNode1" presStyleIdx="0" presStyleCnt="9"/>
      <dgm:spPr/>
    </dgm:pt>
    <dgm:pt modelId="{FA38E089-15F4-4E67-A92E-18279B000608}" type="pres">
      <dgm:prSet presAssocID="{0032ED4C-D71C-4E77-98F5-E45FA2A73E7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35D5901-7ACF-4B3D-95C5-50573621B09F}" type="pres">
      <dgm:prSet presAssocID="{0032ED4C-D71C-4E77-98F5-E45FA2A73E73}" presName="Triangle" presStyleLbl="alignNode1" presStyleIdx="1" presStyleCnt="9"/>
      <dgm:spPr/>
    </dgm:pt>
    <dgm:pt modelId="{DA2140B3-3FAE-4F6D-9AAA-C4D28D3E20E5}" type="pres">
      <dgm:prSet presAssocID="{5E612B31-2879-4D92-9567-B8FA1A2B99AD}" presName="sibTrans" presStyleCnt="0"/>
      <dgm:spPr/>
    </dgm:pt>
    <dgm:pt modelId="{DCC3AE10-FD06-4DFD-B87D-1B685A2A2B72}" type="pres">
      <dgm:prSet presAssocID="{5E612B31-2879-4D92-9567-B8FA1A2B99AD}" presName="space" presStyleCnt="0"/>
      <dgm:spPr/>
    </dgm:pt>
    <dgm:pt modelId="{9A0C9112-EE9F-469F-9B0C-A46AF8D91E44}" type="pres">
      <dgm:prSet presAssocID="{9C0E29D4-24F6-47BE-AF8E-F690F0AD7D6D}" presName="composite" presStyleCnt="0"/>
      <dgm:spPr/>
    </dgm:pt>
    <dgm:pt modelId="{89B26261-4377-4586-BEEF-C71FCE472BD8}" type="pres">
      <dgm:prSet presAssocID="{9C0E29D4-24F6-47BE-AF8E-F690F0AD7D6D}" presName="LShape" presStyleLbl="alignNode1" presStyleIdx="2" presStyleCnt="9"/>
      <dgm:spPr/>
    </dgm:pt>
    <dgm:pt modelId="{1CEDB592-6310-4011-9181-066FF6EDA914}" type="pres">
      <dgm:prSet presAssocID="{9C0E29D4-24F6-47BE-AF8E-F690F0AD7D6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EFC297C-4770-4FC5-B51F-3593523B55CB}" type="pres">
      <dgm:prSet presAssocID="{9C0E29D4-24F6-47BE-AF8E-F690F0AD7D6D}" presName="Triangle" presStyleLbl="alignNode1" presStyleIdx="3" presStyleCnt="9"/>
      <dgm:spPr/>
    </dgm:pt>
    <dgm:pt modelId="{A3F3E3B3-6651-4FD9-A9A1-56844AF8D1E3}" type="pres">
      <dgm:prSet presAssocID="{4AE3C1AD-B344-4AF2-BAC7-14A6AF9349A8}" presName="sibTrans" presStyleCnt="0"/>
      <dgm:spPr/>
    </dgm:pt>
    <dgm:pt modelId="{E35D5530-76DF-4F3C-A5B5-B57F8621D5FF}" type="pres">
      <dgm:prSet presAssocID="{4AE3C1AD-B344-4AF2-BAC7-14A6AF9349A8}" presName="space" presStyleCnt="0"/>
      <dgm:spPr/>
    </dgm:pt>
    <dgm:pt modelId="{C8C4B0D7-5B13-4D99-B842-7A3F62D8AE86}" type="pres">
      <dgm:prSet presAssocID="{79744F1C-299F-4D5C-9596-192254D1896A}" presName="composite" presStyleCnt="0"/>
      <dgm:spPr/>
    </dgm:pt>
    <dgm:pt modelId="{3A52171D-A96C-44EA-B7C1-61C354FCCB17}" type="pres">
      <dgm:prSet presAssocID="{79744F1C-299F-4D5C-9596-192254D1896A}" presName="LShape" presStyleLbl="alignNode1" presStyleIdx="4" presStyleCnt="9"/>
      <dgm:spPr/>
    </dgm:pt>
    <dgm:pt modelId="{EDE0EABC-3B18-4BBB-813D-DEA1C4BE9C36}" type="pres">
      <dgm:prSet presAssocID="{79744F1C-299F-4D5C-9596-192254D1896A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884CEBC-6DBB-4AB0-9EEA-5ADF127D5354}" type="pres">
      <dgm:prSet presAssocID="{79744F1C-299F-4D5C-9596-192254D1896A}" presName="Triangle" presStyleLbl="alignNode1" presStyleIdx="5" presStyleCnt="9"/>
      <dgm:spPr/>
    </dgm:pt>
    <dgm:pt modelId="{69930456-02D6-488E-ADC6-20C558D8D757}" type="pres">
      <dgm:prSet presAssocID="{F7436EEE-5177-4F3D-9896-34A470FEAB0A}" presName="sibTrans" presStyleCnt="0"/>
      <dgm:spPr/>
    </dgm:pt>
    <dgm:pt modelId="{2CB35786-6FE2-41B0-A920-0560621C911E}" type="pres">
      <dgm:prSet presAssocID="{F7436EEE-5177-4F3D-9896-34A470FEAB0A}" presName="space" presStyleCnt="0"/>
      <dgm:spPr/>
    </dgm:pt>
    <dgm:pt modelId="{6B0068D0-A57E-4AC5-951A-B97ECF750306}" type="pres">
      <dgm:prSet presAssocID="{CA04175C-695A-4ACE-B29E-F7496B5C324D}" presName="composite" presStyleCnt="0"/>
      <dgm:spPr/>
    </dgm:pt>
    <dgm:pt modelId="{C4E67BC3-E063-48B1-803B-AFBDFF88EF02}" type="pres">
      <dgm:prSet presAssocID="{CA04175C-695A-4ACE-B29E-F7496B5C324D}" presName="LShape" presStyleLbl="alignNode1" presStyleIdx="6" presStyleCnt="9"/>
      <dgm:spPr/>
    </dgm:pt>
    <dgm:pt modelId="{BBD4504A-3F0C-4524-90F0-1EF28D675E7D}" type="pres">
      <dgm:prSet presAssocID="{CA04175C-695A-4ACE-B29E-F7496B5C324D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0DE404E-376A-45D0-B1DC-4413468BFAF1}" type="pres">
      <dgm:prSet presAssocID="{CA04175C-695A-4ACE-B29E-F7496B5C324D}" presName="Triangle" presStyleLbl="alignNode1" presStyleIdx="7" presStyleCnt="9"/>
      <dgm:spPr/>
    </dgm:pt>
    <dgm:pt modelId="{A53B1AB2-FAA0-4300-9099-44615EBFD1B2}" type="pres">
      <dgm:prSet presAssocID="{1F46D80C-1CA9-4533-B2E3-D5875664BFFB}" presName="sibTrans" presStyleCnt="0"/>
      <dgm:spPr/>
    </dgm:pt>
    <dgm:pt modelId="{9FD072DA-E874-486E-BA67-A12162126AAD}" type="pres">
      <dgm:prSet presAssocID="{1F46D80C-1CA9-4533-B2E3-D5875664BFFB}" presName="space" presStyleCnt="0"/>
      <dgm:spPr/>
    </dgm:pt>
    <dgm:pt modelId="{426FD835-07F5-4F3C-AC0F-0C35BC6EA75B}" type="pres">
      <dgm:prSet presAssocID="{06AC79F0-858F-461B-B18E-7248615993D2}" presName="composite" presStyleCnt="0"/>
      <dgm:spPr/>
    </dgm:pt>
    <dgm:pt modelId="{6C3928B2-59DF-4F4E-A6FE-A53A8CEAF15E}" type="pres">
      <dgm:prSet presAssocID="{06AC79F0-858F-461B-B18E-7248615993D2}" presName="LShape" presStyleLbl="alignNode1" presStyleIdx="8" presStyleCnt="9"/>
      <dgm:spPr/>
    </dgm:pt>
    <dgm:pt modelId="{7EFF507F-B341-40EF-ACBD-ECDBDD5ECE92}" type="pres">
      <dgm:prSet presAssocID="{06AC79F0-858F-461B-B18E-7248615993D2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B20BC28-9D52-4783-AC6B-FFB74A0525C2}" type="presOf" srcId="{9C0E29D4-24F6-47BE-AF8E-F690F0AD7D6D}" destId="{1CEDB592-6310-4011-9181-066FF6EDA914}" srcOrd="0" destOrd="0" presId="urn:microsoft.com/office/officeart/2009/3/layout/StepUpProcess"/>
    <dgm:cxn modelId="{64FF5367-D0C2-44F6-8EC6-BEA3065149C3}" srcId="{B76B0FA5-9402-4CD1-A535-47B384526F5E}" destId="{CA04175C-695A-4ACE-B29E-F7496B5C324D}" srcOrd="3" destOrd="0" parTransId="{21B42677-3116-4E3E-9EF0-F275EFB83738}" sibTransId="{1F46D80C-1CA9-4533-B2E3-D5875664BFFB}"/>
    <dgm:cxn modelId="{62D61B6C-5292-4EE8-9402-358413916BE7}" type="presOf" srcId="{06AC79F0-858F-461B-B18E-7248615993D2}" destId="{7EFF507F-B341-40EF-ACBD-ECDBDD5ECE92}" srcOrd="0" destOrd="0" presId="urn:microsoft.com/office/officeart/2009/3/layout/StepUpProcess"/>
    <dgm:cxn modelId="{8B1E5B51-9D66-4EAA-9B51-FA32D92FC503}" type="presOf" srcId="{79744F1C-299F-4D5C-9596-192254D1896A}" destId="{EDE0EABC-3B18-4BBB-813D-DEA1C4BE9C36}" srcOrd="0" destOrd="0" presId="urn:microsoft.com/office/officeart/2009/3/layout/StepUpProcess"/>
    <dgm:cxn modelId="{8325F659-9EF7-46B9-A7D0-A9693931E555}" type="presOf" srcId="{B76B0FA5-9402-4CD1-A535-47B384526F5E}" destId="{F989385A-A5A1-48CE-994A-869530DD6431}" srcOrd="0" destOrd="0" presId="urn:microsoft.com/office/officeart/2009/3/layout/StepUpProcess"/>
    <dgm:cxn modelId="{E2596490-174E-434D-BF59-1BAFEF794F04}" srcId="{B76B0FA5-9402-4CD1-A535-47B384526F5E}" destId="{79744F1C-299F-4D5C-9596-192254D1896A}" srcOrd="2" destOrd="0" parTransId="{80625A56-CC13-4B21-B23E-D711094482F4}" sibTransId="{F7436EEE-5177-4F3D-9896-34A470FEAB0A}"/>
    <dgm:cxn modelId="{C803D69E-3BB9-45D8-9431-0F77366F574D}" type="presOf" srcId="{0032ED4C-D71C-4E77-98F5-E45FA2A73E73}" destId="{FA38E089-15F4-4E67-A92E-18279B000608}" srcOrd="0" destOrd="0" presId="urn:microsoft.com/office/officeart/2009/3/layout/StepUpProcess"/>
    <dgm:cxn modelId="{6F4DEAC3-CA2D-43D5-8EA7-C37D7723A03F}" srcId="{B76B0FA5-9402-4CD1-A535-47B384526F5E}" destId="{0032ED4C-D71C-4E77-98F5-E45FA2A73E73}" srcOrd="0" destOrd="0" parTransId="{F1BCC7BB-E6FE-40C7-B147-E9A407D02022}" sibTransId="{5E612B31-2879-4D92-9567-B8FA1A2B99AD}"/>
    <dgm:cxn modelId="{5EA92BE0-BC87-4E8C-81FA-DDF89D8229FF}" srcId="{B76B0FA5-9402-4CD1-A535-47B384526F5E}" destId="{06AC79F0-858F-461B-B18E-7248615993D2}" srcOrd="4" destOrd="0" parTransId="{9D93AB41-5E79-46D3-85EB-4B1C48A23BD2}" sibTransId="{02117FF6-E86A-4DA1-A6AD-D08A1F79CEEC}"/>
    <dgm:cxn modelId="{F32916F5-6EC2-414B-AAEB-11A5A3B206DD}" srcId="{B76B0FA5-9402-4CD1-A535-47B384526F5E}" destId="{9C0E29D4-24F6-47BE-AF8E-F690F0AD7D6D}" srcOrd="1" destOrd="0" parTransId="{E2C54B4B-6D72-494F-8752-7E0A4CE37E94}" sibTransId="{4AE3C1AD-B344-4AF2-BAC7-14A6AF9349A8}"/>
    <dgm:cxn modelId="{3C2FD4F6-C36E-4C15-84B7-C37DC42B81A9}" type="presOf" srcId="{CA04175C-695A-4ACE-B29E-F7496B5C324D}" destId="{BBD4504A-3F0C-4524-90F0-1EF28D675E7D}" srcOrd="0" destOrd="0" presId="urn:microsoft.com/office/officeart/2009/3/layout/StepUpProcess"/>
    <dgm:cxn modelId="{EF108803-4E59-482D-87B6-1E69D2E8676A}" type="presParOf" srcId="{F989385A-A5A1-48CE-994A-869530DD6431}" destId="{2622F36B-FE6C-4D1B-9959-854C6CCF67E9}" srcOrd="0" destOrd="0" presId="urn:microsoft.com/office/officeart/2009/3/layout/StepUpProcess"/>
    <dgm:cxn modelId="{D07DFE1F-DECC-4A8D-87CE-A9EAEEA36903}" type="presParOf" srcId="{2622F36B-FE6C-4D1B-9959-854C6CCF67E9}" destId="{434B5F6C-DCC4-4C34-A112-7D3289F4C2AA}" srcOrd="0" destOrd="0" presId="urn:microsoft.com/office/officeart/2009/3/layout/StepUpProcess"/>
    <dgm:cxn modelId="{84442927-5A93-408F-B9F6-2B71C32A40A3}" type="presParOf" srcId="{2622F36B-FE6C-4D1B-9959-854C6CCF67E9}" destId="{FA38E089-15F4-4E67-A92E-18279B000608}" srcOrd="1" destOrd="0" presId="urn:microsoft.com/office/officeart/2009/3/layout/StepUpProcess"/>
    <dgm:cxn modelId="{0BF23FAA-0459-48EB-A93E-25D5A00E35F2}" type="presParOf" srcId="{2622F36B-FE6C-4D1B-9959-854C6CCF67E9}" destId="{B35D5901-7ACF-4B3D-95C5-50573621B09F}" srcOrd="2" destOrd="0" presId="urn:microsoft.com/office/officeart/2009/3/layout/StepUpProcess"/>
    <dgm:cxn modelId="{1EAFFDEA-8355-42DC-AE5D-91D86780D289}" type="presParOf" srcId="{F989385A-A5A1-48CE-994A-869530DD6431}" destId="{DA2140B3-3FAE-4F6D-9AAA-C4D28D3E20E5}" srcOrd="1" destOrd="0" presId="urn:microsoft.com/office/officeart/2009/3/layout/StepUpProcess"/>
    <dgm:cxn modelId="{933922D8-F9D7-4195-8992-2D0210CEBFB1}" type="presParOf" srcId="{DA2140B3-3FAE-4F6D-9AAA-C4D28D3E20E5}" destId="{DCC3AE10-FD06-4DFD-B87D-1B685A2A2B72}" srcOrd="0" destOrd="0" presId="urn:microsoft.com/office/officeart/2009/3/layout/StepUpProcess"/>
    <dgm:cxn modelId="{4B341541-CEF4-4AE2-AD52-30421487356A}" type="presParOf" srcId="{F989385A-A5A1-48CE-994A-869530DD6431}" destId="{9A0C9112-EE9F-469F-9B0C-A46AF8D91E44}" srcOrd="2" destOrd="0" presId="urn:microsoft.com/office/officeart/2009/3/layout/StepUpProcess"/>
    <dgm:cxn modelId="{1E1A3898-4615-47E8-AB4D-51738438FD61}" type="presParOf" srcId="{9A0C9112-EE9F-469F-9B0C-A46AF8D91E44}" destId="{89B26261-4377-4586-BEEF-C71FCE472BD8}" srcOrd="0" destOrd="0" presId="urn:microsoft.com/office/officeart/2009/3/layout/StepUpProcess"/>
    <dgm:cxn modelId="{F9ABD335-D705-4387-BFE3-583CB60BB0D6}" type="presParOf" srcId="{9A0C9112-EE9F-469F-9B0C-A46AF8D91E44}" destId="{1CEDB592-6310-4011-9181-066FF6EDA914}" srcOrd="1" destOrd="0" presId="urn:microsoft.com/office/officeart/2009/3/layout/StepUpProcess"/>
    <dgm:cxn modelId="{ACDC693A-A0CA-4FE1-9626-897F7012B07B}" type="presParOf" srcId="{9A0C9112-EE9F-469F-9B0C-A46AF8D91E44}" destId="{BEFC297C-4770-4FC5-B51F-3593523B55CB}" srcOrd="2" destOrd="0" presId="urn:microsoft.com/office/officeart/2009/3/layout/StepUpProcess"/>
    <dgm:cxn modelId="{61BDF010-E446-4F2E-93D4-57EB06D5CA81}" type="presParOf" srcId="{F989385A-A5A1-48CE-994A-869530DD6431}" destId="{A3F3E3B3-6651-4FD9-A9A1-56844AF8D1E3}" srcOrd="3" destOrd="0" presId="urn:microsoft.com/office/officeart/2009/3/layout/StepUpProcess"/>
    <dgm:cxn modelId="{73ABF7FE-9498-4F4B-838C-F2D3B05D792D}" type="presParOf" srcId="{A3F3E3B3-6651-4FD9-A9A1-56844AF8D1E3}" destId="{E35D5530-76DF-4F3C-A5B5-B57F8621D5FF}" srcOrd="0" destOrd="0" presId="urn:microsoft.com/office/officeart/2009/3/layout/StepUpProcess"/>
    <dgm:cxn modelId="{7163BDA0-C0E4-4AF5-AFF7-B397044BFA31}" type="presParOf" srcId="{F989385A-A5A1-48CE-994A-869530DD6431}" destId="{C8C4B0D7-5B13-4D99-B842-7A3F62D8AE86}" srcOrd="4" destOrd="0" presId="urn:microsoft.com/office/officeart/2009/3/layout/StepUpProcess"/>
    <dgm:cxn modelId="{CCC506CB-93FE-44FD-A89D-C1242622CF80}" type="presParOf" srcId="{C8C4B0D7-5B13-4D99-B842-7A3F62D8AE86}" destId="{3A52171D-A96C-44EA-B7C1-61C354FCCB17}" srcOrd="0" destOrd="0" presId="urn:microsoft.com/office/officeart/2009/3/layout/StepUpProcess"/>
    <dgm:cxn modelId="{06E5194C-6224-43B5-A405-B5708E90964C}" type="presParOf" srcId="{C8C4B0D7-5B13-4D99-B842-7A3F62D8AE86}" destId="{EDE0EABC-3B18-4BBB-813D-DEA1C4BE9C36}" srcOrd="1" destOrd="0" presId="urn:microsoft.com/office/officeart/2009/3/layout/StepUpProcess"/>
    <dgm:cxn modelId="{9F54A59B-BF3A-4DA2-B4AA-86722B1586F8}" type="presParOf" srcId="{C8C4B0D7-5B13-4D99-B842-7A3F62D8AE86}" destId="{C884CEBC-6DBB-4AB0-9EEA-5ADF127D5354}" srcOrd="2" destOrd="0" presId="urn:microsoft.com/office/officeart/2009/3/layout/StepUpProcess"/>
    <dgm:cxn modelId="{70FA4B14-ADB8-4711-BDEB-9EBFB0DE9647}" type="presParOf" srcId="{F989385A-A5A1-48CE-994A-869530DD6431}" destId="{69930456-02D6-488E-ADC6-20C558D8D757}" srcOrd="5" destOrd="0" presId="urn:microsoft.com/office/officeart/2009/3/layout/StepUpProcess"/>
    <dgm:cxn modelId="{524D1109-891D-4EE0-8AD7-DE9D5AC8E0F1}" type="presParOf" srcId="{69930456-02D6-488E-ADC6-20C558D8D757}" destId="{2CB35786-6FE2-41B0-A920-0560621C911E}" srcOrd="0" destOrd="0" presId="urn:microsoft.com/office/officeart/2009/3/layout/StepUpProcess"/>
    <dgm:cxn modelId="{2F5618D6-DC8E-4821-A8B7-617979D02FDF}" type="presParOf" srcId="{F989385A-A5A1-48CE-994A-869530DD6431}" destId="{6B0068D0-A57E-4AC5-951A-B97ECF750306}" srcOrd="6" destOrd="0" presId="urn:microsoft.com/office/officeart/2009/3/layout/StepUpProcess"/>
    <dgm:cxn modelId="{DF2F66F8-ECD4-492F-A743-8D6C9DD2207E}" type="presParOf" srcId="{6B0068D0-A57E-4AC5-951A-B97ECF750306}" destId="{C4E67BC3-E063-48B1-803B-AFBDFF88EF02}" srcOrd="0" destOrd="0" presId="urn:microsoft.com/office/officeart/2009/3/layout/StepUpProcess"/>
    <dgm:cxn modelId="{A39A2424-666C-49D9-BE3B-A010A5AB3889}" type="presParOf" srcId="{6B0068D0-A57E-4AC5-951A-B97ECF750306}" destId="{BBD4504A-3F0C-4524-90F0-1EF28D675E7D}" srcOrd="1" destOrd="0" presId="urn:microsoft.com/office/officeart/2009/3/layout/StepUpProcess"/>
    <dgm:cxn modelId="{B5147E9D-C311-4476-903D-F49849B60D03}" type="presParOf" srcId="{6B0068D0-A57E-4AC5-951A-B97ECF750306}" destId="{F0DE404E-376A-45D0-B1DC-4413468BFAF1}" srcOrd="2" destOrd="0" presId="urn:microsoft.com/office/officeart/2009/3/layout/StepUpProcess"/>
    <dgm:cxn modelId="{308A5924-1669-4251-A21C-644A2D05FF5C}" type="presParOf" srcId="{F989385A-A5A1-48CE-994A-869530DD6431}" destId="{A53B1AB2-FAA0-4300-9099-44615EBFD1B2}" srcOrd="7" destOrd="0" presId="urn:microsoft.com/office/officeart/2009/3/layout/StepUpProcess"/>
    <dgm:cxn modelId="{CE3E5E6F-D961-4163-BF84-E661BE4BCFD4}" type="presParOf" srcId="{A53B1AB2-FAA0-4300-9099-44615EBFD1B2}" destId="{9FD072DA-E874-486E-BA67-A12162126AAD}" srcOrd="0" destOrd="0" presId="urn:microsoft.com/office/officeart/2009/3/layout/StepUpProcess"/>
    <dgm:cxn modelId="{24DFB09E-F317-4D22-9444-9B0178CA0C49}" type="presParOf" srcId="{F989385A-A5A1-48CE-994A-869530DD6431}" destId="{426FD835-07F5-4F3C-AC0F-0C35BC6EA75B}" srcOrd="8" destOrd="0" presId="urn:microsoft.com/office/officeart/2009/3/layout/StepUpProcess"/>
    <dgm:cxn modelId="{45207DAC-FF3A-452A-8F51-6BAAC1A22FA0}" type="presParOf" srcId="{426FD835-07F5-4F3C-AC0F-0C35BC6EA75B}" destId="{6C3928B2-59DF-4F4E-A6FE-A53A8CEAF15E}" srcOrd="0" destOrd="0" presId="urn:microsoft.com/office/officeart/2009/3/layout/StepUpProcess"/>
    <dgm:cxn modelId="{16EA96F6-D6B0-4C9D-ABE6-3BD98860CE17}" type="presParOf" srcId="{426FD835-07F5-4F3C-AC0F-0C35BC6EA75B}" destId="{7EFF507F-B341-40EF-ACBD-ECDBDD5ECE9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B5F6C-DCC4-4C34-A112-7D3289F4C2AA}">
      <dsp:nvSpPr>
        <dsp:cNvPr id="0" name=""/>
        <dsp:cNvSpPr/>
      </dsp:nvSpPr>
      <dsp:spPr>
        <a:xfrm rot="5400000">
          <a:off x="790620" y="1539825"/>
          <a:ext cx="1033697" cy="17200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8E089-15F4-4E67-A92E-18279B000608}">
      <dsp:nvSpPr>
        <dsp:cNvPr id="0" name=""/>
        <dsp:cNvSpPr/>
      </dsp:nvSpPr>
      <dsp:spPr>
        <a:xfrm>
          <a:off x="618070" y="2053750"/>
          <a:ext cx="1552870" cy="136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Input X-ray</a:t>
          </a:r>
        </a:p>
      </dsp:txBody>
      <dsp:txXfrm>
        <a:off x="618070" y="2053750"/>
        <a:ext cx="1552870" cy="1361182"/>
      </dsp:txXfrm>
    </dsp:sp>
    <dsp:sp modelId="{B35D5901-7ACF-4B3D-95C5-50573621B09F}">
      <dsp:nvSpPr>
        <dsp:cNvPr id="0" name=""/>
        <dsp:cNvSpPr/>
      </dsp:nvSpPr>
      <dsp:spPr>
        <a:xfrm>
          <a:off x="1877946" y="1413193"/>
          <a:ext cx="292994" cy="292994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169575"/>
            <a:satOff val="-11789"/>
            <a:lumOff val="11206"/>
            <a:alphaOff val="0"/>
          </a:schemeClr>
        </a:solidFill>
        <a:ln w="19050" cap="rnd" cmpd="sng" algn="ctr">
          <a:solidFill>
            <a:schemeClr val="accent1">
              <a:shade val="50000"/>
              <a:hueOff val="169575"/>
              <a:satOff val="-11789"/>
              <a:lumOff val="1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26261-4377-4586-BEEF-C71FCE472BD8}">
      <dsp:nvSpPr>
        <dsp:cNvPr id="0" name=""/>
        <dsp:cNvSpPr/>
      </dsp:nvSpPr>
      <dsp:spPr>
        <a:xfrm rot="5400000">
          <a:off x="2691637" y="1069417"/>
          <a:ext cx="1033697" cy="17200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339150"/>
            <a:satOff val="-23577"/>
            <a:lumOff val="22411"/>
            <a:alphaOff val="0"/>
          </a:schemeClr>
        </a:solidFill>
        <a:ln w="19050" cap="rnd" cmpd="sng" algn="ctr">
          <a:solidFill>
            <a:schemeClr val="accent1">
              <a:shade val="50000"/>
              <a:hueOff val="339150"/>
              <a:satOff val="-23577"/>
              <a:lumOff val="22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DB592-6310-4011-9181-066FF6EDA914}">
      <dsp:nvSpPr>
        <dsp:cNvPr id="0" name=""/>
        <dsp:cNvSpPr/>
      </dsp:nvSpPr>
      <dsp:spPr>
        <a:xfrm>
          <a:off x="2519087" y="1583341"/>
          <a:ext cx="1552870" cy="136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Image Preprocessing</a:t>
          </a:r>
        </a:p>
      </dsp:txBody>
      <dsp:txXfrm>
        <a:off x="2519087" y="1583341"/>
        <a:ext cx="1552870" cy="1361182"/>
      </dsp:txXfrm>
    </dsp:sp>
    <dsp:sp modelId="{BEFC297C-4770-4FC5-B51F-3593523B55CB}">
      <dsp:nvSpPr>
        <dsp:cNvPr id="0" name=""/>
        <dsp:cNvSpPr/>
      </dsp:nvSpPr>
      <dsp:spPr>
        <a:xfrm>
          <a:off x="3778963" y="942785"/>
          <a:ext cx="292994" cy="292994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508724"/>
            <a:satOff val="-35366"/>
            <a:lumOff val="33617"/>
            <a:alphaOff val="0"/>
          </a:schemeClr>
        </a:solidFill>
        <a:ln w="19050" cap="rnd" cmpd="sng" algn="ctr">
          <a:solidFill>
            <a:schemeClr val="accent1">
              <a:shade val="50000"/>
              <a:hueOff val="508724"/>
              <a:satOff val="-35366"/>
              <a:lumOff val="33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171D-A96C-44EA-B7C1-61C354FCCB17}">
      <dsp:nvSpPr>
        <dsp:cNvPr id="0" name=""/>
        <dsp:cNvSpPr/>
      </dsp:nvSpPr>
      <dsp:spPr>
        <a:xfrm rot="5400000">
          <a:off x="4592654" y="599008"/>
          <a:ext cx="1033697" cy="17200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678299"/>
            <a:satOff val="-47155"/>
            <a:lumOff val="44822"/>
            <a:alphaOff val="0"/>
          </a:schemeClr>
        </a:solidFill>
        <a:ln w="19050" cap="rnd" cmpd="sng" algn="ctr">
          <a:solidFill>
            <a:schemeClr val="accent1">
              <a:shade val="50000"/>
              <a:hueOff val="678299"/>
              <a:satOff val="-47155"/>
              <a:lumOff val="448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EABC-3B18-4BBB-813D-DEA1C4BE9C36}">
      <dsp:nvSpPr>
        <dsp:cNvPr id="0" name=""/>
        <dsp:cNvSpPr/>
      </dsp:nvSpPr>
      <dsp:spPr>
        <a:xfrm>
          <a:off x="4420104" y="1112933"/>
          <a:ext cx="1552870" cy="136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Feature Extraction</a:t>
          </a:r>
        </a:p>
      </dsp:txBody>
      <dsp:txXfrm>
        <a:off x="4420104" y="1112933"/>
        <a:ext cx="1552870" cy="1361182"/>
      </dsp:txXfrm>
    </dsp:sp>
    <dsp:sp modelId="{C884CEBC-6DBB-4AB0-9EEA-5ADF127D5354}">
      <dsp:nvSpPr>
        <dsp:cNvPr id="0" name=""/>
        <dsp:cNvSpPr/>
      </dsp:nvSpPr>
      <dsp:spPr>
        <a:xfrm>
          <a:off x="5679980" y="472376"/>
          <a:ext cx="292994" cy="292994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678299"/>
            <a:satOff val="-47155"/>
            <a:lumOff val="44822"/>
            <a:alphaOff val="0"/>
          </a:schemeClr>
        </a:solidFill>
        <a:ln w="19050" cap="rnd" cmpd="sng" algn="ctr">
          <a:solidFill>
            <a:schemeClr val="accent1">
              <a:shade val="50000"/>
              <a:hueOff val="678299"/>
              <a:satOff val="-47155"/>
              <a:lumOff val="448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7BC3-E063-48B1-803B-AFBDFF88EF02}">
      <dsp:nvSpPr>
        <dsp:cNvPr id="0" name=""/>
        <dsp:cNvSpPr/>
      </dsp:nvSpPr>
      <dsp:spPr>
        <a:xfrm rot="5400000">
          <a:off x="6493670" y="128600"/>
          <a:ext cx="1033697" cy="17200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508724"/>
            <a:satOff val="-35366"/>
            <a:lumOff val="33617"/>
            <a:alphaOff val="0"/>
          </a:schemeClr>
        </a:solidFill>
        <a:ln w="19050" cap="rnd" cmpd="sng" algn="ctr">
          <a:solidFill>
            <a:schemeClr val="accent1">
              <a:shade val="50000"/>
              <a:hueOff val="508724"/>
              <a:satOff val="-35366"/>
              <a:lumOff val="33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4504A-3F0C-4524-90F0-1EF28D675E7D}">
      <dsp:nvSpPr>
        <dsp:cNvPr id="0" name=""/>
        <dsp:cNvSpPr/>
      </dsp:nvSpPr>
      <dsp:spPr>
        <a:xfrm>
          <a:off x="6321121" y="642524"/>
          <a:ext cx="1552870" cy="136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Classifier Layer</a:t>
          </a:r>
        </a:p>
      </dsp:txBody>
      <dsp:txXfrm>
        <a:off x="6321121" y="642524"/>
        <a:ext cx="1552870" cy="1361182"/>
      </dsp:txXfrm>
    </dsp:sp>
    <dsp:sp modelId="{F0DE404E-376A-45D0-B1DC-4413468BFAF1}">
      <dsp:nvSpPr>
        <dsp:cNvPr id="0" name=""/>
        <dsp:cNvSpPr/>
      </dsp:nvSpPr>
      <dsp:spPr>
        <a:xfrm>
          <a:off x="7580997" y="1968"/>
          <a:ext cx="292994" cy="292994"/>
        </a:xfrm>
        <a:prstGeom prst="triangle">
          <a:avLst>
            <a:gd name="adj" fmla="val 100000"/>
          </a:avLst>
        </a:prstGeom>
        <a:solidFill>
          <a:schemeClr val="accent1">
            <a:shade val="50000"/>
            <a:hueOff val="339150"/>
            <a:satOff val="-23577"/>
            <a:lumOff val="22411"/>
            <a:alphaOff val="0"/>
          </a:schemeClr>
        </a:solidFill>
        <a:ln w="19050" cap="rnd" cmpd="sng" algn="ctr">
          <a:solidFill>
            <a:schemeClr val="accent1">
              <a:shade val="50000"/>
              <a:hueOff val="339150"/>
              <a:satOff val="-23577"/>
              <a:lumOff val="22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928B2-59DF-4F4E-A6FE-A53A8CEAF15E}">
      <dsp:nvSpPr>
        <dsp:cNvPr id="0" name=""/>
        <dsp:cNvSpPr/>
      </dsp:nvSpPr>
      <dsp:spPr>
        <a:xfrm rot="5400000">
          <a:off x="8394687" y="-341808"/>
          <a:ext cx="1033697" cy="172004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shade val="50000"/>
            <a:hueOff val="169575"/>
            <a:satOff val="-11789"/>
            <a:lumOff val="11206"/>
            <a:alphaOff val="0"/>
          </a:schemeClr>
        </a:solidFill>
        <a:ln w="19050" cap="rnd" cmpd="sng" algn="ctr">
          <a:solidFill>
            <a:schemeClr val="accent1">
              <a:shade val="50000"/>
              <a:hueOff val="169575"/>
              <a:satOff val="-11789"/>
              <a:lumOff val="1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F507F-B341-40EF-ACBD-ECDBDD5ECE92}">
      <dsp:nvSpPr>
        <dsp:cNvPr id="0" name=""/>
        <dsp:cNvSpPr/>
      </dsp:nvSpPr>
      <dsp:spPr>
        <a:xfrm>
          <a:off x="8222137" y="172116"/>
          <a:ext cx="1552870" cy="136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Prediction Output</a:t>
          </a:r>
        </a:p>
      </dsp:txBody>
      <dsp:txXfrm>
        <a:off x="8222137" y="172116"/>
        <a:ext cx="1552870" cy="1361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7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9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9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8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3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72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7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3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7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7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5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4F9485-CD62-4767-A51E-27A97FA7B80C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1155882-107D-4CA8-9D75-CB5E57A63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719E-6949-4A10-2602-DE3DC558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Image-Based Disease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5CEC-538C-D798-67CA-0678F9CEE49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031597" y="3429000"/>
            <a:ext cx="7731219" cy="342174"/>
          </a:xfrm>
        </p:spPr>
        <p:txBody>
          <a:bodyPr>
            <a:noAutofit/>
          </a:bodyPr>
          <a:lstStyle/>
          <a:p>
            <a:r>
              <a:rPr lang="en-US" sz="2400" b="1" dirty="0"/>
              <a:t>using Deep Learning (Pneumonia from X-rays)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48BD8-FEC8-C43E-450D-F6103252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8789" y="6111840"/>
            <a:ext cx="9244897" cy="997857"/>
          </a:xfrm>
        </p:spPr>
        <p:txBody>
          <a:bodyPr>
            <a:noAutofit/>
          </a:bodyPr>
          <a:lstStyle/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Presented By :  M. Pooja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Department   :  B. Tech (Artificial Intelligence &amp; Data Science)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College          :  G.K.M  College Of Engineering and Technology </a:t>
            </a:r>
          </a:p>
          <a:p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0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C84C-4913-B523-C75C-69BA40A7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F31C-9544-7334-1973-4480B4BB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83454" cy="393870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</a:t>
            </a:r>
            <a:r>
              <a:rPr lang="en-IN" b="1" dirty="0"/>
              <a:t>Data Collection</a:t>
            </a:r>
            <a:br>
              <a:rPr lang="en-IN" dirty="0"/>
            </a:br>
            <a:r>
              <a:rPr lang="en-IN" dirty="0"/>
              <a:t>– Load chest X-ray images from </a:t>
            </a:r>
            <a:r>
              <a:rPr lang="en-IN" b="1" dirty="0"/>
              <a:t>ChestX-ray14</a:t>
            </a:r>
            <a:r>
              <a:rPr lang="en-IN" dirty="0"/>
              <a:t> dataset</a:t>
            </a:r>
          </a:p>
          <a:p>
            <a:r>
              <a:rPr lang="en-IN" b="1" dirty="0"/>
              <a:t>Image Preprocessing</a:t>
            </a:r>
            <a:br>
              <a:rPr lang="en-IN" dirty="0"/>
            </a:br>
            <a:r>
              <a:rPr lang="en-IN" dirty="0"/>
              <a:t>– Resize, normalize, and apply data augmentation</a:t>
            </a:r>
            <a:br>
              <a:rPr lang="en-IN" dirty="0"/>
            </a:br>
            <a:r>
              <a:rPr lang="en-IN" dirty="0"/>
              <a:t>– Split into training, validation, and test sets</a:t>
            </a:r>
          </a:p>
          <a:p>
            <a:r>
              <a:rPr lang="en-IN" b="1" dirty="0"/>
              <a:t>Model Selection</a:t>
            </a:r>
            <a:br>
              <a:rPr lang="en-IN" dirty="0"/>
            </a:br>
            <a:r>
              <a:rPr lang="en-IN" dirty="0"/>
              <a:t>– Use pretrained </a:t>
            </a:r>
            <a:r>
              <a:rPr lang="en-IN" b="1" dirty="0"/>
              <a:t>CNNs</a:t>
            </a:r>
            <a:r>
              <a:rPr lang="en-IN" dirty="0"/>
              <a:t> like </a:t>
            </a:r>
            <a:r>
              <a:rPr lang="en-IN" b="1" dirty="0" err="1"/>
              <a:t>ResNet</a:t>
            </a:r>
            <a:r>
              <a:rPr lang="en-IN" dirty="0"/>
              <a:t> or </a:t>
            </a:r>
            <a:r>
              <a:rPr lang="en-IN" b="1" dirty="0" err="1"/>
              <a:t>DenseNet</a:t>
            </a:r>
            <a:r>
              <a:rPr lang="en-IN" dirty="0"/>
              <a:t> (transfer learning)</a:t>
            </a:r>
            <a:br>
              <a:rPr lang="en-IN" dirty="0"/>
            </a:br>
            <a:r>
              <a:rPr lang="en-IN" dirty="0"/>
              <a:t>– Add classification layers</a:t>
            </a:r>
          </a:p>
          <a:p>
            <a:r>
              <a:rPr lang="en-IN" b="1" dirty="0"/>
              <a:t>Model Training</a:t>
            </a:r>
            <a:br>
              <a:rPr lang="en-IN" dirty="0"/>
            </a:br>
            <a:r>
              <a:rPr lang="en-IN" dirty="0"/>
              <a:t>– Train on </a:t>
            </a:r>
            <a:r>
              <a:rPr lang="en-IN" dirty="0" err="1"/>
              <a:t>labeled</a:t>
            </a:r>
            <a:r>
              <a:rPr lang="en-IN" dirty="0"/>
              <a:t> data using binary classification (Pneumonia vs Normal)</a:t>
            </a:r>
          </a:p>
          <a:p>
            <a:r>
              <a:rPr lang="en-IN" b="1" dirty="0"/>
              <a:t>Evaluation</a:t>
            </a:r>
            <a:br>
              <a:rPr lang="en-IN" dirty="0"/>
            </a:br>
            <a:r>
              <a:rPr lang="en-IN" dirty="0"/>
              <a:t>– Use metrics like </a:t>
            </a:r>
            <a:r>
              <a:rPr lang="en-IN" b="1" dirty="0"/>
              <a:t>Accuracy</a:t>
            </a:r>
            <a:r>
              <a:rPr lang="en-IN" dirty="0"/>
              <a:t>, </a:t>
            </a:r>
            <a:r>
              <a:rPr lang="en-IN" b="1" dirty="0"/>
              <a:t>Precision</a:t>
            </a:r>
            <a:r>
              <a:rPr lang="en-IN" dirty="0"/>
              <a:t>, </a:t>
            </a:r>
            <a:r>
              <a:rPr lang="en-IN" b="1" dirty="0"/>
              <a:t>Recall</a:t>
            </a:r>
            <a:r>
              <a:rPr lang="en-IN" dirty="0"/>
              <a:t>, and </a:t>
            </a:r>
            <a:r>
              <a:rPr lang="en-IN" b="1" dirty="0"/>
              <a:t>AUC</a:t>
            </a:r>
            <a:endParaRPr lang="en-IN" dirty="0"/>
          </a:p>
          <a:p>
            <a:r>
              <a:rPr lang="en-IN" b="1" dirty="0"/>
              <a:t>Prediction Output</a:t>
            </a:r>
            <a:br>
              <a:rPr lang="en-IN" dirty="0"/>
            </a:br>
            <a:r>
              <a:rPr lang="en-IN" dirty="0"/>
              <a:t>– Classify new X-rays and show confidence scores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3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35D9-24B5-1AA0-3C47-1E0DFF1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D8F1-17DC-2D74-ED2A-9D6C6D75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942" y="2952291"/>
            <a:ext cx="9667017" cy="341630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US" b="1" dirty="0"/>
              <a:t>Accuracy</a:t>
            </a:r>
            <a:r>
              <a:rPr lang="en-US" dirty="0"/>
              <a:t> – Overall correctness of the model  </a:t>
            </a:r>
          </a:p>
          <a:p>
            <a:pPr marL="0" indent="0">
              <a:buNone/>
            </a:pPr>
            <a:r>
              <a:rPr lang="en-US" dirty="0"/>
              <a:t>                           Accuracy=TP+TN+FP+FNTP+TN​</a:t>
            </a:r>
          </a:p>
          <a:p>
            <a:r>
              <a:rPr lang="en-US" b="1" dirty="0"/>
              <a:t>Precision</a:t>
            </a:r>
            <a:r>
              <a:rPr lang="en-US" dirty="0"/>
              <a:t> – Correct pneumonia predictions out of all predicted</a:t>
            </a:r>
          </a:p>
          <a:p>
            <a:pPr marL="0" indent="0">
              <a:buNone/>
            </a:pPr>
            <a:r>
              <a:rPr lang="en-IN" dirty="0"/>
              <a:t>                          Precision=TP+FPTP​</a:t>
            </a:r>
            <a:endParaRPr lang="en-US" dirty="0"/>
          </a:p>
          <a:p>
            <a:r>
              <a:rPr lang="en-US" b="1" dirty="0"/>
              <a:t>Recall</a:t>
            </a:r>
            <a:r>
              <a:rPr lang="en-US" dirty="0"/>
              <a:t> – Ability to detect actual pneumonia cases</a:t>
            </a:r>
          </a:p>
          <a:p>
            <a:pPr marL="0" indent="0">
              <a:buNone/>
            </a:pPr>
            <a:r>
              <a:rPr lang="en-IN" dirty="0"/>
              <a:t>                          Recall=TP+FNTP​</a:t>
            </a:r>
            <a:endParaRPr lang="en-US" dirty="0"/>
          </a:p>
          <a:p>
            <a:r>
              <a:rPr lang="en-US" b="1" dirty="0"/>
              <a:t>AUC (ROC Curve)</a:t>
            </a:r>
            <a:r>
              <a:rPr lang="en-US" dirty="0"/>
              <a:t> – Measures how well the model distinguishes between classes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01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5688-479D-16EC-5445-264AD59B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A65B-40CA-1226-CF48-266F268E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76065" cy="394812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b="1" dirty="0"/>
              <a:t>High Model Accuracy</a:t>
            </a:r>
            <a:br>
              <a:rPr lang="en-IN" dirty="0"/>
            </a:br>
            <a:r>
              <a:rPr lang="en-IN" dirty="0"/>
              <a:t>– Achieved over </a:t>
            </a:r>
            <a:r>
              <a:rPr lang="en-IN" b="1" dirty="0"/>
              <a:t>90% accuracy</a:t>
            </a:r>
            <a:r>
              <a:rPr lang="en-IN" dirty="0"/>
              <a:t> using CNNs like </a:t>
            </a:r>
            <a:r>
              <a:rPr lang="en-IN" dirty="0" err="1"/>
              <a:t>ResNet</a:t>
            </a:r>
            <a:r>
              <a:rPr lang="en-IN" dirty="0"/>
              <a:t> and </a:t>
            </a:r>
            <a:r>
              <a:rPr lang="en-IN" dirty="0" err="1"/>
              <a:t>DenseNet</a:t>
            </a:r>
            <a:r>
              <a:rPr lang="en-IN" dirty="0"/>
              <a:t>.</a:t>
            </a:r>
          </a:p>
          <a:p>
            <a:r>
              <a:rPr lang="en-IN" b="1" dirty="0"/>
              <a:t>Strong Performance Metrics</a:t>
            </a:r>
            <a:br>
              <a:rPr lang="en-IN" dirty="0"/>
            </a:br>
            <a:r>
              <a:rPr lang="en-IN" dirty="0"/>
              <a:t>– Precision, Recall, and AUC values indicate </a:t>
            </a:r>
            <a:r>
              <a:rPr lang="en-IN" b="1" dirty="0"/>
              <a:t>reliable pneumonia detection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– AUC values exceeded </a:t>
            </a:r>
            <a:r>
              <a:rPr lang="en-IN" b="1" dirty="0"/>
              <a:t>0.90</a:t>
            </a:r>
            <a:r>
              <a:rPr lang="en-IN" dirty="0"/>
              <a:t>, showing excellent classification ability.</a:t>
            </a:r>
          </a:p>
          <a:p>
            <a:r>
              <a:rPr lang="en-IN" b="1" dirty="0"/>
              <a:t>Successful Predictions</a:t>
            </a:r>
            <a:br>
              <a:rPr lang="en-IN" dirty="0"/>
            </a:br>
            <a:r>
              <a:rPr lang="en-IN" dirty="0"/>
              <a:t>– X-ray images accurately classified as </a:t>
            </a:r>
            <a:r>
              <a:rPr lang="en-IN" b="1" dirty="0"/>
              <a:t>Pneumonia</a:t>
            </a:r>
            <a:r>
              <a:rPr lang="en-IN" dirty="0"/>
              <a:t> or </a:t>
            </a:r>
            <a:r>
              <a:rPr lang="en-IN" b="1" dirty="0"/>
              <a:t>Normal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– Confidence scores provided for each prediction.</a:t>
            </a:r>
          </a:p>
          <a:p>
            <a:r>
              <a:rPr lang="en-IN" b="1" dirty="0"/>
              <a:t>Visualization Outputs</a:t>
            </a:r>
            <a:br>
              <a:rPr lang="en-IN" dirty="0"/>
            </a:br>
            <a:r>
              <a:rPr lang="en-IN" dirty="0"/>
              <a:t>– Displayed results using:</a:t>
            </a:r>
          </a:p>
          <a:p>
            <a:pPr lvl="1"/>
            <a:r>
              <a:rPr lang="en-IN" b="1" dirty="0"/>
              <a:t>Confusion Matrix</a:t>
            </a:r>
            <a:endParaRPr lang="en-IN" dirty="0"/>
          </a:p>
          <a:p>
            <a:pPr lvl="1"/>
            <a:r>
              <a:rPr lang="en-IN" b="1" dirty="0"/>
              <a:t>ROC Curve</a:t>
            </a:r>
            <a:endParaRPr lang="en-IN" dirty="0"/>
          </a:p>
          <a:p>
            <a:pPr lvl="1"/>
            <a:r>
              <a:rPr lang="en-IN" b="1" dirty="0"/>
              <a:t>Grad-CAM Heatmaps</a:t>
            </a:r>
            <a:r>
              <a:rPr lang="en-IN" dirty="0"/>
              <a:t> for model interpretability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46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C5A6-F0E3-67DB-BE5B-9EFE4324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476F-9DC6-5A44-AE1E-FE5FD1CF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2" y="2449178"/>
            <a:ext cx="4945059" cy="40270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Chest X-ray (Original vs Predicted)</a:t>
            </a:r>
          </a:p>
          <a:p>
            <a:endParaRPr lang="en-US" b="1" dirty="0"/>
          </a:p>
          <a:p>
            <a:r>
              <a:rPr lang="en-US" b="1" dirty="0"/>
              <a:t>Left</a:t>
            </a:r>
            <a:r>
              <a:rPr lang="en-US" dirty="0"/>
              <a:t>: Original Chest X-ray (Normal or Pneumonia)</a:t>
            </a:r>
          </a:p>
          <a:p>
            <a:r>
              <a:rPr lang="en-US" b="1" dirty="0"/>
              <a:t>Right</a:t>
            </a:r>
            <a:r>
              <a:rPr lang="en-US" dirty="0"/>
              <a:t>: Same image with </a:t>
            </a:r>
            <a:r>
              <a:rPr lang="en-US" b="1" dirty="0"/>
              <a:t>prediction label</a:t>
            </a:r>
            <a:r>
              <a:rPr lang="en-US" dirty="0"/>
              <a:t> and </a:t>
            </a:r>
            <a:r>
              <a:rPr lang="en-US" b="1" dirty="0"/>
              <a:t>confidence score</a:t>
            </a:r>
            <a:endParaRPr lang="en-US" dirty="0"/>
          </a:p>
          <a:p>
            <a:r>
              <a:rPr lang="en-US" dirty="0"/>
              <a:t>Add a small label like:</a:t>
            </a:r>
            <a:br>
              <a:rPr lang="en-US" dirty="0"/>
            </a:br>
            <a:r>
              <a:rPr lang="en-US" i="1" dirty="0"/>
              <a:t>"Predicted: Pneumonia (94% Confidence)"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BD8F3-3EDF-11ED-8302-6B84C3AD2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39" y="2772832"/>
            <a:ext cx="5678079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2FEF-CF90-76C8-71C0-C4027693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6AC0-6F69-2E53-98EA-88C521FC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61285" cy="3416300"/>
          </a:xfrm>
        </p:spPr>
        <p:txBody>
          <a:bodyPr>
            <a:normAutofit/>
          </a:bodyPr>
          <a:lstStyle/>
          <a:p>
            <a:r>
              <a:rPr lang="en-US" b="1" dirty="0"/>
              <a:t>Low-quality or noisy X-ray images</a:t>
            </a:r>
            <a:br>
              <a:rPr lang="en-US" dirty="0"/>
            </a:br>
            <a:r>
              <a:rPr lang="en-US" dirty="0"/>
              <a:t>– Blurred or unclear scans reduce model accuracy.</a:t>
            </a:r>
          </a:p>
          <a:p>
            <a:r>
              <a:rPr lang="en-US" b="1" dirty="0"/>
              <a:t>Class imbalance</a:t>
            </a:r>
            <a:br>
              <a:rPr lang="en-US" dirty="0"/>
            </a:br>
            <a:r>
              <a:rPr lang="en-US" dirty="0"/>
              <a:t>– Fewer pneumonia samples can bias the model.</a:t>
            </a:r>
          </a:p>
          <a:p>
            <a:r>
              <a:rPr lang="en-US" b="1" dirty="0"/>
              <a:t>Overfitting</a:t>
            </a:r>
            <a:br>
              <a:rPr lang="en-US" dirty="0"/>
            </a:br>
            <a:r>
              <a:rPr lang="en-US" dirty="0"/>
              <a:t>– Risk of model performing well on training data but poorly on new data.</a:t>
            </a:r>
          </a:p>
          <a:p>
            <a:r>
              <a:rPr lang="en-US" b="1" dirty="0"/>
              <a:t>Similar disease features</a:t>
            </a:r>
            <a:br>
              <a:rPr lang="en-US" dirty="0"/>
            </a:br>
            <a:r>
              <a:rPr lang="en-US" dirty="0"/>
              <a:t>– Pneumonia may resemble other lung conditions, making detection harder.</a:t>
            </a:r>
          </a:p>
          <a:p>
            <a:r>
              <a:rPr lang="en-US" b="1" dirty="0"/>
              <a:t>Interpretability</a:t>
            </a:r>
            <a:br>
              <a:rPr lang="en-US" dirty="0"/>
            </a:br>
            <a:r>
              <a:rPr lang="en-US" dirty="0"/>
              <a:t>– Deep learning models lack explainability in medical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16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ED9A-3525-C178-F251-5756BB32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D494-4AB3-3A8B-13EE-1192FCCE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22" y="2792036"/>
            <a:ext cx="9902687" cy="3416300"/>
          </a:xfrm>
        </p:spPr>
        <p:txBody>
          <a:bodyPr/>
          <a:lstStyle/>
          <a:p>
            <a:r>
              <a:rPr lang="en-US" b="1" dirty="0"/>
              <a:t>Multi-disease Detection</a:t>
            </a:r>
            <a:br>
              <a:rPr lang="en-US" dirty="0"/>
            </a:br>
            <a:r>
              <a:rPr lang="en-US" dirty="0"/>
              <a:t>– Extend the model to detect other chest diseases like TB, COVID-19, etc.</a:t>
            </a:r>
          </a:p>
          <a:p>
            <a:r>
              <a:rPr lang="en-US" b="1" dirty="0"/>
              <a:t>Real-time Deployment</a:t>
            </a:r>
            <a:br>
              <a:rPr lang="en-US" dirty="0"/>
            </a:br>
            <a:r>
              <a:rPr lang="en-US" dirty="0"/>
              <a:t>– Integrate into hospital systems or mobile diagnostic tools.</a:t>
            </a:r>
          </a:p>
          <a:p>
            <a:r>
              <a:rPr lang="en-US" b="1" dirty="0"/>
              <a:t>Explainable AI (XAI)</a:t>
            </a:r>
            <a:br>
              <a:rPr lang="en-US" dirty="0"/>
            </a:br>
            <a:r>
              <a:rPr lang="en-US" dirty="0"/>
              <a:t>– Use techniques like Grad-CAM for transparent decision-making.</a:t>
            </a:r>
          </a:p>
          <a:p>
            <a:r>
              <a:rPr lang="en-US" b="1" dirty="0"/>
              <a:t>Enhanced Accuracy with More Data</a:t>
            </a:r>
            <a:br>
              <a:rPr lang="en-US" dirty="0"/>
            </a:br>
            <a:r>
              <a:rPr lang="en-US" dirty="0"/>
              <a:t>– Improve performance by training on larger and more diverse datasets.</a:t>
            </a:r>
          </a:p>
          <a:p>
            <a:r>
              <a:rPr lang="en-US" b="1" dirty="0"/>
              <a:t>Edge AI Implementation</a:t>
            </a:r>
            <a:br>
              <a:rPr lang="en-US" dirty="0"/>
            </a:br>
            <a:r>
              <a:rPr lang="en-US" dirty="0"/>
              <a:t>– Deploy models on portable devices for use in rural clinics.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9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30ED-65BA-BBE0-FFB3-3F3067A6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5BDE-0FE0-9C92-CA22-36F4146F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29" y="2876878"/>
            <a:ext cx="10062943" cy="3416300"/>
          </a:xfrm>
        </p:spPr>
        <p:txBody>
          <a:bodyPr/>
          <a:lstStyle/>
          <a:p>
            <a:r>
              <a:rPr lang="en-US" dirty="0"/>
              <a:t>The project demonstrates the effectiveness of </a:t>
            </a:r>
            <a:r>
              <a:rPr lang="en-US" b="1" dirty="0"/>
              <a:t>deep learning</a:t>
            </a:r>
            <a:r>
              <a:rPr lang="en-US" dirty="0"/>
              <a:t> in detecting </a:t>
            </a:r>
            <a:r>
              <a:rPr lang="en-US" b="1" dirty="0"/>
              <a:t>pneumonia from chest X-ray images</a:t>
            </a:r>
            <a:r>
              <a:rPr lang="en-US" dirty="0"/>
              <a:t> using CNN architectures like </a:t>
            </a:r>
            <a:r>
              <a:rPr lang="en-US" b="1" dirty="0" err="1"/>
              <a:t>ResNet</a:t>
            </a:r>
            <a:r>
              <a:rPr lang="en-US" dirty="0"/>
              <a:t> and </a:t>
            </a:r>
            <a:r>
              <a:rPr lang="en-US" b="1" dirty="0" err="1"/>
              <a:t>DenseNet</a:t>
            </a:r>
            <a:r>
              <a:rPr lang="en-US" dirty="0"/>
              <a:t>.</a:t>
            </a:r>
          </a:p>
          <a:p>
            <a:r>
              <a:rPr lang="en-US" dirty="0"/>
              <a:t>By leveraging large-scale datasets and evaluation metrics like </a:t>
            </a:r>
            <a:r>
              <a:rPr lang="en-US" b="1" dirty="0"/>
              <a:t>accuracy, precision, recall, and AUC</a:t>
            </a:r>
            <a:r>
              <a:rPr lang="en-US" dirty="0"/>
              <a:t>, the system achieves high diagnostic reliability.</a:t>
            </a:r>
          </a:p>
          <a:p>
            <a:r>
              <a:rPr lang="en-US" dirty="0"/>
              <a:t>This approach can significantly assist medical professionals in </a:t>
            </a:r>
            <a:r>
              <a:rPr lang="en-US" b="1" dirty="0"/>
              <a:t>early diagnosis</a:t>
            </a:r>
            <a:r>
              <a:rPr lang="en-US" dirty="0"/>
              <a:t>, especially in areas with limited radiology resources, paving the way for </a:t>
            </a:r>
            <a:r>
              <a:rPr lang="en-US" b="1" dirty="0"/>
              <a:t>AI-assisted healthcare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5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D68F-DE5F-2A02-5588-9BA516F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46" y="2287088"/>
            <a:ext cx="4351025" cy="2283824"/>
          </a:xfrm>
        </p:spPr>
        <p:txBody>
          <a:bodyPr/>
          <a:lstStyle/>
          <a:p>
            <a:pPr algn="ctr"/>
            <a:r>
              <a:rPr lang="en-IN" b="1" i="1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5F38-0D06-293D-0B3C-B677774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9571" y="1008668"/>
            <a:ext cx="3757545" cy="527901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introduction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Problem Statement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Objectives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Literature Review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System Architecture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Dataset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Tools &amp; Technologies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Methodology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Evaluation Metrics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Results &amp; Output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Challenges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Future Scope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r>
              <a:rPr lang="en-IN" dirty="0"/>
              <a:t>Conclusion</a:t>
            </a:r>
          </a:p>
          <a:p>
            <a:pPr marL="342900" indent="-342900">
              <a:buFont typeface="Century Gothic" panose="020B0502020202020204" pitchFamily="34" charset="0"/>
              <a:buChar char="►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03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92CC-6D4E-916D-01C0-299EBA4B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32B9-82BD-93DB-AFC0-7E568C32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2603500"/>
            <a:ext cx="10859679" cy="3416300"/>
          </a:xfrm>
        </p:spPr>
        <p:txBody>
          <a:bodyPr>
            <a:normAutofit/>
          </a:bodyPr>
          <a:lstStyle/>
          <a:p>
            <a:r>
              <a:rPr lang="en-US" dirty="0"/>
              <a:t>Pneumonia is a </a:t>
            </a:r>
            <a:r>
              <a:rPr lang="en-US" b="1" dirty="0"/>
              <a:t>serious lung infection</a:t>
            </a:r>
            <a:r>
              <a:rPr lang="en-US" dirty="0"/>
              <a:t> that affects millions worldwide, especially children and the elderly. Early and accurate diagnosis is crucial to avoid severe complications or death.</a:t>
            </a:r>
          </a:p>
          <a:p>
            <a:r>
              <a:rPr lang="en-US" dirty="0"/>
              <a:t>Traditionally, pneumonia is diagnosed using </a:t>
            </a:r>
            <a:r>
              <a:rPr lang="en-US" b="1" dirty="0"/>
              <a:t>chest X-rays</a:t>
            </a:r>
            <a:r>
              <a:rPr lang="en-US" dirty="0"/>
              <a:t>, interpreted manually by radiologists. However, manual analysis can be </a:t>
            </a:r>
            <a:r>
              <a:rPr lang="en-US" b="1" dirty="0"/>
              <a:t>time-consuming</a:t>
            </a:r>
            <a:r>
              <a:rPr lang="en-US" dirty="0"/>
              <a:t>, </a:t>
            </a:r>
            <a:r>
              <a:rPr lang="en-US" b="1" dirty="0"/>
              <a:t>inconsistent</a:t>
            </a:r>
            <a:r>
              <a:rPr lang="en-US" dirty="0"/>
              <a:t>, and limited by the availability of medical experts, particularly in under-resourced areas.</a:t>
            </a:r>
          </a:p>
          <a:p>
            <a:r>
              <a:rPr lang="en-US" dirty="0"/>
              <a:t>With the rise of </a:t>
            </a:r>
            <a:r>
              <a:rPr lang="en-US" b="1" dirty="0"/>
              <a:t>Artificial Intelligence (AI)</a:t>
            </a:r>
            <a:r>
              <a:rPr lang="en-US" dirty="0"/>
              <a:t> and </a:t>
            </a:r>
            <a:r>
              <a:rPr lang="en-US" b="1" dirty="0"/>
              <a:t>Deep Learning</a:t>
            </a:r>
            <a:r>
              <a:rPr lang="en-US" dirty="0"/>
              <a:t>, automated systems can now analyze medical images with high accuracy. In this project, we propose a system that uses </a:t>
            </a:r>
            <a:r>
              <a:rPr lang="en-US" b="1" dirty="0"/>
              <a:t>Convolutional Neural Networks (CNNs)</a:t>
            </a:r>
            <a:r>
              <a:rPr lang="en-US" dirty="0"/>
              <a:t> to detect pneumonia from chest X-ray images, helping to </a:t>
            </a:r>
            <a:r>
              <a:rPr lang="en-US" b="1" dirty="0"/>
              <a:t>enhance diagnostic speed, reliability, and accessibility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3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F862-82F7-525C-A093-DC652EB6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33BE-94AC-494D-D3CB-730C618F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7467" cy="3416300"/>
          </a:xfrm>
        </p:spPr>
        <p:txBody>
          <a:bodyPr/>
          <a:lstStyle/>
          <a:p>
            <a:r>
              <a:rPr lang="en-US" dirty="0"/>
              <a:t>Diagnosing pneumonia through </a:t>
            </a:r>
            <a:r>
              <a:rPr lang="en-US" b="1" dirty="0"/>
              <a:t>manual interpretation of chest X-rays</a:t>
            </a:r>
            <a:r>
              <a:rPr lang="en-US" dirty="0"/>
              <a:t> is prone to </a:t>
            </a:r>
            <a:r>
              <a:rPr lang="en-US" b="1" dirty="0"/>
              <a:t>human error</a:t>
            </a:r>
            <a:r>
              <a:rPr lang="en-US" dirty="0"/>
              <a:t>, </a:t>
            </a:r>
            <a:r>
              <a:rPr lang="en-US" b="1" dirty="0"/>
              <a:t>inconsistency</a:t>
            </a:r>
            <a:r>
              <a:rPr lang="en-US" dirty="0"/>
              <a:t>, and delays, especially in regions with a shortage of qualified radiologists.</a:t>
            </a:r>
          </a:p>
          <a:p>
            <a:r>
              <a:rPr lang="en-US" dirty="0"/>
              <a:t>Moreover, </a:t>
            </a:r>
            <a:r>
              <a:rPr lang="en-US" b="1" dirty="0"/>
              <a:t>early-stage pneumonia</a:t>
            </a:r>
            <a:r>
              <a:rPr lang="en-US" dirty="0"/>
              <a:t> can be difficult to detect visually due to subtle patterns and overlapping features in X-ray images.</a:t>
            </a:r>
          </a:p>
          <a:p>
            <a:r>
              <a:rPr lang="en-US" dirty="0"/>
              <a:t>There is a need for an </a:t>
            </a:r>
            <a:r>
              <a:rPr lang="en-US" b="1" dirty="0"/>
              <a:t>automated, accurate, and scalable solution</a:t>
            </a:r>
            <a:r>
              <a:rPr lang="en-US" dirty="0"/>
              <a:t> that can assist in identifying pneumonia from chest X-rays using </a:t>
            </a:r>
            <a:r>
              <a:rPr lang="en-US" b="1" dirty="0"/>
              <a:t>deep learning techniques</a:t>
            </a:r>
            <a:r>
              <a:rPr lang="en-US" dirty="0"/>
              <a:t>, reducing diagnostic time and improving healthcare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48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7C7C-6F37-ECDA-1B27-D68B93C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C90C8-1E93-8FAF-874B-A404E272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00650" cy="3416300"/>
          </a:xfrm>
        </p:spPr>
        <p:txBody>
          <a:bodyPr/>
          <a:lstStyle/>
          <a:p>
            <a:r>
              <a:rPr lang="en-IN" b="1" dirty="0"/>
              <a:t>To </a:t>
            </a:r>
            <a:r>
              <a:rPr lang="en-US" b="1" dirty="0"/>
              <a:t>develop an AI-based system</a:t>
            </a:r>
            <a:r>
              <a:rPr lang="en-US" dirty="0"/>
              <a:t> capable of detecting pneumonia from chest X-ray images.</a:t>
            </a:r>
          </a:p>
          <a:p>
            <a:r>
              <a:rPr lang="en-US" b="1" dirty="0"/>
              <a:t>To implement and compare CNN architectures</a:t>
            </a:r>
            <a:r>
              <a:rPr lang="en-US" dirty="0"/>
              <a:t> such as </a:t>
            </a:r>
            <a:r>
              <a:rPr lang="en-US" dirty="0" err="1"/>
              <a:t>ResNet</a:t>
            </a:r>
            <a:r>
              <a:rPr lang="en-US" dirty="0"/>
              <a:t> and </a:t>
            </a:r>
            <a:r>
              <a:rPr lang="en-US" dirty="0" err="1"/>
              <a:t>DenseNet</a:t>
            </a:r>
            <a:r>
              <a:rPr lang="en-US" dirty="0"/>
              <a:t> for medical image classification.</a:t>
            </a:r>
          </a:p>
          <a:p>
            <a:r>
              <a:rPr lang="en-US" b="1" dirty="0"/>
              <a:t>To utilize open-source medical datasets</a:t>
            </a:r>
            <a:r>
              <a:rPr lang="en-US" dirty="0"/>
              <a:t> (e.g., ChestX-ray14) for model training and validation.</a:t>
            </a:r>
          </a:p>
          <a:p>
            <a:r>
              <a:rPr lang="en-US" b="1" dirty="0"/>
              <a:t>To evaluate the model's performance</a:t>
            </a:r>
            <a:r>
              <a:rPr lang="en-US" dirty="0"/>
              <a:t> using clinical metrics like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Recall</a:t>
            </a:r>
            <a:r>
              <a:rPr lang="en-US" dirty="0"/>
              <a:t>, and </a:t>
            </a:r>
            <a:r>
              <a:rPr lang="en-US" b="1" dirty="0"/>
              <a:t>AUC</a:t>
            </a:r>
            <a:r>
              <a:rPr lang="en-US" dirty="0"/>
              <a:t>.</a:t>
            </a:r>
          </a:p>
          <a:p>
            <a:r>
              <a:rPr lang="en-US" b="1" dirty="0"/>
              <a:t>To support early and reliable diagnosis</a:t>
            </a:r>
            <a:r>
              <a:rPr lang="en-US" dirty="0"/>
              <a:t> in real-world clinical settings, especially where expert radiologists are not readily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9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709F-ACAE-B704-6363-959069FB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53FA-A5D4-5553-AE86-36B147D8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59248" cy="3416300"/>
          </a:xfrm>
        </p:spPr>
        <p:txBody>
          <a:bodyPr/>
          <a:lstStyle/>
          <a:p>
            <a:r>
              <a:rPr lang="en-IN" b="1" dirty="0" err="1"/>
              <a:t>CheXNet</a:t>
            </a:r>
            <a:r>
              <a:rPr lang="en-IN" b="1" dirty="0"/>
              <a:t> (</a:t>
            </a:r>
            <a:r>
              <a:rPr lang="en-IN" b="1" dirty="0" err="1"/>
              <a:t>Rajpurkar</a:t>
            </a:r>
            <a:r>
              <a:rPr lang="en-IN" b="1" dirty="0"/>
              <a:t> et al., 2017)</a:t>
            </a:r>
            <a:r>
              <a:rPr lang="en-IN" dirty="0"/>
              <a:t>: Used DenseNet-121 on ChestX-ray14; achieved radiologist-level accuracy.</a:t>
            </a:r>
          </a:p>
          <a:p>
            <a:r>
              <a:rPr lang="en-IN" b="1" dirty="0"/>
              <a:t>Stephen et al. (2018)</a:t>
            </a:r>
            <a:r>
              <a:rPr lang="en-IN" dirty="0"/>
              <a:t>: Compared </a:t>
            </a:r>
            <a:r>
              <a:rPr lang="en-IN" dirty="0" err="1"/>
              <a:t>ResNet</a:t>
            </a:r>
            <a:r>
              <a:rPr lang="en-IN" dirty="0"/>
              <a:t> and Inception; found </a:t>
            </a:r>
            <a:r>
              <a:rPr lang="en-IN" dirty="0" err="1"/>
              <a:t>ResNet</a:t>
            </a:r>
            <a:r>
              <a:rPr lang="en-IN" dirty="0"/>
              <a:t> more effective.</a:t>
            </a:r>
          </a:p>
          <a:p>
            <a:r>
              <a:rPr lang="en-IN" b="1" dirty="0" err="1"/>
              <a:t>Kermany</a:t>
            </a:r>
            <a:r>
              <a:rPr lang="en-IN" b="1" dirty="0"/>
              <a:t> et al. (2018)</a:t>
            </a:r>
            <a:r>
              <a:rPr lang="en-IN" dirty="0"/>
              <a:t>: Used CNN on </a:t>
            </a:r>
            <a:r>
              <a:rPr lang="en-IN" dirty="0" err="1"/>
              <a:t>pediatric</a:t>
            </a:r>
            <a:r>
              <a:rPr lang="en-IN" dirty="0"/>
              <a:t> dataset; showed high accuracy with data augmentation.</a:t>
            </a:r>
          </a:p>
          <a:p>
            <a:r>
              <a:rPr lang="en-IN" dirty="0"/>
              <a:t>Studies show </a:t>
            </a:r>
            <a:r>
              <a:rPr lang="en-IN" b="1" dirty="0"/>
              <a:t>deep learning models outperform traditional methods</a:t>
            </a:r>
            <a:r>
              <a:rPr lang="en-IN" dirty="0"/>
              <a:t> in pneumonia detection using X-rays.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42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6CC5-BF37-90DB-2379-E9D0B14A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System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842BA0-F38D-E2AF-893F-0EBB80C64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915827"/>
              </p:ext>
            </p:extLst>
          </p:nvPr>
        </p:nvGraphicFramePr>
        <p:xfrm>
          <a:off x="1155700" y="2603500"/>
          <a:ext cx="1022245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52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F22-D82E-AB2F-6F3B-65200770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3D3E-69EF-6490-00C7-56CB0EB15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17467" cy="3416300"/>
          </a:xfrm>
        </p:spPr>
        <p:txBody>
          <a:bodyPr/>
          <a:lstStyle/>
          <a:p>
            <a:r>
              <a:rPr lang="en-US" dirty="0"/>
              <a:t>A large-scale dataset provided by the </a:t>
            </a:r>
            <a:r>
              <a:rPr lang="en-US" b="1" dirty="0"/>
              <a:t>NIH Clinical Center</a:t>
            </a:r>
            <a:r>
              <a:rPr lang="en-US" dirty="0"/>
              <a:t>, widely used for medical image classification tasks.</a:t>
            </a:r>
          </a:p>
          <a:p>
            <a:endParaRPr lang="en-IN" b="1" dirty="0"/>
          </a:p>
          <a:p>
            <a:r>
              <a:rPr lang="en-IN" b="1" dirty="0"/>
              <a:t>Images</a:t>
            </a:r>
            <a:r>
              <a:rPr lang="en-IN" dirty="0"/>
              <a:t>: 112,120 frontal chest X-rays</a:t>
            </a:r>
          </a:p>
          <a:p>
            <a:r>
              <a:rPr lang="en-IN" b="1" dirty="0"/>
              <a:t>Patients</a:t>
            </a:r>
            <a:r>
              <a:rPr lang="en-IN" dirty="0"/>
              <a:t>: 30,000+</a:t>
            </a:r>
          </a:p>
          <a:p>
            <a:r>
              <a:rPr lang="en-IN" b="1" dirty="0"/>
              <a:t>Labels</a:t>
            </a:r>
            <a:r>
              <a:rPr lang="en-IN" dirty="0"/>
              <a:t>: 14 diseases including </a:t>
            </a:r>
            <a:r>
              <a:rPr lang="en-IN" b="1" dirty="0"/>
              <a:t>Pneumonia</a:t>
            </a:r>
            <a:r>
              <a:rPr lang="en-IN" dirty="0"/>
              <a:t>, Effusion, Fibrosis, etc.</a:t>
            </a:r>
          </a:p>
          <a:p>
            <a:r>
              <a:rPr lang="en-IN" b="1" dirty="0"/>
              <a:t>Data Format</a:t>
            </a:r>
            <a:r>
              <a:rPr lang="en-IN" dirty="0"/>
              <a:t>: JPEG + annotation CSV</a:t>
            </a:r>
          </a:p>
          <a:p>
            <a:r>
              <a:rPr lang="en-IN" b="1" dirty="0"/>
              <a:t>Source</a:t>
            </a:r>
            <a:r>
              <a:rPr lang="en-IN" dirty="0"/>
              <a:t>: [NIH ChestX-ray14 Dataset (2017)]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17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DF1D-2443-4B9C-6398-5CC90D71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1F56-E5B3-D388-16C7-1787F569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33005" cy="391984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Programming Language</a:t>
            </a:r>
          </a:p>
          <a:p>
            <a:pPr marL="0" indent="0">
              <a:buNone/>
            </a:pPr>
            <a:r>
              <a:rPr lang="en-IN" b="1" dirty="0"/>
              <a:t>           Python</a:t>
            </a:r>
            <a:r>
              <a:rPr lang="en-IN" dirty="0"/>
              <a:t> – for building and training the model</a:t>
            </a:r>
          </a:p>
          <a:p>
            <a:r>
              <a:rPr lang="en-IN" b="1" dirty="0"/>
              <a:t>Libraries &amp; Frameworks</a:t>
            </a:r>
          </a:p>
          <a:p>
            <a:pPr marL="0" indent="0">
              <a:buNone/>
            </a:pPr>
            <a:r>
              <a:rPr lang="en-IN" b="1" dirty="0"/>
              <a:t>           TensorFlow / </a:t>
            </a:r>
            <a:r>
              <a:rPr lang="en-IN" b="1" dirty="0" err="1"/>
              <a:t>Keras</a:t>
            </a:r>
            <a:r>
              <a:rPr lang="en-IN" dirty="0"/>
              <a:t> – for CNN model development (</a:t>
            </a:r>
            <a:r>
              <a:rPr lang="en-IN" dirty="0" err="1"/>
              <a:t>ResNet</a:t>
            </a:r>
            <a:r>
              <a:rPr lang="en-IN" dirty="0"/>
              <a:t>, </a:t>
            </a:r>
            <a:r>
              <a:rPr lang="en-IN" dirty="0" err="1"/>
              <a:t>DenseNet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b="1" dirty="0"/>
              <a:t>           OpenCV</a:t>
            </a:r>
            <a:r>
              <a:rPr lang="en-IN" dirty="0"/>
              <a:t> – for image processing and visualization</a:t>
            </a:r>
          </a:p>
          <a:p>
            <a:pPr marL="0" indent="0">
              <a:buNone/>
            </a:pPr>
            <a:r>
              <a:rPr lang="en-IN" b="1" dirty="0"/>
              <a:t>           NumPy &amp; Pandas</a:t>
            </a:r>
            <a:r>
              <a:rPr lang="en-IN" dirty="0"/>
              <a:t> – for data manipulation</a:t>
            </a:r>
          </a:p>
          <a:p>
            <a:pPr marL="0" indent="0">
              <a:buNone/>
            </a:pPr>
            <a:r>
              <a:rPr lang="en-IN" b="1" dirty="0"/>
              <a:t>           Matplotlib / Seaborn</a:t>
            </a:r>
            <a:r>
              <a:rPr lang="en-IN" dirty="0"/>
              <a:t> – for result visualization (graphs, confusion matrix)</a:t>
            </a:r>
          </a:p>
          <a:p>
            <a:r>
              <a:rPr lang="en-IN" b="1" dirty="0"/>
              <a:t>Development Environment</a:t>
            </a:r>
          </a:p>
          <a:p>
            <a:pPr marL="0" indent="0">
              <a:buNone/>
            </a:pPr>
            <a:r>
              <a:rPr lang="en-IN" b="1" dirty="0"/>
              <a:t>          Google </a:t>
            </a:r>
            <a:r>
              <a:rPr lang="en-IN" b="1" dirty="0" err="1"/>
              <a:t>Colab</a:t>
            </a:r>
            <a:r>
              <a:rPr lang="en-IN" dirty="0"/>
              <a:t> / </a:t>
            </a:r>
            <a:r>
              <a:rPr lang="en-IN" b="1" dirty="0" err="1"/>
              <a:t>Jupyter</a:t>
            </a:r>
            <a:r>
              <a:rPr lang="en-IN" b="1" dirty="0"/>
              <a:t> Notebook</a:t>
            </a:r>
            <a:r>
              <a:rPr lang="en-IN" dirty="0"/>
              <a:t> – for training and testing with GPU support</a:t>
            </a:r>
          </a:p>
          <a:p>
            <a:r>
              <a:rPr lang="en-IN" b="1" dirty="0"/>
              <a:t>Dataset</a:t>
            </a:r>
          </a:p>
          <a:p>
            <a:pPr marL="0" indent="0">
              <a:buNone/>
            </a:pPr>
            <a:r>
              <a:rPr lang="en-IN" b="1" dirty="0"/>
              <a:t>          ChestX-ray14</a:t>
            </a:r>
            <a:r>
              <a:rPr lang="en-IN" dirty="0"/>
              <a:t> – open medical image dataset from NIH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565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1119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Image-Based Disease Detection</vt:lpstr>
      <vt:lpstr>Agenda</vt:lpstr>
      <vt:lpstr>Introduction</vt:lpstr>
      <vt:lpstr>Problem Statement</vt:lpstr>
      <vt:lpstr>Objectives</vt:lpstr>
      <vt:lpstr>Literature Review</vt:lpstr>
      <vt:lpstr>System Architecture</vt:lpstr>
      <vt:lpstr>Dataset</vt:lpstr>
      <vt:lpstr>Tools &amp; Technology</vt:lpstr>
      <vt:lpstr>Methodology</vt:lpstr>
      <vt:lpstr>Evaluation Metrices</vt:lpstr>
      <vt:lpstr>Result</vt:lpstr>
      <vt:lpstr>Output</vt:lpstr>
      <vt:lpstr>Challenges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Rakshan Raghunath</dc:creator>
  <cp:lastModifiedBy>Rakshan Raghunath</cp:lastModifiedBy>
  <cp:revision>3</cp:revision>
  <dcterms:created xsi:type="dcterms:W3CDTF">2025-07-14T16:37:32Z</dcterms:created>
  <dcterms:modified xsi:type="dcterms:W3CDTF">2025-07-14T17:25:26Z</dcterms:modified>
</cp:coreProperties>
</file>