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530" r:id="rId5"/>
    <p:sldId id="531" r:id="rId6"/>
    <p:sldId id="533" r:id="rId7"/>
    <p:sldId id="547" r:id="rId8"/>
    <p:sldId id="536" r:id="rId9"/>
    <p:sldId id="538" r:id="rId10"/>
    <p:sldId id="548" r:id="rId11"/>
    <p:sldId id="549" r:id="rId12"/>
    <p:sldId id="550" r:id="rId13"/>
    <p:sldId id="551" r:id="rId14"/>
    <p:sldId id="552" r:id="rId15"/>
    <p:sldId id="539" r:id="rId16"/>
    <p:sldId id="54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8822EE"/>
    <a:srgbClr val="F01688"/>
    <a:srgbClr val="2F21F3"/>
    <a:srgbClr val="FEB52B"/>
    <a:srgbClr val="F01689"/>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1" autoAdjust="0"/>
    <p:restoredTop sz="94422"/>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596506" y="1947672"/>
            <a:ext cx="9921240" cy="1481328"/>
          </a:xfrm>
        </p:spPr>
        <p:txBody>
          <a:bodyPr/>
          <a:lstStyle/>
          <a:p>
            <a:r>
              <a:rPr lang="en-IN" sz="7000" i="0" u="none" strike="noStrike" baseline="0" dirty="0" err="1">
                <a:solidFill>
                  <a:schemeClr val="accent6">
                    <a:lumMod val="90000"/>
                  </a:schemeClr>
                </a:solidFill>
                <a:latin typeface="Impact" panose="020B0806030902050204" pitchFamily="34" charset="0"/>
              </a:rPr>
              <a:t>Analyzing</a:t>
            </a:r>
            <a:r>
              <a:rPr lang="en-IN" sz="7000" i="0" u="none" strike="noStrike" baseline="0" dirty="0">
                <a:solidFill>
                  <a:schemeClr val="accent6">
                    <a:lumMod val="90000"/>
                  </a:schemeClr>
                </a:solidFill>
                <a:latin typeface="Impact" panose="020B0806030902050204" pitchFamily="34" charset="0"/>
              </a:rPr>
              <a:t> Amazon Sales data</a:t>
            </a:r>
            <a:endParaRPr lang="en-US" sz="7000" dirty="0">
              <a:solidFill>
                <a:schemeClr val="accent6">
                  <a:lumMod val="90000"/>
                </a:schemeClr>
              </a:solidFill>
              <a:latin typeface="Impact" panose="020B0806030902050204" pitchFamily="34" charset="0"/>
            </a:endParaRP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979533" y="4215948"/>
            <a:ext cx="9212467" cy="758952"/>
          </a:xfrm>
        </p:spPr>
        <p:txBody>
          <a:bodyPr/>
          <a:lstStyle/>
          <a:p>
            <a:r>
              <a:rPr lang="en-US" sz="3500" b="1" dirty="0">
                <a:solidFill>
                  <a:schemeClr val="accent2">
                    <a:lumMod val="75000"/>
                  </a:schemeClr>
                </a:solidFill>
              </a:rPr>
              <a:t>UNIFIED MENTOR INTERNSHIP - PROJECT 1</a:t>
            </a:r>
          </a:p>
          <a:p>
            <a:endParaRPr lang="en-US" dirty="0"/>
          </a:p>
        </p:txBody>
      </p:sp>
      <p:sp>
        <p:nvSpPr>
          <p:cNvPr id="4" name="TextBox 3">
            <a:extLst>
              <a:ext uri="{FF2B5EF4-FFF2-40B4-BE49-F238E27FC236}">
                <a16:creationId xmlns:a16="http://schemas.microsoft.com/office/drawing/2014/main" id="{7A1D4441-4A53-5F4B-F9C6-97495821D87F}"/>
              </a:ext>
            </a:extLst>
          </p:cNvPr>
          <p:cNvSpPr txBox="1"/>
          <p:nvPr/>
        </p:nvSpPr>
        <p:spPr>
          <a:xfrm>
            <a:off x="8534400" y="5508978"/>
            <a:ext cx="2381956" cy="1015663"/>
          </a:xfrm>
          <a:prstGeom prst="rect">
            <a:avLst/>
          </a:prstGeom>
          <a:noFill/>
        </p:spPr>
        <p:txBody>
          <a:bodyPr wrap="square" rtlCol="0">
            <a:spAutoFit/>
          </a:bodyPr>
          <a:lstStyle/>
          <a:p>
            <a:r>
              <a:rPr lang="en-IN" sz="3000" b="1" dirty="0">
                <a:solidFill>
                  <a:schemeClr val="bg2">
                    <a:lumMod val="90000"/>
                  </a:schemeClr>
                </a:solidFill>
                <a:effectLst>
                  <a:outerShdw blurRad="38100" dist="38100" dir="2700000" algn="tl">
                    <a:srgbClr val="000000">
                      <a:alpha val="43137"/>
                    </a:srgbClr>
                  </a:outerShdw>
                </a:effectLst>
              </a:rPr>
              <a:t>BY</a:t>
            </a:r>
          </a:p>
          <a:p>
            <a:r>
              <a:rPr lang="en-IN" sz="3000" b="1" dirty="0">
                <a:solidFill>
                  <a:schemeClr val="bg2">
                    <a:lumMod val="90000"/>
                  </a:schemeClr>
                </a:solidFill>
                <a:effectLst>
                  <a:outerShdw blurRad="38100" dist="38100" dir="2700000" algn="tl">
                    <a:srgbClr val="000000">
                      <a:alpha val="43137"/>
                    </a:srgbClr>
                  </a:outerShdw>
                </a:effectLst>
              </a:rPr>
              <a:t>M POOJA</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C80FCB-8029-6B83-A8D4-AC96FE3B0A4D}"/>
              </a:ext>
            </a:extLst>
          </p:cNvPr>
          <p:cNvSpPr>
            <a:spLocks noGrp="1"/>
          </p:cNvSpPr>
          <p:nvPr>
            <p:ph type="body" idx="1"/>
          </p:nvPr>
        </p:nvSpPr>
        <p:spPr>
          <a:xfrm>
            <a:off x="1536192" y="722376"/>
            <a:ext cx="3621024" cy="493776"/>
          </a:xfrm>
        </p:spPr>
        <p:txBody>
          <a:bodyPr/>
          <a:lstStyle/>
          <a:p>
            <a:r>
              <a:rPr lang="en-IN" i="1" u="sng" dirty="0">
                <a:solidFill>
                  <a:schemeClr val="accent6">
                    <a:lumMod val="75000"/>
                  </a:schemeClr>
                </a:solidFill>
              </a:rPr>
              <a:t>UNIT PRICE vs COST PRICE</a:t>
            </a:r>
          </a:p>
        </p:txBody>
      </p:sp>
      <p:pic>
        <p:nvPicPr>
          <p:cNvPr id="10" name="Content Placeholder 9">
            <a:extLst>
              <a:ext uri="{FF2B5EF4-FFF2-40B4-BE49-F238E27FC236}">
                <a16:creationId xmlns:a16="http://schemas.microsoft.com/office/drawing/2014/main" id="{372AB075-F442-EC81-C2E9-CF87344DAD91}"/>
              </a:ext>
            </a:extLst>
          </p:cNvPr>
          <p:cNvPicPr>
            <a:picLocks noGrp="1" noChangeAspect="1"/>
          </p:cNvPicPr>
          <p:nvPr>
            <p:ph sz="half" idx="2"/>
          </p:nvPr>
        </p:nvPicPr>
        <p:blipFill>
          <a:blip r:embed="rId2"/>
          <a:stretch>
            <a:fillRect/>
          </a:stretch>
        </p:blipFill>
        <p:spPr>
          <a:xfrm>
            <a:off x="1536699" y="1581219"/>
            <a:ext cx="4094079" cy="3937265"/>
          </a:xfrm>
        </p:spPr>
      </p:pic>
      <p:sp>
        <p:nvSpPr>
          <p:cNvPr id="5" name="Text Placeholder 4">
            <a:extLst>
              <a:ext uri="{FF2B5EF4-FFF2-40B4-BE49-F238E27FC236}">
                <a16:creationId xmlns:a16="http://schemas.microsoft.com/office/drawing/2014/main" id="{FBF471AD-84DD-A9F6-42A1-96A0A0521BFB}"/>
              </a:ext>
            </a:extLst>
          </p:cNvPr>
          <p:cNvSpPr>
            <a:spLocks noGrp="1"/>
          </p:cNvSpPr>
          <p:nvPr>
            <p:ph type="body" sz="quarter" idx="3"/>
          </p:nvPr>
        </p:nvSpPr>
        <p:spPr>
          <a:xfrm>
            <a:off x="6095999" y="722376"/>
            <a:ext cx="4411579" cy="493776"/>
          </a:xfrm>
        </p:spPr>
        <p:txBody>
          <a:bodyPr/>
          <a:lstStyle/>
          <a:p>
            <a:r>
              <a:rPr lang="en-IN" i="1" u="sng" dirty="0">
                <a:solidFill>
                  <a:schemeClr val="accent6">
                    <a:lumMod val="75000"/>
                  </a:schemeClr>
                </a:solidFill>
              </a:rPr>
              <a:t>DISTRIBUTION OF UNITS SOLD</a:t>
            </a:r>
          </a:p>
        </p:txBody>
      </p:sp>
      <p:pic>
        <p:nvPicPr>
          <p:cNvPr id="12" name="Content Placeholder 11">
            <a:extLst>
              <a:ext uri="{FF2B5EF4-FFF2-40B4-BE49-F238E27FC236}">
                <a16:creationId xmlns:a16="http://schemas.microsoft.com/office/drawing/2014/main" id="{E5D5C59F-BB2A-999F-F2E3-69201A9B2AEC}"/>
              </a:ext>
            </a:extLst>
          </p:cNvPr>
          <p:cNvPicPr>
            <a:picLocks noGrp="1" noChangeAspect="1"/>
          </p:cNvPicPr>
          <p:nvPr>
            <p:ph sz="quarter" idx="4"/>
          </p:nvPr>
        </p:nvPicPr>
        <p:blipFill>
          <a:blip r:embed="rId3"/>
          <a:stretch>
            <a:fillRect/>
          </a:stretch>
        </p:blipFill>
        <p:spPr>
          <a:xfrm>
            <a:off x="6257010" y="1517650"/>
            <a:ext cx="5116518" cy="4000834"/>
          </a:xfrm>
        </p:spPr>
      </p:pic>
      <p:sp>
        <p:nvSpPr>
          <p:cNvPr id="8" name="Slide Number Placeholder 7">
            <a:extLst>
              <a:ext uri="{FF2B5EF4-FFF2-40B4-BE49-F238E27FC236}">
                <a16:creationId xmlns:a16="http://schemas.microsoft.com/office/drawing/2014/main" id="{906716C1-D507-566E-61AB-B64B80A28D3E}"/>
              </a:ext>
            </a:extLst>
          </p:cNvPr>
          <p:cNvSpPr>
            <a:spLocks noGrp="1"/>
          </p:cNvSpPr>
          <p:nvPr>
            <p:ph type="sldNum" sz="quarter" idx="12"/>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62281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7AE0B0-69F8-6759-5F21-4EA9F6B36AC7}"/>
              </a:ext>
            </a:extLst>
          </p:cNvPr>
          <p:cNvSpPr>
            <a:spLocks noGrp="1"/>
          </p:cNvSpPr>
          <p:nvPr>
            <p:ph type="body" sz="quarter" idx="3"/>
          </p:nvPr>
        </p:nvSpPr>
        <p:spPr>
          <a:xfrm>
            <a:off x="3431888" y="631898"/>
            <a:ext cx="5158820" cy="491851"/>
          </a:xfrm>
        </p:spPr>
        <p:txBody>
          <a:bodyPr/>
          <a:lstStyle/>
          <a:p>
            <a:r>
              <a:rPr lang="en-IN" i="1" u="sng" dirty="0">
                <a:solidFill>
                  <a:schemeClr val="accent6">
                    <a:lumMod val="75000"/>
                  </a:schemeClr>
                </a:solidFill>
              </a:rPr>
              <a:t>REALATION BETWEEN THE ATTRIBUTES</a:t>
            </a:r>
          </a:p>
        </p:txBody>
      </p:sp>
      <p:pic>
        <p:nvPicPr>
          <p:cNvPr id="10" name="Content Placeholder 9">
            <a:extLst>
              <a:ext uri="{FF2B5EF4-FFF2-40B4-BE49-F238E27FC236}">
                <a16:creationId xmlns:a16="http://schemas.microsoft.com/office/drawing/2014/main" id="{AEA486B3-062E-93A4-2AA2-CFB5F89D0984}"/>
              </a:ext>
            </a:extLst>
          </p:cNvPr>
          <p:cNvPicPr>
            <a:picLocks noGrp="1" noChangeAspect="1"/>
          </p:cNvPicPr>
          <p:nvPr>
            <p:ph sz="quarter" idx="4"/>
          </p:nvPr>
        </p:nvPicPr>
        <p:blipFill>
          <a:blip r:embed="rId2"/>
          <a:stretch>
            <a:fillRect/>
          </a:stretch>
        </p:blipFill>
        <p:spPr>
          <a:xfrm>
            <a:off x="2124620" y="1649038"/>
            <a:ext cx="7773355" cy="3901530"/>
          </a:xfrm>
        </p:spPr>
      </p:pic>
      <p:sp>
        <p:nvSpPr>
          <p:cNvPr id="8" name="Slide Number Placeholder 7">
            <a:extLst>
              <a:ext uri="{FF2B5EF4-FFF2-40B4-BE49-F238E27FC236}">
                <a16:creationId xmlns:a16="http://schemas.microsoft.com/office/drawing/2014/main" id="{DE527ACB-8AA6-EA3F-664B-126B6BE873FC}"/>
              </a:ext>
            </a:extLst>
          </p:cNvPr>
          <p:cNvSpPr>
            <a:spLocks noGrp="1"/>
          </p:cNvSpPr>
          <p:nvPr>
            <p:ph type="sldNum" sz="quarter" idx="12"/>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123391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411705" y="1128963"/>
            <a:ext cx="10074201" cy="4180974"/>
          </a:xfrm>
        </p:spPr>
        <p:txBody>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In conclusion, the analysis of </a:t>
            </a:r>
            <a:r>
              <a:rPr lang="en-US" sz="2000" b="1" i="0" dirty="0">
                <a:solidFill>
                  <a:schemeClr val="tx2">
                    <a:lumMod val="60000"/>
                    <a:lumOff val="40000"/>
                  </a:schemeClr>
                </a:solidFill>
                <a:effectLst/>
                <a:latin typeface="Times New Roman" panose="02020603050405020304" pitchFamily="18" charset="0"/>
                <a:cs typeface="Times New Roman" panose="02020603050405020304" pitchFamily="18" charset="0"/>
              </a:rPr>
              <a:t>Amazon sales data </a:t>
            </a:r>
            <a:r>
              <a:rPr lang="en-US" sz="2000" b="0" i="0" dirty="0">
                <a:effectLst/>
                <a:latin typeface="Times New Roman" panose="02020603050405020304" pitchFamily="18" charset="0"/>
                <a:cs typeface="Times New Roman" panose="02020603050405020304" pitchFamily="18" charset="0"/>
              </a:rPr>
              <a:t>using Python in </a:t>
            </a:r>
            <a:r>
              <a:rPr lang="en-US" sz="2000" b="1" i="0" dirty="0">
                <a:solidFill>
                  <a:schemeClr val="tx2">
                    <a:lumMod val="60000"/>
                    <a:lumOff val="40000"/>
                  </a:schemeClr>
                </a:solidFill>
                <a:effectLst/>
                <a:latin typeface="Times New Roman" panose="02020603050405020304" pitchFamily="18" charset="0"/>
                <a:cs typeface="Times New Roman" panose="02020603050405020304" pitchFamily="18" charset="0"/>
              </a:rPr>
              <a:t>Google </a:t>
            </a:r>
            <a:r>
              <a:rPr lang="en-US" sz="2000" b="1" i="0" dirty="0" err="1">
                <a:solidFill>
                  <a:schemeClr val="tx2">
                    <a:lumMod val="60000"/>
                    <a:lumOff val="40000"/>
                  </a:schemeClr>
                </a:solidFill>
                <a:effectLst/>
                <a:latin typeface="Times New Roman" panose="02020603050405020304" pitchFamily="18" charset="0"/>
                <a:cs typeface="Times New Roman" panose="02020603050405020304" pitchFamily="18" charset="0"/>
              </a:rPr>
              <a:t>Colab</a:t>
            </a:r>
            <a:r>
              <a:rPr lang="en-US" sz="2000" b="1" i="0" dirty="0">
                <a:solidFill>
                  <a:schemeClr val="tx2">
                    <a:lumMod val="60000"/>
                    <a:lumOff val="40000"/>
                  </a:schemeClr>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has yielded valuable insights into sales trends, regional variations, and key metrics influencing profitability. </a:t>
            </a:r>
          </a:p>
          <a:p>
            <a:pPr marL="0" indent="0">
              <a:buNone/>
            </a:pPr>
            <a:r>
              <a:rPr lang="en-US" sz="2000" b="0" i="0" dirty="0">
                <a:effectLst/>
                <a:latin typeface="Times New Roman" panose="02020603050405020304" pitchFamily="18" charset="0"/>
                <a:cs typeface="Times New Roman" panose="02020603050405020304" pitchFamily="18" charset="0"/>
              </a:rPr>
              <a:t>The project successfully employed data cleaning techniques, temporal processing, and visualization methods to uncover patterns and relationships within the dataset. The identified insights, ranging from month-wise and year-wise trends to the impact of different factors on sales, can inform strategic decision-making and contribute to business optimization. </a:t>
            </a:r>
          </a:p>
          <a:p>
            <a:pPr marL="0" indent="0">
              <a:buNone/>
            </a:pPr>
            <a:r>
              <a:rPr lang="en-US" sz="2000" b="0" i="0" dirty="0">
                <a:effectLst/>
                <a:latin typeface="Times New Roman" panose="02020603050405020304" pitchFamily="18" charset="0"/>
                <a:cs typeface="Times New Roman" panose="02020603050405020304" pitchFamily="18" charset="0"/>
              </a:rPr>
              <a:t>Moving forward, there is immense potential for </a:t>
            </a:r>
            <a:r>
              <a:rPr lang="en-US" sz="2000" b="1" i="0" dirty="0">
                <a:solidFill>
                  <a:schemeClr val="tx2">
                    <a:lumMod val="60000"/>
                    <a:lumOff val="40000"/>
                  </a:schemeClr>
                </a:solidFill>
                <a:effectLst/>
                <a:latin typeface="Times New Roman" panose="02020603050405020304" pitchFamily="18" charset="0"/>
                <a:cs typeface="Times New Roman" panose="02020603050405020304" pitchFamily="18" charset="0"/>
              </a:rPr>
              <a:t>further exploration</a:t>
            </a:r>
            <a:r>
              <a:rPr lang="en-US" sz="2000" b="0" i="0" dirty="0">
                <a:effectLst/>
                <a:latin typeface="Times New Roman" panose="02020603050405020304" pitchFamily="18" charset="0"/>
                <a:cs typeface="Times New Roman" panose="02020603050405020304" pitchFamily="18" charset="0"/>
              </a:rPr>
              <a:t>, such as advanced </a:t>
            </a:r>
            <a:r>
              <a:rPr lang="en-US" sz="2000" b="1" i="0" dirty="0">
                <a:solidFill>
                  <a:schemeClr val="tx2">
                    <a:lumMod val="60000"/>
                    <a:lumOff val="40000"/>
                  </a:schemeClr>
                </a:solidFill>
                <a:effectLst/>
                <a:latin typeface="Times New Roman" panose="02020603050405020304" pitchFamily="18" charset="0"/>
                <a:cs typeface="Times New Roman" panose="02020603050405020304" pitchFamily="18" charset="0"/>
              </a:rPr>
              <a:t>predictive modeling to forecast future sales trends, incorporating machine learning algorithms </a:t>
            </a:r>
            <a:r>
              <a:rPr lang="en-US" sz="2000" b="0" i="0" dirty="0">
                <a:effectLst/>
                <a:latin typeface="Times New Roman" panose="02020603050405020304" pitchFamily="18" charset="0"/>
                <a:cs typeface="Times New Roman" panose="02020603050405020304" pitchFamily="18" charset="0"/>
              </a:rPr>
              <a:t>for more nuanced insights, and exploring additional dimensions of the dataset for a comprehensive understanding. </a:t>
            </a:r>
          </a:p>
          <a:p>
            <a:pPr marL="0" indent="0">
              <a:buNone/>
            </a:pPr>
            <a:r>
              <a:rPr lang="en-US" sz="2000" b="0" i="0" dirty="0">
                <a:effectLst/>
                <a:latin typeface="Times New Roman" panose="02020603050405020304" pitchFamily="18" charset="0"/>
                <a:cs typeface="Times New Roman" panose="02020603050405020304" pitchFamily="18" charset="0"/>
              </a:rPr>
              <a:t>The robust methodology employed in this project lays the foundation for ongoing analyses and enhancements, positioning it as a valuable resource for continuous improvement and adaptation to the dynamic landscape of Amazon sales.</a:t>
            </a:r>
            <a:endParaRPr lang="en-US" sz="2000" dirty="0">
              <a:latin typeface="Times New Roman" panose="02020603050405020304" pitchFamily="18" charset="0"/>
              <a:cs typeface="Times New Roman" panose="02020603050405020304" pitchFamily="18" charset="0"/>
            </a:endParaRPr>
          </a:p>
        </p:txBody>
      </p:sp>
      <p:sp>
        <p:nvSpPr>
          <p:cNvPr id="23" name="Title 1">
            <a:extLst>
              <a:ext uri="{FF2B5EF4-FFF2-40B4-BE49-F238E27FC236}">
                <a16:creationId xmlns:a16="http://schemas.microsoft.com/office/drawing/2014/main" id="{D05AC7EA-207F-A472-84A3-82B609E8CF51}"/>
              </a:ext>
            </a:extLst>
          </p:cNvPr>
          <p:cNvSpPr>
            <a:spLocks noGrp="1"/>
          </p:cNvSpPr>
          <p:nvPr>
            <p:ph type="title"/>
          </p:nvPr>
        </p:nvSpPr>
        <p:spPr>
          <a:xfrm>
            <a:off x="1656588" y="187452"/>
            <a:ext cx="8878824" cy="1069848"/>
          </a:xfrm>
        </p:spPr>
        <p:txBody>
          <a:bodyPr/>
          <a:lstStyle/>
          <a:p>
            <a:pPr algn="ctr"/>
            <a:r>
              <a:rPr lang="en-US" dirty="0">
                <a:solidFill>
                  <a:srgbClr val="FFFF00"/>
                </a:solidFill>
              </a:rPr>
              <a:t>conclusion</a:t>
            </a:r>
          </a:p>
        </p:txBody>
      </p:sp>
    </p:spTree>
    <p:extLst>
      <p:ext uri="{BB962C8B-B14F-4D97-AF65-F5344CB8AC3E}">
        <p14:creationId xmlns:p14="http://schemas.microsoft.com/office/powerpoint/2010/main" val="187708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445342" y="1775549"/>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592824" y="3429000"/>
            <a:ext cx="5519928" cy="2395728"/>
          </a:xfrm>
        </p:spPr>
        <p:txBody>
          <a:bodyPr/>
          <a:lstStyle/>
          <a:p>
            <a:pPr algn="l"/>
            <a:r>
              <a:rPr lang="en-US" dirty="0">
                <a:latin typeface="Segoe UI Light" panose="020B0502040204020203" pitchFamily="34" charset="0"/>
                <a:cs typeface="Segoe UI Light" panose="020B0502040204020203" pitchFamily="34" charset="0"/>
              </a:rPr>
              <a:t>M POOJA​</a:t>
            </a:r>
          </a:p>
          <a:p>
            <a:pPr algn="l"/>
            <a:r>
              <a:rPr lang="en-US" dirty="0">
                <a:latin typeface="Segoe UI Light" panose="020B0502040204020203" pitchFamily="34" charset="0"/>
                <a:cs typeface="Segoe UI Light" panose="020B0502040204020203" pitchFamily="34" charset="0"/>
              </a:rPr>
              <a:t>poojaofficial968@gmail.com</a:t>
            </a:r>
            <a:endParaRPr lang="en-US" dirty="0">
              <a:latin typeface="Segoe UI Light" panose="020B0502040204020203" pitchFamily="34" charset="0"/>
              <a:ea typeface="Calibri"/>
              <a:cs typeface="Segoe UI Light" panose="020B0502040204020203" pitchFamily="34" charset="0"/>
            </a:endParaRPr>
          </a:p>
          <a:p>
            <a:pPr algn="l"/>
            <a:r>
              <a:rPr lang="en-IN" b="0" i="0" dirty="0">
                <a:effectLst/>
                <a:latin typeface="-apple-system"/>
              </a:rPr>
              <a:t>www.linkedin.com/in/pooja-m-083556284</a:t>
            </a:r>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 Statement</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Methodology Used</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Inferences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999939"/>
            <a:ext cx="7735824" cy="1069848"/>
          </a:xfrm>
        </p:spPr>
        <p:txBody>
          <a:bodyPr/>
          <a:lstStyle/>
          <a:p>
            <a:r>
              <a:rPr lang="en-US" dirty="0">
                <a:solidFill>
                  <a:schemeClr val="tx2"/>
                </a:solidFill>
                <a:effectLst>
                  <a:outerShdw blurRad="38100" dist="38100" dir="2700000" algn="tl">
                    <a:srgbClr val="000000">
                      <a:alpha val="43137"/>
                    </a:srgbClr>
                  </a:outerShdw>
                </a:effectLst>
              </a:rPr>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438934"/>
            <a:ext cx="7502934" cy="1315946"/>
          </a:xfrm>
        </p:spPr>
        <p:txBody>
          <a:bodyPr/>
          <a:lstStyle/>
          <a:p>
            <a:r>
              <a:rPr lang="en-US" sz="1600" b="0" i="0" dirty="0">
                <a:solidFill>
                  <a:schemeClr val="bg1">
                    <a:lumMod val="95000"/>
                  </a:schemeClr>
                </a:solidFill>
                <a:effectLst/>
                <a:latin typeface="Times New Roman" panose="02020603050405020304" pitchFamily="18" charset="0"/>
                <a:cs typeface="Times New Roman" panose="02020603050405020304" pitchFamily="18" charset="0"/>
              </a:rPr>
              <a:t>The Amazon sales data encompasses a comprehensive set of information capturing various facets of sales transactions. It includes details such as region, country, item type, sales channel, order priority, order date, order ID, ship date, units sold, unit price, unit cost, total revenue, total cost, and total profit. This rich dataset enables a thorough examination of sales trends, regional variations, and the impact of different factors on the overall profitability of the products. The data serves as a valuable resource for uncovering insights into customer preferences, market dynamics, and operational efficiency within the context of the Amazon retail platform. Analyzing this dataset can provide crucial business intelligence for optimizing strategies, reducing costs, and enhancing overall sales performance.</a:t>
            </a:r>
            <a:endParaRPr lang="en-US" sz="16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2814-AE9F-1F04-A0B9-77C4DE3EA8DA}"/>
              </a:ext>
            </a:extLst>
          </p:cNvPr>
          <p:cNvSpPr>
            <a:spLocks noGrp="1"/>
          </p:cNvSpPr>
          <p:nvPr>
            <p:ph type="title"/>
          </p:nvPr>
        </p:nvSpPr>
        <p:spPr/>
        <p:txBody>
          <a:bodyPr/>
          <a:lstStyle/>
          <a:p>
            <a:r>
              <a:rPr lang="en-US" dirty="0">
                <a:solidFill>
                  <a:srgbClr val="FFFF00"/>
                </a:solidFill>
              </a:rPr>
              <a:t>PROBLEM STATEMENT</a:t>
            </a:r>
            <a:endParaRPr lang="en-IN" dirty="0"/>
          </a:p>
        </p:txBody>
      </p:sp>
      <p:sp>
        <p:nvSpPr>
          <p:cNvPr id="3" name="Content Placeholder 2">
            <a:extLst>
              <a:ext uri="{FF2B5EF4-FFF2-40B4-BE49-F238E27FC236}">
                <a16:creationId xmlns:a16="http://schemas.microsoft.com/office/drawing/2014/main" id="{A1D5383A-156D-EB7A-F908-08A2128D0F48}"/>
              </a:ext>
            </a:extLst>
          </p:cNvPr>
          <p:cNvSpPr>
            <a:spLocks noGrp="1"/>
          </p:cNvSpPr>
          <p:nvPr>
            <p:ph idx="1"/>
          </p:nvPr>
        </p:nvSpPr>
        <p:spPr/>
        <p:txBody>
          <a:bodyPr/>
          <a:lstStyle/>
          <a:p>
            <a:pPr marL="0" indent="0" algn="l">
              <a:buNone/>
            </a:pPr>
            <a:r>
              <a:rPr lang="en-US"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rPr>
              <a:t>Sales management has gained importance to meet increasing competition and the need for improved methods of distribution to reduce cost and to increase profits. Sales management today is the most important function in a commercial and business </a:t>
            </a:r>
            <a:r>
              <a:rPr lang="en-IN"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rPr>
              <a:t>enterprise.</a:t>
            </a:r>
          </a:p>
          <a:p>
            <a:pPr marL="0" indent="0" algn="l">
              <a:buNone/>
            </a:pPr>
            <a:endParaRPr lang="en-IN"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marL="0" indent="0" algn="l">
              <a:buNone/>
            </a:pPr>
            <a:r>
              <a:rPr lang="en-US"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rPr>
              <a:t>Do ETL: Extract-Transform-Load some Amazon dataset and find the</a:t>
            </a:r>
            <a:r>
              <a:rPr lang="en-US" sz="200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rPr>
              <a:t>Sales-trend -&gt; month-wise, year-wise, </a:t>
            </a:r>
            <a:r>
              <a:rPr lang="en-US" sz="2000" b="0" i="0" u="none" strike="noStrike" baseline="0" dirty="0" err="1">
                <a:solidFill>
                  <a:schemeClr val="accent2">
                    <a:lumMod val="40000"/>
                    <a:lumOff val="60000"/>
                  </a:schemeClr>
                </a:solidFill>
                <a:latin typeface="Times New Roman" panose="02020603050405020304" pitchFamily="18" charset="0"/>
                <a:cs typeface="Times New Roman" panose="02020603050405020304" pitchFamily="18" charset="0"/>
              </a:rPr>
              <a:t>yearly_month</a:t>
            </a:r>
            <a:r>
              <a:rPr lang="en-US"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rPr>
              <a:t>-wise</a:t>
            </a:r>
          </a:p>
          <a:p>
            <a:pPr algn="l"/>
            <a:endParaRPr lang="en-US"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marL="0" indent="0" algn="l">
              <a:buNone/>
            </a:pPr>
            <a:r>
              <a:rPr lang="en-US" sz="200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rPr>
              <a:t>Find key metrics and factors and show the meaningful relationships between </a:t>
            </a:r>
            <a:r>
              <a:rPr lang="en-IN" sz="2000" b="0" i="0" u="none" strike="noStrike" baseline="0" dirty="0">
                <a:solidFill>
                  <a:schemeClr val="accent2">
                    <a:lumMod val="40000"/>
                    <a:lumOff val="60000"/>
                  </a:schemeClr>
                </a:solidFill>
                <a:latin typeface="Times New Roman" panose="02020603050405020304" pitchFamily="18" charset="0"/>
                <a:cs typeface="Times New Roman" panose="02020603050405020304" pitchFamily="18" charset="0"/>
              </a:rPr>
              <a:t>attributes.</a:t>
            </a:r>
            <a:endParaRPr lang="en-US" sz="20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marL="0" indent="0">
              <a:buNone/>
            </a:pPr>
            <a:endParaRPr lang="en-IN" sz="2000" dirty="0"/>
          </a:p>
        </p:txBody>
      </p:sp>
      <p:sp>
        <p:nvSpPr>
          <p:cNvPr id="4" name="Slide Number Placeholder 3">
            <a:extLst>
              <a:ext uri="{FF2B5EF4-FFF2-40B4-BE49-F238E27FC236}">
                <a16:creationId xmlns:a16="http://schemas.microsoft.com/office/drawing/2014/main" id="{0FEC4506-D31F-8ACF-A59B-63CCFEAF0AF0}"/>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05503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263170" y="187452"/>
            <a:ext cx="9994392" cy="1069848"/>
          </a:xfrm>
        </p:spPr>
        <p:txBody>
          <a:bodyPr/>
          <a:lstStyle/>
          <a:p>
            <a:r>
              <a:rPr lang="en-US" sz="4000" b="1" spc="600" dirty="0">
                <a:ln w="28575">
                  <a:noFill/>
                  <a:prstDash val="solid"/>
                </a:ln>
                <a:solidFill>
                  <a:srgbClr val="FFFF00"/>
                </a:solidFill>
                <a:latin typeface="Tw Cen MT" panose="020B0602020104020603" pitchFamily="34" charset="77"/>
              </a:rPr>
              <a:t>METHODOLOGY USED</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10" name="Content Placeholder 9">
            <a:extLst>
              <a:ext uri="{FF2B5EF4-FFF2-40B4-BE49-F238E27FC236}">
                <a16:creationId xmlns:a16="http://schemas.microsoft.com/office/drawing/2014/main" id="{1F1AEF90-39BF-4BB9-AC9A-72F45551EAE1}"/>
              </a:ext>
            </a:extLst>
          </p:cNvPr>
          <p:cNvSpPr>
            <a:spLocks noGrp="1"/>
          </p:cNvSpPr>
          <p:nvPr>
            <p:ph idx="1"/>
          </p:nvPr>
        </p:nvSpPr>
        <p:spPr>
          <a:xfrm>
            <a:off x="1263170" y="1490359"/>
            <a:ext cx="10332720" cy="3547872"/>
          </a:xfrm>
        </p:spPr>
        <p:txBody>
          <a:bodyPr/>
          <a:lstStyle/>
          <a:p>
            <a:pPr marL="0" indent="0">
              <a:buNone/>
            </a:pPr>
            <a:r>
              <a:rPr lang="en-US" sz="2000" b="0" i="0" dirty="0">
                <a:effectLst/>
                <a:latin typeface="Times New Roman" panose="02020603050405020304" pitchFamily="18" charset="0"/>
                <a:cs typeface="Times New Roman" panose="02020603050405020304" pitchFamily="18" charset="0"/>
              </a:rPr>
              <a:t>                       The Amazon sales data analysis was conducted using </a:t>
            </a:r>
            <a:r>
              <a:rPr lang="en-US" sz="2000" b="1" i="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programming language </a:t>
            </a:r>
            <a:r>
              <a:rPr lang="en-US" sz="2000" b="0" i="0" dirty="0">
                <a:effectLst/>
                <a:latin typeface="Times New Roman" panose="02020603050405020304" pitchFamily="18" charset="0"/>
                <a:cs typeface="Times New Roman" panose="02020603050405020304" pitchFamily="18" charset="0"/>
              </a:rPr>
              <a:t>within the </a:t>
            </a: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Google </a:t>
            </a:r>
            <a:r>
              <a:rPr lang="en-US" sz="2000" b="1" i="0" dirty="0" err="1">
                <a:solidFill>
                  <a:schemeClr val="accent1">
                    <a:lumMod val="75000"/>
                  </a:schemeClr>
                </a:solidFill>
                <a:effectLst/>
                <a:latin typeface="Times New Roman" panose="02020603050405020304" pitchFamily="18" charset="0"/>
                <a:cs typeface="Times New Roman" panose="02020603050405020304" pitchFamily="18" charset="0"/>
              </a:rPr>
              <a:t>Colab</a:t>
            </a: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environment. The methodology involved several key steps.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Firstly, the dataset was </a:t>
            </a: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imported and cleaned </a:t>
            </a:r>
            <a:r>
              <a:rPr lang="en-US" sz="2000" b="0" i="0" dirty="0">
                <a:effectLst/>
                <a:latin typeface="Times New Roman" panose="02020603050405020304" pitchFamily="18" charset="0"/>
                <a:cs typeface="Times New Roman" panose="02020603050405020304" pitchFamily="18" charset="0"/>
              </a:rPr>
              <a:t>using existing library to ensure data integrity. The temporal aspects of the data, such as order dates, were processed to extract month, year, and yearly-month information for trend analysis. </a:t>
            </a:r>
          </a:p>
          <a:p>
            <a:pPr marL="342900" indent="-342900">
              <a:buFont typeface="Wingdings" panose="05000000000000000000" pitchFamily="2" charset="2"/>
              <a:buChar char="§"/>
            </a:pP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Visualization techniques</a:t>
            </a:r>
            <a:r>
              <a:rPr lang="en-US" sz="2000" b="0" i="0" dirty="0">
                <a:effectLst/>
                <a:latin typeface="Times New Roman" panose="02020603050405020304" pitchFamily="18" charset="0"/>
                <a:cs typeface="Times New Roman" panose="02020603050405020304" pitchFamily="18" charset="0"/>
              </a:rPr>
              <a:t>, primarily leveraging the matplotlib library, were employed to create insightful charts such as </a:t>
            </a: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bar charts, pie charts, and trendline graphs </a:t>
            </a:r>
            <a:r>
              <a:rPr lang="en-US" sz="2000" b="0" i="0" dirty="0">
                <a:effectLst/>
                <a:latin typeface="Times New Roman" panose="02020603050405020304" pitchFamily="18" charset="0"/>
                <a:cs typeface="Times New Roman" panose="02020603050405020304" pitchFamily="18" charset="0"/>
              </a:rPr>
              <a:t>to represent sales trends and key metrics. </a:t>
            </a:r>
          </a:p>
          <a:p>
            <a:pPr marL="342900" indent="-342900">
              <a:buFont typeface="Wingdings" panose="05000000000000000000" pitchFamily="2" charset="2"/>
              <a:buChar char="§"/>
            </a:pPr>
            <a:r>
              <a:rPr lang="en-US" sz="2000" b="1" i="0" dirty="0" err="1">
                <a:solidFill>
                  <a:schemeClr val="accent1">
                    <a:lumMod val="75000"/>
                  </a:schemeClr>
                </a:solidFill>
                <a:effectLst/>
                <a:latin typeface="Times New Roman" panose="02020603050405020304" pitchFamily="18" charset="0"/>
                <a:cs typeface="Times New Roman" panose="02020603050405020304" pitchFamily="18" charset="0"/>
              </a:rPr>
              <a:t>Numpy</a:t>
            </a: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was used for numerical operations, enhancing the efficiency of data manipulation. </a:t>
            </a:r>
          </a:p>
          <a:p>
            <a:pPr marL="342900" indent="-342900">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Throughout the analysis, a combination of descriptive statistics and visualizations was employed to </a:t>
            </a: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identify patterns, correlations, and meaningful relationships </a:t>
            </a:r>
            <a:r>
              <a:rPr lang="en-US" sz="2000" b="0" i="0" dirty="0">
                <a:effectLst/>
                <a:latin typeface="Times New Roman" panose="02020603050405020304" pitchFamily="18" charset="0"/>
                <a:cs typeface="Times New Roman" panose="02020603050405020304" pitchFamily="18" charset="0"/>
              </a:rPr>
              <a:t>within the dataset. </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The goal was to derive actionable insights for optimizing business strategies and </a:t>
            </a:r>
            <a:r>
              <a:rPr lang="en-US" sz="2000" b="1" i="1" u="sng" dirty="0">
                <a:effectLst/>
                <a:latin typeface="Times New Roman" panose="02020603050405020304" pitchFamily="18" charset="0"/>
                <a:cs typeface="Times New Roman" panose="02020603050405020304" pitchFamily="18" charset="0"/>
              </a:rPr>
              <a:t>improving overall sales performance in the Amazon marketplace</a:t>
            </a:r>
            <a:r>
              <a:rPr lang="en-US" sz="2000" b="0" i="0" dirty="0">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ctr"/>
            <a:r>
              <a:rPr lang="en-US" dirty="0">
                <a:solidFill>
                  <a:srgbClr val="FFFF00"/>
                </a:solidFill>
              </a:rPr>
              <a:t>INFERENCES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2154353" y="2156694"/>
            <a:ext cx="3621024" cy="493776"/>
          </a:xfrm>
        </p:spPr>
        <p:txBody>
          <a:bodyPr/>
          <a:lstStyle/>
          <a:p>
            <a:r>
              <a:rPr lang="en-US" dirty="0">
                <a:solidFill>
                  <a:schemeClr val="accent6">
                    <a:lumMod val="75000"/>
                  </a:schemeClr>
                </a:solidFill>
              </a:rPr>
              <a:t>SALES FOR EVERY MONTH</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7651868" y="2105038"/>
            <a:ext cx="3621024" cy="493776"/>
          </a:xfrm>
        </p:spPr>
        <p:txBody>
          <a:bodyPr/>
          <a:lstStyle/>
          <a:p>
            <a:r>
              <a:rPr lang="en-US" dirty="0">
                <a:solidFill>
                  <a:schemeClr val="accent6">
                    <a:lumMod val="75000"/>
                  </a:schemeClr>
                </a:solidFill>
              </a:rPr>
              <a:t>SALES FOR EVERY YEAR</a:t>
            </a:r>
          </a:p>
        </p:txBody>
      </p:sp>
      <p:pic>
        <p:nvPicPr>
          <p:cNvPr id="14" name="Content Placeholder 13">
            <a:extLst>
              <a:ext uri="{FF2B5EF4-FFF2-40B4-BE49-F238E27FC236}">
                <a16:creationId xmlns:a16="http://schemas.microsoft.com/office/drawing/2014/main" id="{77C7B10E-F44C-6CA0-A666-E53B5410B768}"/>
              </a:ext>
            </a:extLst>
          </p:cNvPr>
          <p:cNvPicPr>
            <a:picLocks noGrp="1" noChangeAspect="1"/>
          </p:cNvPicPr>
          <p:nvPr>
            <p:ph sz="half" idx="2"/>
          </p:nvPr>
        </p:nvPicPr>
        <p:blipFill>
          <a:blip r:embed="rId2"/>
          <a:stretch>
            <a:fillRect/>
          </a:stretch>
        </p:blipFill>
        <p:spPr>
          <a:xfrm>
            <a:off x="2154352" y="2790991"/>
            <a:ext cx="4214364" cy="2839787"/>
          </a:xfrm>
        </p:spPr>
      </p:pic>
      <p:pic>
        <p:nvPicPr>
          <p:cNvPr id="16" name="Content Placeholder 15">
            <a:extLst>
              <a:ext uri="{FF2B5EF4-FFF2-40B4-BE49-F238E27FC236}">
                <a16:creationId xmlns:a16="http://schemas.microsoft.com/office/drawing/2014/main" id="{C5D461B3-2AE1-84D6-C86F-DADDA1EA36C6}"/>
              </a:ext>
            </a:extLst>
          </p:cNvPr>
          <p:cNvPicPr>
            <a:picLocks noGrp="1" noChangeAspect="1"/>
          </p:cNvPicPr>
          <p:nvPr>
            <p:ph sz="quarter" idx="4"/>
          </p:nvPr>
        </p:nvPicPr>
        <p:blipFill>
          <a:blip r:embed="rId3"/>
          <a:stretch>
            <a:fillRect/>
          </a:stretch>
        </p:blipFill>
        <p:spPr>
          <a:xfrm>
            <a:off x="7651868" y="2811044"/>
            <a:ext cx="3813151" cy="3012239"/>
          </a:xfrm>
        </p:spPr>
      </p:pic>
    </p:spTree>
    <p:extLst>
      <p:ext uri="{BB962C8B-B14F-4D97-AF65-F5344CB8AC3E}">
        <p14:creationId xmlns:p14="http://schemas.microsoft.com/office/powerpoint/2010/main" val="76521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35FF7A-1415-BA03-D1A0-55F639B11586}"/>
              </a:ext>
            </a:extLst>
          </p:cNvPr>
          <p:cNvSpPr>
            <a:spLocks noGrp="1"/>
          </p:cNvSpPr>
          <p:nvPr>
            <p:ph type="body" idx="1"/>
          </p:nvPr>
        </p:nvSpPr>
        <p:spPr>
          <a:xfrm>
            <a:off x="1279518" y="758150"/>
            <a:ext cx="3621024" cy="493776"/>
          </a:xfrm>
        </p:spPr>
        <p:txBody>
          <a:bodyPr/>
          <a:lstStyle/>
          <a:p>
            <a:r>
              <a:rPr lang="en-IN" i="1" u="sng" dirty="0">
                <a:solidFill>
                  <a:schemeClr val="accent6">
                    <a:lumMod val="75000"/>
                  </a:schemeClr>
                </a:solidFill>
              </a:rPr>
              <a:t>MONTHLY SALES TREND</a:t>
            </a:r>
          </a:p>
        </p:txBody>
      </p:sp>
      <p:pic>
        <p:nvPicPr>
          <p:cNvPr id="10" name="Content Placeholder 9">
            <a:extLst>
              <a:ext uri="{FF2B5EF4-FFF2-40B4-BE49-F238E27FC236}">
                <a16:creationId xmlns:a16="http://schemas.microsoft.com/office/drawing/2014/main" id="{F5DF5059-E6D4-C6C8-4155-000C4B9DF1C0}"/>
              </a:ext>
            </a:extLst>
          </p:cNvPr>
          <p:cNvPicPr>
            <a:picLocks noGrp="1" noChangeAspect="1"/>
          </p:cNvPicPr>
          <p:nvPr>
            <p:ph sz="half" idx="2"/>
          </p:nvPr>
        </p:nvPicPr>
        <p:blipFill>
          <a:blip r:embed="rId2"/>
          <a:stretch>
            <a:fillRect/>
          </a:stretch>
        </p:blipFill>
        <p:spPr>
          <a:xfrm>
            <a:off x="1279524" y="1629460"/>
            <a:ext cx="4495633" cy="3856939"/>
          </a:xfrm>
        </p:spPr>
      </p:pic>
      <p:sp>
        <p:nvSpPr>
          <p:cNvPr id="5" name="Text Placeholder 4">
            <a:extLst>
              <a:ext uri="{FF2B5EF4-FFF2-40B4-BE49-F238E27FC236}">
                <a16:creationId xmlns:a16="http://schemas.microsoft.com/office/drawing/2014/main" id="{DE60334D-A3B7-E6DA-1D79-C4CB71787728}"/>
              </a:ext>
            </a:extLst>
          </p:cNvPr>
          <p:cNvSpPr>
            <a:spLocks noGrp="1"/>
          </p:cNvSpPr>
          <p:nvPr>
            <p:ph type="body" sz="quarter" idx="3"/>
          </p:nvPr>
        </p:nvSpPr>
        <p:spPr>
          <a:xfrm>
            <a:off x="6873404" y="710504"/>
            <a:ext cx="4039078" cy="541421"/>
          </a:xfrm>
        </p:spPr>
        <p:txBody>
          <a:bodyPr/>
          <a:lstStyle/>
          <a:p>
            <a:r>
              <a:rPr lang="en-IN" i="1" u="sng" dirty="0">
                <a:solidFill>
                  <a:schemeClr val="accent6">
                    <a:lumMod val="75000"/>
                  </a:schemeClr>
                </a:solidFill>
              </a:rPr>
              <a:t>SALES CHANNEL ANALYSIS</a:t>
            </a:r>
          </a:p>
        </p:txBody>
      </p:sp>
      <p:pic>
        <p:nvPicPr>
          <p:cNvPr id="12" name="Content Placeholder 11">
            <a:extLst>
              <a:ext uri="{FF2B5EF4-FFF2-40B4-BE49-F238E27FC236}">
                <a16:creationId xmlns:a16="http://schemas.microsoft.com/office/drawing/2014/main" id="{6910A0CC-253F-F5E7-BCED-5C452997A7B5}"/>
              </a:ext>
            </a:extLst>
          </p:cNvPr>
          <p:cNvPicPr>
            <a:picLocks noGrp="1" noChangeAspect="1"/>
          </p:cNvPicPr>
          <p:nvPr>
            <p:ph sz="quarter" idx="4"/>
          </p:nvPr>
        </p:nvPicPr>
        <p:blipFill>
          <a:blip r:embed="rId3"/>
          <a:stretch>
            <a:fillRect/>
          </a:stretch>
        </p:blipFill>
        <p:spPr>
          <a:xfrm>
            <a:off x="6436100" y="1620838"/>
            <a:ext cx="4495633" cy="3856938"/>
          </a:xfrm>
        </p:spPr>
      </p:pic>
      <p:sp>
        <p:nvSpPr>
          <p:cNvPr id="8" name="Slide Number Placeholder 7">
            <a:extLst>
              <a:ext uri="{FF2B5EF4-FFF2-40B4-BE49-F238E27FC236}">
                <a16:creationId xmlns:a16="http://schemas.microsoft.com/office/drawing/2014/main" id="{53B371F8-E761-5F4F-9C77-4F2C5F4B03D7}"/>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100384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7DE68E-5F66-9FAC-8B33-7715D2B22CD1}"/>
              </a:ext>
            </a:extLst>
          </p:cNvPr>
          <p:cNvSpPr>
            <a:spLocks noGrp="1"/>
          </p:cNvSpPr>
          <p:nvPr>
            <p:ph type="body" idx="1"/>
          </p:nvPr>
        </p:nvSpPr>
        <p:spPr>
          <a:xfrm>
            <a:off x="1340896" y="5775158"/>
            <a:ext cx="3982614" cy="606712"/>
          </a:xfrm>
        </p:spPr>
        <p:txBody>
          <a:bodyPr/>
          <a:lstStyle/>
          <a:p>
            <a:r>
              <a:rPr lang="en-IN" i="1" u="sng" dirty="0">
                <a:solidFill>
                  <a:schemeClr val="accent6">
                    <a:lumMod val="75000"/>
                  </a:schemeClr>
                </a:solidFill>
              </a:rPr>
              <a:t>MINIMUM PROFIT ATTAINED</a:t>
            </a:r>
          </a:p>
        </p:txBody>
      </p:sp>
      <p:pic>
        <p:nvPicPr>
          <p:cNvPr id="10" name="Content Placeholder 9">
            <a:extLst>
              <a:ext uri="{FF2B5EF4-FFF2-40B4-BE49-F238E27FC236}">
                <a16:creationId xmlns:a16="http://schemas.microsoft.com/office/drawing/2014/main" id="{3FB27162-BCB4-1B21-8BCC-A1753159E0AD}"/>
              </a:ext>
            </a:extLst>
          </p:cNvPr>
          <p:cNvPicPr>
            <a:picLocks noGrp="1" noChangeAspect="1"/>
          </p:cNvPicPr>
          <p:nvPr>
            <p:ph sz="half" idx="2"/>
          </p:nvPr>
        </p:nvPicPr>
        <p:blipFill>
          <a:blip r:embed="rId2"/>
          <a:stretch>
            <a:fillRect/>
          </a:stretch>
        </p:blipFill>
        <p:spPr>
          <a:xfrm>
            <a:off x="1612353" y="1499426"/>
            <a:ext cx="3349567" cy="1089289"/>
          </a:xfrm>
        </p:spPr>
      </p:pic>
      <p:sp>
        <p:nvSpPr>
          <p:cNvPr id="5" name="Text Placeholder 4">
            <a:extLst>
              <a:ext uri="{FF2B5EF4-FFF2-40B4-BE49-F238E27FC236}">
                <a16:creationId xmlns:a16="http://schemas.microsoft.com/office/drawing/2014/main" id="{55B659F8-6FB9-39B8-E553-C2ED2C79D0E6}"/>
              </a:ext>
            </a:extLst>
          </p:cNvPr>
          <p:cNvSpPr>
            <a:spLocks noGrp="1"/>
          </p:cNvSpPr>
          <p:nvPr>
            <p:ph type="body" sz="quarter" idx="3"/>
          </p:nvPr>
        </p:nvSpPr>
        <p:spPr>
          <a:xfrm>
            <a:off x="7234092" y="723018"/>
            <a:ext cx="3621024" cy="493776"/>
          </a:xfrm>
        </p:spPr>
        <p:txBody>
          <a:bodyPr/>
          <a:lstStyle/>
          <a:p>
            <a:r>
              <a:rPr lang="en-IN" i="1" u="sng" dirty="0">
                <a:solidFill>
                  <a:schemeClr val="accent6">
                    <a:lumMod val="75000"/>
                  </a:schemeClr>
                </a:solidFill>
              </a:rPr>
              <a:t>TOP 5 DEMANDED ITEMS</a:t>
            </a:r>
          </a:p>
        </p:txBody>
      </p:sp>
      <p:pic>
        <p:nvPicPr>
          <p:cNvPr id="12" name="Content Placeholder 11">
            <a:extLst>
              <a:ext uri="{FF2B5EF4-FFF2-40B4-BE49-F238E27FC236}">
                <a16:creationId xmlns:a16="http://schemas.microsoft.com/office/drawing/2014/main" id="{5D1CFB4A-59EC-E7AD-AFF7-44558B3D482A}"/>
              </a:ext>
            </a:extLst>
          </p:cNvPr>
          <p:cNvPicPr>
            <a:picLocks noGrp="1" noChangeAspect="1"/>
          </p:cNvPicPr>
          <p:nvPr>
            <p:ph sz="quarter" idx="4"/>
          </p:nvPr>
        </p:nvPicPr>
        <p:blipFill>
          <a:blip r:embed="rId3"/>
          <a:stretch>
            <a:fillRect/>
          </a:stretch>
        </p:blipFill>
        <p:spPr>
          <a:xfrm>
            <a:off x="6588764" y="1410860"/>
            <a:ext cx="4565438" cy="1976656"/>
          </a:xfrm>
        </p:spPr>
      </p:pic>
      <p:sp>
        <p:nvSpPr>
          <p:cNvPr id="8" name="Slide Number Placeholder 7">
            <a:extLst>
              <a:ext uri="{FF2B5EF4-FFF2-40B4-BE49-F238E27FC236}">
                <a16:creationId xmlns:a16="http://schemas.microsoft.com/office/drawing/2014/main" id="{18F79C9D-6B56-96AC-1DA1-37DF64A925EB}"/>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13" name="Text Placeholder 2">
            <a:extLst>
              <a:ext uri="{FF2B5EF4-FFF2-40B4-BE49-F238E27FC236}">
                <a16:creationId xmlns:a16="http://schemas.microsoft.com/office/drawing/2014/main" id="{E99B548C-B7C6-9D8B-9AC6-0B47084037AF}"/>
              </a:ext>
            </a:extLst>
          </p:cNvPr>
          <p:cNvSpPr txBox="1">
            <a:spLocks/>
          </p:cNvSpPr>
          <p:nvPr/>
        </p:nvSpPr>
        <p:spPr>
          <a:xfrm>
            <a:off x="1187116" y="3775510"/>
            <a:ext cx="3982615"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i="1" u="sng" dirty="0">
                <a:solidFill>
                  <a:schemeClr val="accent6">
                    <a:lumMod val="75000"/>
                  </a:schemeClr>
                </a:solidFill>
              </a:rPr>
              <a:t>AVERAGE PROFIT ATTAINED</a:t>
            </a:r>
          </a:p>
        </p:txBody>
      </p:sp>
      <p:pic>
        <p:nvPicPr>
          <p:cNvPr id="15" name="Picture 14">
            <a:extLst>
              <a:ext uri="{FF2B5EF4-FFF2-40B4-BE49-F238E27FC236}">
                <a16:creationId xmlns:a16="http://schemas.microsoft.com/office/drawing/2014/main" id="{286C580A-3C77-EADC-0E4C-0956363C6834}"/>
              </a:ext>
            </a:extLst>
          </p:cNvPr>
          <p:cNvPicPr>
            <a:picLocks noChangeAspect="1"/>
          </p:cNvPicPr>
          <p:nvPr/>
        </p:nvPicPr>
        <p:blipFill>
          <a:blip r:embed="rId4"/>
          <a:stretch>
            <a:fillRect/>
          </a:stretch>
        </p:blipFill>
        <p:spPr>
          <a:xfrm>
            <a:off x="5461276" y="3595219"/>
            <a:ext cx="2254977" cy="674067"/>
          </a:xfrm>
          <a:prstGeom prst="rect">
            <a:avLst/>
          </a:prstGeom>
        </p:spPr>
      </p:pic>
      <p:sp>
        <p:nvSpPr>
          <p:cNvPr id="16" name="Text Placeholder 2">
            <a:extLst>
              <a:ext uri="{FF2B5EF4-FFF2-40B4-BE49-F238E27FC236}">
                <a16:creationId xmlns:a16="http://schemas.microsoft.com/office/drawing/2014/main" id="{BEF69633-2F6D-8E2C-337D-7C0C5AAC0133}"/>
              </a:ext>
            </a:extLst>
          </p:cNvPr>
          <p:cNvSpPr txBox="1">
            <a:spLocks/>
          </p:cNvSpPr>
          <p:nvPr/>
        </p:nvSpPr>
        <p:spPr>
          <a:xfrm>
            <a:off x="1576297" y="723018"/>
            <a:ext cx="362102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i="1" u="sng" dirty="0">
                <a:solidFill>
                  <a:schemeClr val="accent6">
                    <a:lumMod val="75000"/>
                  </a:schemeClr>
                </a:solidFill>
              </a:rPr>
              <a:t>AVERAGE SALES REVENUE </a:t>
            </a:r>
          </a:p>
        </p:txBody>
      </p:sp>
      <p:sp>
        <p:nvSpPr>
          <p:cNvPr id="17" name="Text Placeholder 2">
            <a:extLst>
              <a:ext uri="{FF2B5EF4-FFF2-40B4-BE49-F238E27FC236}">
                <a16:creationId xmlns:a16="http://schemas.microsoft.com/office/drawing/2014/main" id="{58E7CA53-D361-8625-FD7B-53C189979B43}"/>
              </a:ext>
            </a:extLst>
          </p:cNvPr>
          <p:cNvSpPr txBox="1">
            <a:spLocks/>
          </p:cNvSpPr>
          <p:nvPr/>
        </p:nvSpPr>
        <p:spPr>
          <a:xfrm>
            <a:off x="1340896" y="4962305"/>
            <a:ext cx="4120380"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i="1" u="sng" dirty="0">
                <a:solidFill>
                  <a:schemeClr val="accent6">
                    <a:lumMod val="75000"/>
                  </a:schemeClr>
                </a:solidFill>
              </a:rPr>
              <a:t>MAXIMUM PROFIT ATTAINED</a:t>
            </a:r>
          </a:p>
        </p:txBody>
      </p:sp>
      <p:pic>
        <p:nvPicPr>
          <p:cNvPr id="23" name="Picture 22">
            <a:extLst>
              <a:ext uri="{FF2B5EF4-FFF2-40B4-BE49-F238E27FC236}">
                <a16:creationId xmlns:a16="http://schemas.microsoft.com/office/drawing/2014/main" id="{3661A3C1-240D-9A79-0EC3-D595A7131DD6}"/>
              </a:ext>
            </a:extLst>
          </p:cNvPr>
          <p:cNvPicPr>
            <a:picLocks noChangeAspect="1"/>
          </p:cNvPicPr>
          <p:nvPr/>
        </p:nvPicPr>
        <p:blipFill>
          <a:blip r:embed="rId5"/>
          <a:stretch>
            <a:fillRect/>
          </a:stretch>
        </p:blipFill>
        <p:spPr>
          <a:xfrm>
            <a:off x="6174417" y="4684692"/>
            <a:ext cx="2119351" cy="674068"/>
          </a:xfrm>
          <a:prstGeom prst="rect">
            <a:avLst/>
          </a:prstGeom>
        </p:spPr>
      </p:pic>
      <p:pic>
        <p:nvPicPr>
          <p:cNvPr id="25" name="Picture 24">
            <a:extLst>
              <a:ext uri="{FF2B5EF4-FFF2-40B4-BE49-F238E27FC236}">
                <a16:creationId xmlns:a16="http://schemas.microsoft.com/office/drawing/2014/main" id="{806CDFE2-982F-5229-9930-FFF74D158DB7}"/>
              </a:ext>
            </a:extLst>
          </p:cNvPr>
          <p:cNvPicPr>
            <a:picLocks noChangeAspect="1"/>
          </p:cNvPicPr>
          <p:nvPr/>
        </p:nvPicPr>
        <p:blipFill>
          <a:blip r:embed="rId6"/>
          <a:stretch>
            <a:fillRect/>
          </a:stretch>
        </p:blipFill>
        <p:spPr>
          <a:xfrm>
            <a:off x="7234092" y="5774163"/>
            <a:ext cx="2119350" cy="640524"/>
          </a:xfrm>
          <a:prstGeom prst="rect">
            <a:avLst/>
          </a:prstGeom>
        </p:spPr>
      </p:pic>
    </p:spTree>
    <p:extLst>
      <p:ext uri="{BB962C8B-B14F-4D97-AF65-F5344CB8AC3E}">
        <p14:creationId xmlns:p14="http://schemas.microsoft.com/office/powerpoint/2010/main" val="330237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0FA33B-976D-DA56-8576-C7EEB8D63C65}"/>
              </a:ext>
            </a:extLst>
          </p:cNvPr>
          <p:cNvSpPr>
            <a:spLocks noGrp="1"/>
          </p:cNvSpPr>
          <p:nvPr>
            <p:ph type="body" idx="1"/>
          </p:nvPr>
        </p:nvSpPr>
        <p:spPr>
          <a:xfrm>
            <a:off x="1407855" y="710024"/>
            <a:ext cx="3621024" cy="493776"/>
          </a:xfrm>
        </p:spPr>
        <p:txBody>
          <a:bodyPr/>
          <a:lstStyle/>
          <a:p>
            <a:r>
              <a:rPr lang="en-IN" i="1" u="sng" dirty="0">
                <a:solidFill>
                  <a:schemeClr val="accent6">
                    <a:lumMod val="75000"/>
                  </a:schemeClr>
                </a:solidFill>
              </a:rPr>
              <a:t>PRIORITY DISTRIBUTION</a:t>
            </a:r>
          </a:p>
        </p:txBody>
      </p:sp>
      <p:pic>
        <p:nvPicPr>
          <p:cNvPr id="10" name="Content Placeholder 9">
            <a:extLst>
              <a:ext uri="{FF2B5EF4-FFF2-40B4-BE49-F238E27FC236}">
                <a16:creationId xmlns:a16="http://schemas.microsoft.com/office/drawing/2014/main" id="{838E3C9E-7BB3-AAEE-9486-68873AA08563}"/>
              </a:ext>
            </a:extLst>
          </p:cNvPr>
          <p:cNvPicPr>
            <a:picLocks noGrp="1" noChangeAspect="1"/>
          </p:cNvPicPr>
          <p:nvPr>
            <p:ph sz="half" idx="2"/>
          </p:nvPr>
        </p:nvPicPr>
        <p:blipFill>
          <a:blip r:embed="rId2"/>
          <a:stretch>
            <a:fillRect/>
          </a:stretch>
        </p:blipFill>
        <p:spPr>
          <a:xfrm>
            <a:off x="914474" y="1470024"/>
            <a:ext cx="4251084" cy="4232643"/>
          </a:xfrm>
        </p:spPr>
      </p:pic>
      <p:sp>
        <p:nvSpPr>
          <p:cNvPr id="5" name="Text Placeholder 4">
            <a:extLst>
              <a:ext uri="{FF2B5EF4-FFF2-40B4-BE49-F238E27FC236}">
                <a16:creationId xmlns:a16="http://schemas.microsoft.com/office/drawing/2014/main" id="{E5DB13B9-240B-747D-D6E0-0F465ABEFE41}"/>
              </a:ext>
            </a:extLst>
          </p:cNvPr>
          <p:cNvSpPr>
            <a:spLocks noGrp="1"/>
          </p:cNvSpPr>
          <p:nvPr>
            <p:ph type="body" sz="quarter" idx="3"/>
          </p:nvPr>
        </p:nvSpPr>
        <p:spPr>
          <a:xfrm>
            <a:off x="6551915" y="710024"/>
            <a:ext cx="4232229" cy="493776"/>
          </a:xfrm>
        </p:spPr>
        <p:txBody>
          <a:bodyPr/>
          <a:lstStyle/>
          <a:p>
            <a:r>
              <a:rPr lang="en-IN" i="1" u="sng" dirty="0">
                <a:solidFill>
                  <a:schemeClr val="accent6">
                    <a:lumMod val="75000"/>
                  </a:schemeClr>
                </a:solidFill>
              </a:rPr>
              <a:t>REGION WISE SALES ANALYSIS</a:t>
            </a:r>
          </a:p>
        </p:txBody>
      </p:sp>
      <p:pic>
        <p:nvPicPr>
          <p:cNvPr id="12" name="Content Placeholder 11">
            <a:extLst>
              <a:ext uri="{FF2B5EF4-FFF2-40B4-BE49-F238E27FC236}">
                <a16:creationId xmlns:a16="http://schemas.microsoft.com/office/drawing/2014/main" id="{22E938BA-ADCE-CD4F-9AAA-FFC19D4FE561}"/>
              </a:ext>
            </a:extLst>
          </p:cNvPr>
          <p:cNvPicPr>
            <a:picLocks noGrp="1" noChangeAspect="1"/>
          </p:cNvPicPr>
          <p:nvPr>
            <p:ph sz="quarter" idx="4"/>
          </p:nvPr>
        </p:nvPicPr>
        <p:blipFill>
          <a:blip r:embed="rId3"/>
          <a:stretch>
            <a:fillRect/>
          </a:stretch>
        </p:blipFill>
        <p:spPr>
          <a:xfrm>
            <a:off x="6229983" y="1470025"/>
            <a:ext cx="5228230" cy="4232642"/>
          </a:xfrm>
        </p:spPr>
      </p:pic>
      <p:sp>
        <p:nvSpPr>
          <p:cNvPr id="8" name="Slide Number Placeholder 7">
            <a:extLst>
              <a:ext uri="{FF2B5EF4-FFF2-40B4-BE49-F238E27FC236}">
                <a16:creationId xmlns:a16="http://schemas.microsoft.com/office/drawing/2014/main" id="{1F38393D-583C-6211-2223-6CF461EE8ADF}"/>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18484777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0</TotalTime>
  <Words>645</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Calibri</vt:lpstr>
      <vt:lpstr>Courier New</vt:lpstr>
      <vt:lpstr>Impact</vt:lpstr>
      <vt:lpstr>Segoe UI Light</vt:lpstr>
      <vt:lpstr>Times New Roman</vt:lpstr>
      <vt:lpstr>Tw Cen MT</vt:lpstr>
      <vt:lpstr>Wingdings</vt:lpstr>
      <vt:lpstr>Office Theme</vt:lpstr>
      <vt:lpstr>Analyzing Amazon Sales data</vt:lpstr>
      <vt:lpstr>CONTENTS</vt:lpstr>
      <vt:lpstr>INTRODUCTION</vt:lpstr>
      <vt:lpstr>PROBLEM STATEMENT</vt:lpstr>
      <vt:lpstr>METHODOLOGY USED</vt:lpstr>
      <vt:lpstr>INFERENCES</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2024-02-05T10:57:51Z</dcterms:created>
  <dcterms:modified xsi:type="dcterms:W3CDTF">2024-02-05T12:01:10Z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