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5" r:id="rId17"/>
    <p:sldId id="286" r:id="rId18"/>
    <p:sldId id="272" r:id="rId19"/>
    <p:sldId id="273" r:id="rId20"/>
    <p:sldId id="287" r:id="rId21"/>
    <p:sldId id="274" r:id="rId22"/>
    <p:sldId id="275" r:id="rId23"/>
    <p:sldId id="288" r:id="rId24"/>
    <p:sldId id="276" r:id="rId25"/>
    <p:sldId id="277" r:id="rId26"/>
    <p:sldId id="282" r:id="rId27"/>
    <p:sldId id="278" r:id="rId28"/>
    <p:sldId id="283" r:id="rId29"/>
    <p:sldId id="279" r:id="rId30"/>
    <p:sldId id="284" r:id="rId31"/>
    <p:sldId id="280" r:id="rId32"/>
    <p:sldId id="281" r:id="rId33"/>
    <p:sldId id="28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33542ec0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33542ec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33542ec0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f33542ec0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33542ec0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f33542ec0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33542ec0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33542ec0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33542ec0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33542ec0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e89e7c1f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e89e7c1f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33542ec0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33542ec0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e89e7c1f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e89e7c1f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e89e7c1f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e89e7c1f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0e89e7c1f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0e89e7c1f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0e89e7c1f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0e89e7c1f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0e89e7c1f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0e89e7c1f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0e89e7c1f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0e89e7c1f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0e89e7c1f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0e89e7c1f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0e89e7c1f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e89e7c1f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0e89e7c1f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0e89e7c1f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33542ec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33542ec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33542ec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33542ec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33542ec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33542ec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33542ec0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33542ec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597820"/>
            <a:ext cx="7772400" cy="11025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371600" y="2914650"/>
            <a:ext cx="6400800" cy="1314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a:endParaRPr/>
          </a:p>
        </p:txBody>
      </p:sp>
      <p:sp>
        <p:nvSpPr>
          <p:cNvPr id="14" name="Google Shape;14;p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463750" y="1371629"/>
            <a:ext cx="4388700" cy="20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3"/>
          <p:cNvSpPr txBox="1">
            <a:spLocks noGrp="1"/>
          </p:cNvSpPr>
          <p:nvPr>
            <p:ph type="body" idx="1"/>
          </p:nvPr>
        </p:nvSpPr>
        <p:spPr>
          <a:xfrm rot="5400000">
            <a:off x="1272750" y="-609571"/>
            <a:ext cx="4388700" cy="60198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81" name="Google Shape;81;p13"/>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3"/>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3"/>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84"/>
        <p:cNvGrpSpPr/>
        <p:nvPr/>
      </p:nvGrpSpPr>
      <p:grpSpPr>
        <a:xfrm>
          <a:off x="0" y="0"/>
          <a:ext cx="0" cy="0"/>
          <a:chOff x="0" y="0"/>
          <a:chExt cx="0" cy="0"/>
        </a:xfrm>
      </p:grpSpPr>
      <p:sp>
        <p:nvSpPr>
          <p:cNvPr id="85" name="Google Shape;85;p14"/>
          <p:cNvSpPr txBox="1">
            <a:spLocks noGrp="1"/>
          </p:cNvSpPr>
          <p:nvPr>
            <p:ph type="body" idx="1"/>
          </p:nvPr>
        </p:nvSpPr>
        <p:spPr>
          <a:xfrm>
            <a:off x="457200" y="285750"/>
            <a:ext cx="8229600" cy="42864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86" name="Google Shape;86;p14"/>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14"/>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4"/>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9"/>
        <p:cNvGrpSpPr/>
        <p:nvPr/>
      </p:nvGrpSpPr>
      <p:grpSpPr>
        <a:xfrm>
          <a:off x="0" y="0"/>
          <a:ext cx="0" cy="0"/>
          <a:chOff x="0" y="0"/>
          <a:chExt cx="0" cy="0"/>
        </a:xfrm>
      </p:grpSpPr>
      <p:sp>
        <p:nvSpPr>
          <p:cNvPr id="90" name="Google Shape;90;p15"/>
          <p:cNvSpPr txBox="1"/>
          <p:nvPr/>
        </p:nvSpPr>
        <p:spPr>
          <a:xfrm>
            <a:off x="0" y="4866086"/>
            <a:ext cx="9144000" cy="284700"/>
          </a:xfrm>
          <a:prstGeom prst="rect">
            <a:avLst/>
          </a:prstGeom>
          <a:solidFill>
            <a:srgbClr val="8CB3E3"/>
          </a:solidFill>
          <a:ln>
            <a:noFill/>
          </a:ln>
        </p:spPr>
        <p:txBody>
          <a:bodyPr spcFirstLastPara="1" wrap="square" lIns="68575" tIns="34275" rIns="68575" bIns="34275" anchor="b"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Department of ECE, MVGR College of Engineering</a:t>
            </a:r>
            <a:endParaRPr sz="1100" b="0" i="0" u="none" strike="noStrike" cap="none">
              <a:solidFill>
                <a:srgbClr val="000000"/>
              </a:solidFill>
              <a:latin typeface="Arial"/>
              <a:ea typeface="Arial"/>
              <a:cs typeface="Arial"/>
              <a:sym typeface="Arial"/>
            </a:endParaRPr>
          </a:p>
        </p:txBody>
      </p:sp>
      <p:sp>
        <p:nvSpPr>
          <p:cNvPr id="91" name="Google Shape;91;p1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5"/>
          <p:cNvSpPr txBox="1">
            <a:spLocks noGrp="1"/>
          </p:cNvSpPr>
          <p:nvPr>
            <p:ph type="body" idx="1"/>
          </p:nvPr>
        </p:nvSpPr>
        <p:spPr>
          <a:xfrm>
            <a:off x="381000" y="1058664"/>
            <a:ext cx="8382000" cy="16581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500"/>
              </a:spcBef>
              <a:spcAft>
                <a:spcPts val="0"/>
              </a:spcAft>
              <a:buClr>
                <a:schemeClr val="dk1"/>
              </a:buClr>
              <a:buSzPts val="2400"/>
              <a:buChar char="•"/>
              <a:defRPr/>
            </a:lvl1pPr>
            <a:lvl2pPr marL="914400" lvl="1" indent="-361950" algn="l">
              <a:lnSpc>
                <a:spcPct val="90000"/>
              </a:lnSpc>
              <a:spcBef>
                <a:spcPts val="400"/>
              </a:spcBef>
              <a:spcAft>
                <a:spcPts val="0"/>
              </a:spcAft>
              <a:buClr>
                <a:schemeClr val="dk1"/>
              </a:buClr>
              <a:buSzPts val="21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23850" algn="l">
              <a:lnSpc>
                <a:spcPct val="90000"/>
              </a:lnSpc>
              <a:spcBef>
                <a:spcPts val="300"/>
              </a:spcBef>
              <a:spcAft>
                <a:spcPts val="0"/>
              </a:spcAft>
              <a:buClr>
                <a:schemeClr val="dk1"/>
              </a:buClr>
              <a:buSzPts val="1500"/>
              <a:buChar char="–"/>
              <a:defRPr/>
            </a:lvl4pPr>
            <a:lvl5pPr marL="2286000" lvl="4" indent="-323850" algn="l">
              <a:lnSpc>
                <a:spcPct val="90000"/>
              </a:lnSpc>
              <a:spcBef>
                <a:spcPts val="300"/>
              </a:spcBef>
              <a:spcAft>
                <a:spcPts val="0"/>
              </a:spcAft>
              <a:buClr>
                <a:schemeClr val="dk1"/>
              </a:buClr>
              <a:buSzPts val="15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SzPts val="2400"/>
              <a:buChar char="•"/>
              <a:defRPr/>
            </a:lvl1pPr>
            <a:lvl2pPr marL="914400" lvl="1" indent="-361950" algn="l">
              <a:lnSpc>
                <a:spcPct val="100000"/>
              </a:lnSpc>
              <a:spcBef>
                <a:spcPts val="400"/>
              </a:spcBef>
              <a:spcAft>
                <a:spcPts val="0"/>
              </a:spcAft>
              <a:buSzPts val="2100"/>
              <a:buChar char="–"/>
              <a:defRPr/>
            </a:lvl2pPr>
            <a:lvl3pPr marL="1371600" lvl="2" indent="-342900" algn="l">
              <a:lnSpc>
                <a:spcPct val="100000"/>
              </a:lnSpc>
              <a:spcBef>
                <a:spcPts val="400"/>
              </a:spcBef>
              <a:spcAft>
                <a:spcPts val="0"/>
              </a:spcAft>
              <a:buSzPts val="1800"/>
              <a:buChar char="•"/>
              <a:defRPr/>
            </a:lvl3pPr>
            <a:lvl4pPr marL="1828800" lvl="3" indent="-323850" algn="l">
              <a:lnSpc>
                <a:spcPct val="100000"/>
              </a:lnSpc>
              <a:spcBef>
                <a:spcPts val="300"/>
              </a:spcBef>
              <a:spcAft>
                <a:spcPts val="0"/>
              </a:spcAft>
              <a:buSzPts val="1500"/>
              <a:buChar char="–"/>
              <a:defRPr/>
            </a:lvl4pPr>
            <a:lvl5pPr marL="2286000" lvl="4" indent="-323850" algn="l">
              <a:lnSpc>
                <a:spcPct val="100000"/>
              </a:lnSpc>
              <a:spcBef>
                <a:spcPts val="300"/>
              </a:spcBef>
              <a:spcAft>
                <a:spcPts val="0"/>
              </a:spcAft>
              <a:buSzPts val="1500"/>
              <a:buChar char="»"/>
              <a:defRPr/>
            </a:lvl5pPr>
            <a:lvl6pPr marL="2743200" lvl="5" indent="-323850" algn="l">
              <a:lnSpc>
                <a:spcPct val="100000"/>
              </a:lnSpc>
              <a:spcBef>
                <a:spcPts val="300"/>
              </a:spcBef>
              <a:spcAft>
                <a:spcPts val="0"/>
              </a:spcAft>
              <a:buSzPts val="1500"/>
              <a:buChar char="•"/>
              <a:defRPr/>
            </a:lvl6pPr>
            <a:lvl7pPr marL="3200400" lvl="6" indent="-323850" algn="l">
              <a:lnSpc>
                <a:spcPct val="100000"/>
              </a:lnSpc>
              <a:spcBef>
                <a:spcPts val="300"/>
              </a:spcBef>
              <a:spcAft>
                <a:spcPts val="0"/>
              </a:spcAft>
              <a:buSzPts val="1500"/>
              <a:buChar char="•"/>
              <a:defRPr/>
            </a:lvl7pPr>
            <a:lvl8pPr marL="3657600" lvl="7" indent="-323850" algn="l">
              <a:lnSpc>
                <a:spcPct val="100000"/>
              </a:lnSpc>
              <a:spcBef>
                <a:spcPts val="300"/>
              </a:spcBef>
              <a:spcAft>
                <a:spcPts val="0"/>
              </a:spcAft>
              <a:buSzPts val="1500"/>
              <a:buChar char="•"/>
              <a:defRPr/>
            </a:lvl8pPr>
            <a:lvl9pPr marL="4114800" lvl="8" indent="-323850" algn="l">
              <a:lnSpc>
                <a:spcPct val="100000"/>
              </a:lnSpc>
              <a:spcBef>
                <a:spcPts val="300"/>
              </a:spcBef>
              <a:spcAft>
                <a:spcPts val="0"/>
              </a:spcAft>
              <a:buSzPts val="15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5"/>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28" name="Google Shape;28;p5"/>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5"/>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2313" y="3305176"/>
            <a:ext cx="7772400" cy="1021500"/>
          </a:xfrm>
          <a:prstGeom prst="rect">
            <a:avLst/>
          </a:prstGeom>
          <a:noFill/>
          <a:ln>
            <a:noFill/>
          </a:ln>
        </p:spPr>
        <p:txBody>
          <a:bodyPr spcFirstLastPara="1" wrap="square" lIns="68575" tIns="34275" rIns="68575" bIns="34275" anchor="t" anchorCtr="0">
            <a:normAutofit/>
          </a:bodyPr>
          <a:lstStyle>
            <a:lvl1pPr lvl="0" algn="l">
              <a:lnSpc>
                <a:spcPct val="100000"/>
              </a:lnSpc>
              <a:spcBef>
                <a:spcPts val="0"/>
              </a:spcBef>
              <a:spcAft>
                <a:spcPts val="0"/>
              </a:spcAft>
              <a:buClr>
                <a:schemeClr val="dk1"/>
              </a:buClr>
              <a:buSzPts val="3000"/>
              <a:buFont typeface="Calibri"/>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6"/>
          <p:cNvSpPr txBox="1">
            <a:spLocks noGrp="1"/>
          </p:cNvSpPr>
          <p:nvPr>
            <p:ph type="body" idx="1"/>
          </p:nvPr>
        </p:nvSpPr>
        <p:spPr>
          <a:xfrm>
            <a:off x="722313" y="2180035"/>
            <a:ext cx="7772400" cy="1125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a:endParaRPr/>
          </a:p>
        </p:txBody>
      </p:sp>
      <p:sp>
        <p:nvSpPr>
          <p:cNvPr id="34" name="Google Shape;34;p6"/>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6"/>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8"/>
          <p:cNvSpPr txBox="1">
            <a:spLocks noGrp="1"/>
          </p:cNvSpPr>
          <p:nvPr>
            <p:ph type="body" idx="1"/>
          </p:nvPr>
        </p:nvSpPr>
        <p:spPr>
          <a:xfrm>
            <a:off x="457200" y="1151335"/>
            <a:ext cx="4040100" cy="4797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47" name="Google Shape;47;p8"/>
          <p:cNvSpPr txBox="1">
            <a:spLocks noGrp="1"/>
          </p:cNvSpPr>
          <p:nvPr>
            <p:ph type="body" idx="2"/>
          </p:nvPr>
        </p:nvSpPr>
        <p:spPr>
          <a:xfrm>
            <a:off x="457200" y="1631156"/>
            <a:ext cx="40401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48" name="Google Shape;48;p8"/>
          <p:cNvSpPr txBox="1">
            <a:spLocks noGrp="1"/>
          </p:cNvSpPr>
          <p:nvPr>
            <p:ph type="body" idx="3"/>
          </p:nvPr>
        </p:nvSpPr>
        <p:spPr>
          <a:xfrm>
            <a:off x="4645026" y="1151335"/>
            <a:ext cx="4041900" cy="4797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a:endParaRPr/>
          </a:p>
        </p:txBody>
      </p:sp>
      <p:sp>
        <p:nvSpPr>
          <p:cNvPr id="49" name="Google Shape;49;p8"/>
          <p:cNvSpPr txBox="1">
            <a:spLocks noGrp="1"/>
          </p:cNvSpPr>
          <p:nvPr>
            <p:ph type="body" idx="4"/>
          </p:nvPr>
        </p:nvSpPr>
        <p:spPr>
          <a:xfrm>
            <a:off x="4645026" y="1631156"/>
            <a:ext cx="40419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a:endParaRPr/>
          </a:p>
        </p:txBody>
      </p:sp>
      <p:sp>
        <p:nvSpPr>
          <p:cNvPr id="50" name="Google Shape;50;p8"/>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9"/>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9"/>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1" y="204788"/>
            <a:ext cx="3008400" cy="8715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0"/>
          <p:cNvSpPr txBox="1">
            <a:spLocks noGrp="1"/>
          </p:cNvSpPr>
          <p:nvPr>
            <p:ph type="body" idx="1"/>
          </p:nvPr>
        </p:nvSpPr>
        <p:spPr>
          <a:xfrm>
            <a:off x="3575050" y="204788"/>
            <a:ext cx="5111700" cy="4389900"/>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a:endParaRPr/>
          </a:p>
        </p:txBody>
      </p:sp>
      <p:sp>
        <p:nvSpPr>
          <p:cNvPr id="61" name="Google Shape;61;p10"/>
          <p:cNvSpPr txBox="1">
            <a:spLocks noGrp="1"/>
          </p:cNvSpPr>
          <p:nvPr>
            <p:ph type="body" idx="2"/>
          </p:nvPr>
        </p:nvSpPr>
        <p:spPr>
          <a:xfrm>
            <a:off x="457201" y="1076326"/>
            <a:ext cx="3008400" cy="351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62" name="Google Shape;62;p10"/>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0"/>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792288" y="3600450"/>
            <a:ext cx="5486400" cy="4251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500"/>
              <a:buFont typeface="Calibri"/>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1"/>
          <p:cNvSpPr>
            <a:spLocks noGrp="1"/>
          </p:cNvSpPr>
          <p:nvPr>
            <p:ph type="pic" idx="2"/>
          </p:nvPr>
        </p:nvSpPr>
        <p:spPr>
          <a:xfrm>
            <a:off x="1792288" y="459581"/>
            <a:ext cx="5486400" cy="3086100"/>
          </a:xfrm>
          <a:prstGeom prst="rect">
            <a:avLst/>
          </a:prstGeom>
          <a:noFill/>
          <a:ln>
            <a:noFill/>
          </a:ln>
        </p:spPr>
      </p:sp>
      <p:sp>
        <p:nvSpPr>
          <p:cNvPr id="68" name="Google Shape;68;p11"/>
          <p:cNvSpPr txBox="1">
            <a:spLocks noGrp="1"/>
          </p:cNvSpPr>
          <p:nvPr>
            <p:ph type="body" idx="1"/>
          </p:nvPr>
        </p:nvSpPr>
        <p:spPr>
          <a:xfrm>
            <a:off x="1792288" y="4025504"/>
            <a:ext cx="5486400" cy="6036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a:endParaRPr/>
          </a:p>
        </p:txBody>
      </p:sp>
      <p:sp>
        <p:nvSpPr>
          <p:cNvPr id="69" name="Google Shape;69;p1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1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2"/>
          <p:cNvSpPr txBox="1">
            <a:spLocks noGrp="1"/>
          </p:cNvSpPr>
          <p:nvPr>
            <p:ph type="body" idx="1"/>
          </p:nvPr>
        </p:nvSpPr>
        <p:spPr>
          <a:xfrm rot="5400000">
            <a:off x="2874750" y="-1217399"/>
            <a:ext cx="3394500" cy="82296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
        <p:nvSpPr>
          <p:cNvPr id="75" name="Google Shape;75;p12"/>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2"/>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rm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rmAutofit/>
          </a:bodyPr>
          <a:lstStyle>
            <a:lvl1pPr marL="457200" marR="0" lvl="0"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ctrTitle"/>
          </p:nvPr>
        </p:nvSpPr>
        <p:spPr>
          <a:xfrm>
            <a:off x="461900" y="808700"/>
            <a:ext cx="7164900" cy="7125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400" b="1" u="sng">
                <a:solidFill>
                  <a:srgbClr val="FF0000"/>
                </a:solidFill>
                <a:highlight>
                  <a:srgbClr val="FFFFFF"/>
                </a:highlight>
                <a:latin typeface="Times New Roman"/>
                <a:ea typeface="Times New Roman"/>
                <a:cs typeface="Times New Roman"/>
                <a:sym typeface="Times New Roman"/>
              </a:rPr>
              <a:t>Opinion Mining on Twitter Data using Machine Learning</a:t>
            </a:r>
            <a:endParaRPr sz="2400" u="sng">
              <a:solidFill>
                <a:srgbClr val="FF0000"/>
              </a:solidFill>
            </a:endParaRPr>
          </a:p>
        </p:txBody>
      </p:sp>
      <p:sp>
        <p:nvSpPr>
          <p:cNvPr id="98" name="Google Shape;98;p16"/>
          <p:cNvSpPr txBox="1">
            <a:spLocks noGrp="1"/>
          </p:cNvSpPr>
          <p:nvPr>
            <p:ph type="subTitle" idx="1"/>
          </p:nvPr>
        </p:nvSpPr>
        <p:spPr>
          <a:xfrm>
            <a:off x="5113975" y="2906900"/>
            <a:ext cx="3866400" cy="19026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600" b="1">
                <a:solidFill>
                  <a:srgbClr val="1E222A"/>
                </a:solidFill>
                <a:highlight>
                  <a:srgbClr val="FFFFFF"/>
                </a:highlight>
                <a:latin typeface="Times New Roman"/>
                <a:ea typeface="Times New Roman"/>
                <a:cs typeface="Times New Roman"/>
                <a:sym typeface="Times New Roman"/>
              </a:rPr>
              <a:t>Team Members:-</a:t>
            </a:r>
            <a:endParaRPr sz="1600" b="1">
              <a:solidFill>
                <a:srgbClr val="1E222A"/>
              </a:solidFill>
              <a:highlight>
                <a:srgbClr val="FFFFFF"/>
              </a:highlight>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n" sz="1400">
                <a:solidFill>
                  <a:srgbClr val="3C78D8"/>
                </a:solidFill>
                <a:highlight>
                  <a:srgbClr val="FFFFFF"/>
                </a:highlight>
                <a:latin typeface="Times New Roman"/>
                <a:ea typeface="Times New Roman"/>
                <a:cs typeface="Times New Roman"/>
                <a:sym typeface="Times New Roman"/>
              </a:rPr>
              <a:t>19BQ1A05I9   -  R.Vinay</a:t>
            </a:r>
            <a:endParaRPr sz="1400">
              <a:solidFill>
                <a:srgbClr val="3C78D8"/>
              </a:solidFill>
              <a:highlight>
                <a:srgbClr val="FFFFFF"/>
              </a:highlight>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n" sz="1400">
                <a:solidFill>
                  <a:srgbClr val="3C78D8"/>
                </a:solidFill>
                <a:highlight>
                  <a:srgbClr val="FFFFFF"/>
                </a:highlight>
                <a:latin typeface="Times New Roman"/>
                <a:ea typeface="Times New Roman"/>
                <a:cs typeface="Times New Roman"/>
                <a:sym typeface="Times New Roman"/>
              </a:rPr>
              <a:t>19BQ1A05I2    - P.Manjunath</a:t>
            </a:r>
            <a:endParaRPr sz="1400">
              <a:solidFill>
                <a:srgbClr val="3C78D8"/>
              </a:solidFill>
              <a:highlight>
                <a:srgbClr val="FFFFFF"/>
              </a:highlight>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n" sz="1400">
                <a:solidFill>
                  <a:srgbClr val="3C78D8"/>
                </a:solidFill>
                <a:highlight>
                  <a:srgbClr val="FFFFFF"/>
                </a:highlight>
                <a:latin typeface="Times New Roman"/>
                <a:ea typeface="Times New Roman"/>
                <a:cs typeface="Times New Roman"/>
                <a:sym typeface="Times New Roman"/>
              </a:rPr>
              <a:t>19BQ1A05H6   - P.Srinivas</a:t>
            </a:r>
            <a:endParaRPr sz="1400">
              <a:solidFill>
                <a:srgbClr val="3C78D8"/>
              </a:solidFill>
              <a:highlight>
                <a:srgbClr val="FFFFFF"/>
              </a:highlight>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r>
              <a:rPr lang="en" sz="1400">
                <a:solidFill>
                  <a:srgbClr val="3C78D8"/>
                </a:solidFill>
                <a:highlight>
                  <a:srgbClr val="FFFFFF"/>
                </a:highlight>
                <a:latin typeface="Times New Roman"/>
                <a:ea typeface="Times New Roman"/>
                <a:cs typeface="Times New Roman"/>
                <a:sym typeface="Times New Roman"/>
              </a:rPr>
              <a:t>19BQ1A05D2   - M.Niharika</a:t>
            </a:r>
            <a:endParaRPr sz="1400">
              <a:solidFill>
                <a:srgbClr val="3C78D8"/>
              </a:solidFill>
              <a:highlight>
                <a:srgbClr val="FFFFFF"/>
              </a:highlight>
              <a:latin typeface="Times New Roman"/>
              <a:ea typeface="Times New Roman"/>
              <a:cs typeface="Times New Roman"/>
              <a:sym typeface="Times New Roman"/>
            </a:endParaRPr>
          </a:p>
          <a:p>
            <a:pPr marL="0" lvl="0" indent="0" algn="l" rtl="0">
              <a:lnSpc>
                <a:spcPct val="115000"/>
              </a:lnSpc>
              <a:spcBef>
                <a:spcPts val="500"/>
              </a:spcBef>
              <a:spcAft>
                <a:spcPts val="0"/>
              </a:spcAft>
              <a:buClr>
                <a:schemeClr val="dk1"/>
              </a:buClr>
              <a:buSzPts val="1100"/>
              <a:buFont typeface="Arial"/>
              <a:buNone/>
            </a:pPr>
            <a:endParaRPr sz="1600"/>
          </a:p>
        </p:txBody>
      </p:sp>
      <p:sp>
        <p:nvSpPr>
          <p:cNvPr id="99" name="Google Shape;99;p16"/>
          <p:cNvSpPr txBox="1"/>
          <p:nvPr/>
        </p:nvSpPr>
        <p:spPr>
          <a:xfrm>
            <a:off x="1101200" y="1875488"/>
            <a:ext cx="33354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Times New Roman"/>
                <a:ea typeface="Times New Roman"/>
                <a:cs typeface="Times New Roman"/>
                <a:sym typeface="Times New Roman"/>
              </a:rPr>
              <a:t>Project batch No:- </a:t>
            </a:r>
            <a:r>
              <a:rPr lang="en" sz="1600" b="1">
                <a:solidFill>
                  <a:srgbClr val="3C78D8"/>
                </a:solidFill>
                <a:latin typeface="Times New Roman"/>
                <a:ea typeface="Times New Roman"/>
                <a:cs typeface="Times New Roman"/>
                <a:sym typeface="Times New Roman"/>
              </a:rPr>
              <a:t>07</a:t>
            </a:r>
            <a:endParaRPr sz="1600" b="1" i="0" u="none" strike="noStrike" cap="none">
              <a:solidFill>
                <a:srgbClr val="3C78D8"/>
              </a:solidFill>
              <a:latin typeface="Times New Roman"/>
              <a:ea typeface="Times New Roman"/>
              <a:cs typeface="Times New Roman"/>
              <a:sym typeface="Times New Roman"/>
            </a:endParaRPr>
          </a:p>
        </p:txBody>
      </p:sp>
      <p:sp>
        <p:nvSpPr>
          <p:cNvPr id="100" name="Google Shape;100;p16"/>
          <p:cNvSpPr txBox="1"/>
          <p:nvPr/>
        </p:nvSpPr>
        <p:spPr>
          <a:xfrm>
            <a:off x="1101200" y="2906900"/>
            <a:ext cx="2736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Under the guidance of :-</a:t>
            </a: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rgbClr val="3C78D8"/>
                </a:solidFill>
                <a:latin typeface="Times New Roman"/>
                <a:ea typeface="Times New Roman"/>
                <a:cs typeface="Times New Roman"/>
                <a:sym typeface="Times New Roman"/>
              </a:rPr>
              <a:t>M. Kishore Babu</a:t>
            </a:r>
            <a:endParaRPr sz="1600">
              <a:solidFill>
                <a:srgbClr val="3C78D8"/>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600">
                <a:solidFill>
                  <a:srgbClr val="3C78D8"/>
                </a:solidFill>
                <a:latin typeface="Times New Roman"/>
                <a:ea typeface="Times New Roman"/>
                <a:cs typeface="Times New Roman"/>
                <a:sym typeface="Times New Roman"/>
              </a:rPr>
              <a:t>Assistant Professor</a:t>
            </a:r>
            <a:endParaRPr b="1">
              <a:solidFill>
                <a:srgbClr val="3C78D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body" idx="1"/>
          </p:nvPr>
        </p:nvSpPr>
        <p:spPr>
          <a:xfrm>
            <a:off x="311700" y="740525"/>
            <a:ext cx="8520600" cy="3990900"/>
          </a:xfrm>
          <a:prstGeom prst="rect">
            <a:avLst/>
          </a:prstGeom>
        </p:spPr>
        <p:txBody>
          <a:bodyPr spcFirstLastPara="1" wrap="square" lIns="68575" tIns="34275" rIns="68575" bIns="34275" anchor="t" anchorCtr="0">
            <a:normAutofit/>
          </a:bodyPr>
          <a:lstStyle/>
          <a:p>
            <a:pPr marL="0" lvl="0" indent="0" algn="l" rtl="0">
              <a:lnSpc>
                <a:spcPct val="150000"/>
              </a:lnSpc>
              <a:spcBef>
                <a:spcPts val="500"/>
              </a:spcBef>
              <a:spcAft>
                <a:spcPts val="0"/>
              </a:spcAft>
              <a:buNone/>
            </a:pPr>
            <a:r>
              <a:rPr lang="en" sz="1900">
                <a:solidFill>
                  <a:srgbClr val="FF0000"/>
                </a:solidFill>
                <a:latin typeface="Times New Roman"/>
                <a:ea typeface="Times New Roman"/>
                <a:cs typeface="Times New Roman"/>
                <a:sym typeface="Times New Roman"/>
              </a:rPr>
              <a:t>7. Lemmatization</a:t>
            </a:r>
            <a:endParaRPr sz="1900">
              <a:solidFill>
                <a:srgbClr val="FF0000"/>
              </a:solidFill>
              <a:latin typeface="Times New Roman"/>
              <a:ea typeface="Times New Roman"/>
              <a:cs typeface="Times New Roman"/>
              <a:sym typeface="Times New Roman"/>
            </a:endParaRPr>
          </a:p>
          <a:p>
            <a:pPr marL="457200" lvl="0" indent="-349250" algn="just" rtl="0">
              <a:lnSpc>
                <a:spcPct val="150000"/>
              </a:lnSpc>
              <a:spcBef>
                <a:spcPts val="50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It is used to group different inflected forms of the word, called Lemma.</a:t>
            </a:r>
            <a:endParaRPr sz="1900">
              <a:solidFill>
                <a:srgbClr val="3C78D8"/>
              </a:solidFill>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The main difference between Stemming and lemmatization is that it produces the root word, which has a meaning.</a:t>
            </a:r>
            <a:endParaRPr sz="1900">
              <a:solidFill>
                <a:srgbClr val="3C78D8"/>
              </a:solidFill>
              <a:latin typeface="Times New Roman"/>
              <a:ea typeface="Times New Roman"/>
              <a:cs typeface="Times New Roman"/>
              <a:sym typeface="Times New Roman"/>
            </a:endParaRPr>
          </a:p>
          <a:p>
            <a:pPr marL="457200" lvl="0" indent="0" algn="just" rtl="0">
              <a:lnSpc>
                <a:spcPct val="150000"/>
              </a:lnSpc>
              <a:spcBef>
                <a:spcPts val="500"/>
              </a:spcBef>
              <a:spcAft>
                <a:spcPts val="0"/>
              </a:spcAft>
              <a:buNone/>
            </a:pPr>
            <a:r>
              <a:rPr lang="en" sz="1900">
                <a:solidFill>
                  <a:srgbClr val="3C78D8"/>
                </a:solidFill>
                <a:latin typeface="Times New Roman"/>
                <a:ea typeface="Times New Roman"/>
                <a:cs typeface="Times New Roman"/>
                <a:sym typeface="Times New Roman"/>
              </a:rPr>
              <a:t>For example: In lemmatization, the words intelligence, intelligent, and intelligently has a root word intelligent, which has a meaning.</a:t>
            </a:r>
            <a:endParaRPr sz="1900">
              <a:solidFill>
                <a:srgbClr val="3C78D8"/>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969575" y="598975"/>
            <a:ext cx="4962525" cy="420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body" idx="1"/>
          </p:nvPr>
        </p:nvSpPr>
        <p:spPr>
          <a:xfrm>
            <a:off x="311700" y="1000450"/>
            <a:ext cx="8520600" cy="3825300"/>
          </a:xfrm>
          <a:prstGeom prst="rect">
            <a:avLst/>
          </a:prstGeom>
        </p:spPr>
        <p:txBody>
          <a:bodyPr spcFirstLastPara="1" wrap="square" lIns="68575" tIns="34275" rIns="68575" bIns="34275" anchor="t" anchorCtr="0">
            <a:normAutofit/>
          </a:bodyPr>
          <a:lstStyle/>
          <a:p>
            <a:pPr marL="0" lvl="0" indent="0" algn="l" rtl="0">
              <a:lnSpc>
                <a:spcPct val="115000"/>
              </a:lnSpc>
              <a:spcBef>
                <a:spcPts val="500"/>
              </a:spcBef>
              <a:spcAft>
                <a:spcPts val="0"/>
              </a:spcAft>
              <a:buNone/>
            </a:pPr>
            <a:r>
              <a:rPr lang="en">
                <a:solidFill>
                  <a:srgbClr val="FF0000"/>
                </a:solidFill>
                <a:latin typeface="Times New Roman"/>
                <a:ea typeface="Times New Roman"/>
                <a:cs typeface="Times New Roman"/>
                <a:sym typeface="Times New Roman"/>
              </a:rPr>
              <a:t>TextBlob</a:t>
            </a:r>
            <a:endParaRPr>
              <a:solidFill>
                <a:srgbClr val="FF0000"/>
              </a:solidFill>
              <a:latin typeface="Times New Roman"/>
              <a:ea typeface="Times New Roman"/>
              <a:cs typeface="Times New Roman"/>
              <a:sym typeface="Times New Roman"/>
            </a:endParaRPr>
          </a:p>
          <a:p>
            <a:pPr marL="457200" lvl="0" indent="-349250" algn="just" rtl="0">
              <a:lnSpc>
                <a:spcPct val="150000"/>
              </a:lnSpc>
              <a:spcBef>
                <a:spcPts val="50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It provides a simple API for diving into common natural language processing (NLP) tasks such as part-of-speech tagging, noun phrase extraction, sentiment analysis, classification, translation, and more.</a:t>
            </a:r>
            <a:endParaRPr sz="1900">
              <a:solidFill>
                <a:srgbClr val="3C78D8"/>
              </a:solidFill>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Sentiment property in TextBlob returns Polarity and Subjectivity with in a range of [-1.0, 1.0] and [0.0, 1.0] respectively.</a:t>
            </a:r>
            <a:endParaRPr sz="1900">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Adding Class Labels</a:t>
            </a:r>
            <a:endParaRPr>
              <a:solidFill>
                <a:srgbClr val="FF0000"/>
              </a:solidFill>
              <a:latin typeface="Times New Roman"/>
              <a:ea typeface="Times New Roman"/>
              <a:cs typeface="Times New Roman"/>
              <a:sym typeface="Times New Roman"/>
            </a:endParaRPr>
          </a:p>
        </p:txBody>
      </p:sp>
      <p:sp>
        <p:nvSpPr>
          <p:cNvPr id="170" name="Google Shape;170;p28"/>
          <p:cNvSpPr txBox="1">
            <a:spLocks noGrp="1"/>
          </p:cNvSpPr>
          <p:nvPr>
            <p:ph type="body" idx="1"/>
          </p:nvPr>
        </p:nvSpPr>
        <p:spPr>
          <a:xfrm>
            <a:off x="311700" y="1329025"/>
            <a:ext cx="8520600" cy="34164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None/>
            </a:pPr>
            <a:r>
              <a:rPr lang="en">
                <a:solidFill>
                  <a:srgbClr val="FF0000"/>
                </a:solidFill>
                <a:latin typeface="Times New Roman"/>
                <a:ea typeface="Times New Roman"/>
                <a:cs typeface="Times New Roman"/>
                <a:sym typeface="Times New Roman"/>
              </a:rPr>
              <a:t>VADER</a:t>
            </a:r>
            <a:endParaRPr>
              <a:solidFill>
                <a:srgbClr val="FF0000"/>
              </a:solidFill>
              <a:latin typeface="Times New Roman"/>
              <a:ea typeface="Times New Roman"/>
              <a:cs typeface="Times New Roman"/>
              <a:sym typeface="Times New Roman"/>
            </a:endParaRPr>
          </a:p>
          <a:p>
            <a:pPr marL="457200" lvl="0" indent="-355600" algn="l" rtl="0">
              <a:lnSpc>
                <a:spcPct val="150000"/>
              </a:lnSpc>
              <a:spcBef>
                <a:spcPts val="50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It is a rule-based sentiment analyzer in which the terms are generally labeled as per their semantic orientation as either positive or negative.</a:t>
            </a:r>
            <a:endParaRPr sz="2000">
              <a:solidFill>
                <a:srgbClr val="3C78D8"/>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It is available in the nltk library in python and can be used on unlabelled dataset.</a:t>
            </a:r>
            <a:endParaRPr sz="2000">
              <a:solidFill>
                <a:srgbClr val="3C78D8"/>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Feature Extraction</a:t>
            </a:r>
            <a:endParaRPr>
              <a:solidFill>
                <a:srgbClr val="FF0000"/>
              </a:solidFill>
              <a:latin typeface="Times New Roman"/>
              <a:ea typeface="Times New Roman"/>
              <a:cs typeface="Times New Roman"/>
              <a:sym typeface="Times New Roman"/>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None/>
            </a:pPr>
            <a:r>
              <a:rPr lang="en">
                <a:solidFill>
                  <a:srgbClr val="FF0000"/>
                </a:solidFill>
                <a:latin typeface="Times New Roman"/>
                <a:ea typeface="Times New Roman"/>
                <a:cs typeface="Times New Roman"/>
                <a:sym typeface="Times New Roman"/>
              </a:rPr>
              <a:t>CountVectorizer </a:t>
            </a:r>
            <a:endParaRPr>
              <a:solidFill>
                <a:srgbClr val="FF0000"/>
              </a:solidFill>
              <a:latin typeface="Times New Roman"/>
              <a:ea typeface="Times New Roman"/>
              <a:cs typeface="Times New Roman"/>
              <a:sym typeface="Times New Roman"/>
            </a:endParaRPr>
          </a:p>
          <a:p>
            <a:pPr marL="457200" lvl="0" indent="-355600" algn="l" rtl="0">
              <a:spcBef>
                <a:spcPts val="50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It is used to transform a given text into a vector on the basis of the frequency (count) of each word that occurs in the entire text.</a:t>
            </a:r>
            <a:endParaRPr sz="2000">
              <a:solidFill>
                <a:srgbClr val="3C78D8"/>
              </a:solidFill>
              <a:latin typeface="Times New Roman"/>
              <a:ea typeface="Times New Roman"/>
              <a:cs typeface="Times New Roman"/>
              <a:sym typeface="Times New Roman"/>
            </a:endParaRPr>
          </a:p>
        </p:txBody>
      </p:sp>
      <p:pic>
        <p:nvPicPr>
          <p:cNvPr id="177" name="Google Shape;177;p29"/>
          <p:cNvPicPr preferRelativeResize="0"/>
          <p:nvPr/>
        </p:nvPicPr>
        <p:blipFill rotWithShape="1">
          <a:blip r:embed="rId3">
            <a:alphaModFix/>
          </a:blip>
          <a:srcRect l="5014" t="5554" r="5435" b="9128"/>
          <a:stretch/>
        </p:blipFill>
        <p:spPr>
          <a:xfrm>
            <a:off x="753275" y="2365775"/>
            <a:ext cx="7250326" cy="253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Support Vector Machine</a:t>
            </a:r>
            <a:endParaRPr>
              <a:solidFill>
                <a:srgbClr val="FF0000"/>
              </a:solidFill>
              <a:latin typeface="Times New Roman"/>
              <a:ea typeface="Times New Roman"/>
              <a:cs typeface="Times New Roman"/>
              <a:sym typeface="Times New Roman"/>
            </a:endParaRPr>
          </a:p>
        </p:txBody>
      </p:sp>
      <p:sp>
        <p:nvSpPr>
          <p:cNvPr id="183" name="Google Shape;183;p30"/>
          <p:cNvSpPr txBox="1">
            <a:spLocks noGrp="1"/>
          </p:cNvSpPr>
          <p:nvPr>
            <p:ph type="body" idx="1"/>
          </p:nvPr>
        </p:nvSpPr>
        <p:spPr>
          <a:xfrm>
            <a:off x="311700" y="1360650"/>
            <a:ext cx="8520600" cy="3416400"/>
          </a:xfrm>
          <a:prstGeom prst="rect">
            <a:avLst/>
          </a:prstGeom>
        </p:spPr>
        <p:txBody>
          <a:bodyPr spcFirstLastPara="1" wrap="square" lIns="68575" tIns="34275" rIns="68575" bIns="34275" anchor="t" anchorCtr="0">
            <a:noAutofit/>
          </a:bodyPr>
          <a:lstStyle/>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SVMs are powerful algorithms that can handle non-linear relationships between features and sentiment</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SVMs use a kernel function to transform the input data into a higher dimensional space, where a linear boundary can be used to separate the data into positive and negative sentiment </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SVMs provide a clear separation between the positive and negative sentiment, which can be easily visualized in two-dimensional space</a:t>
            </a:r>
            <a:endParaRPr sz="1900">
              <a:solidFill>
                <a:srgbClr val="3C78D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A046-B56A-E97C-AB5A-9C56A4CC89D0}"/>
              </a:ext>
            </a:extLst>
          </p:cNvPr>
          <p:cNvSpPr>
            <a:spLocks noGrp="1"/>
          </p:cNvSpPr>
          <p:nvPr>
            <p:ph type="title"/>
          </p:nvPr>
        </p:nvSpPr>
        <p:spPr/>
        <p:txBody>
          <a:bodyPr>
            <a:normAutofit/>
          </a:bodyPr>
          <a:lstStyle/>
          <a:p>
            <a:pPr algn="l"/>
            <a:r>
              <a:rPr lang="en-IN" sz="3200" dirty="0">
                <a:solidFill>
                  <a:srgbClr val="FF0000"/>
                </a:solidFill>
                <a:latin typeface="Times New Roman" panose="02020603050405020304" pitchFamily="18" charset="0"/>
                <a:cs typeface="Times New Roman" panose="02020603050405020304" pitchFamily="18" charset="0"/>
              </a:rPr>
              <a:t>Pseudo code for SVM</a:t>
            </a:r>
          </a:p>
        </p:txBody>
      </p:sp>
      <p:sp>
        <p:nvSpPr>
          <p:cNvPr id="3" name="Text Placeholder 2">
            <a:extLst>
              <a:ext uri="{FF2B5EF4-FFF2-40B4-BE49-F238E27FC236}">
                <a16:creationId xmlns:a16="http://schemas.microsoft.com/office/drawing/2014/main" id="{0CE8FE2D-6D2B-160D-F1D2-4440CE6BD891}"/>
              </a:ext>
            </a:extLst>
          </p:cNvPr>
          <p:cNvSpPr>
            <a:spLocks noGrp="1"/>
          </p:cNvSpPr>
          <p:nvPr>
            <p:ph type="body" idx="1"/>
          </p:nvPr>
        </p:nvSpPr>
        <p:spPr>
          <a:xfrm>
            <a:off x="311699" y="1152476"/>
            <a:ext cx="11101368" cy="3758192"/>
          </a:xfrm>
        </p:spPr>
        <p:txBody>
          <a:bodyPr>
            <a:normAutofit fontScale="55000" lnSpcReduction="20000"/>
          </a:bodyPr>
          <a:lstStyle/>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Input: Training dataset (</a:t>
            </a:r>
            <a:r>
              <a:rPr lang="en-US" sz="2400" dirty="0" err="1">
                <a:solidFill>
                  <a:srgbClr val="0000FF"/>
                </a:solidFill>
                <a:effectLst/>
                <a:latin typeface="Times New Roman" panose="02020603050405020304" pitchFamily="18" charset="0"/>
                <a:ea typeface="Times New Roman" panose="02020603050405020304" pitchFamily="18" charset="0"/>
              </a:rPr>
              <a:t>X_train</a:t>
            </a:r>
            <a:r>
              <a:rPr lang="en-US" sz="2400" dirty="0">
                <a:solidFill>
                  <a:srgbClr val="0000FF"/>
                </a:solidFill>
                <a:effectLst/>
                <a:latin typeface="Times New Roman" panose="02020603050405020304" pitchFamily="18" charset="0"/>
                <a:ea typeface="Times New Roman" panose="02020603050405020304" pitchFamily="18" charset="0"/>
              </a:rPr>
              <a:t>, </a:t>
            </a:r>
            <a:r>
              <a:rPr lang="en-US" sz="2400" dirty="0" err="1">
                <a:solidFill>
                  <a:srgbClr val="0000FF"/>
                </a:solidFill>
                <a:effectLst/>
                <a:latin typeface="Times New Roman" panose="02020603050405020304" pitchFamily="18" charset="0"/>
                <a:ea typeface="Times New Roman" panose="02020603050405020304" pitchFamily="18" charset="0"/>
              </a:rPr>
              <a:t>y_train</a:t>
            </a:r>
            <a:r>
              <a:rPr lang="en-US" sz="2400" dirty="0">
                <a:solidFill>
                  <a:srgbClr val="0000FF"/>
                </a:solidFill>
                <a:effectLst/>
                <a:latin typeface="Times New Roman" panose="02020603050405020304" pitchFamily="18" charset="0"/>
                <a:ea typeface="Times New Roman" panose="02020603050405020304" pitchFamily="18" charset="0"/>
              </a:rPr>
              <a:t>), Testing dataset (</a:t>
            </a:r>
            <a:r>
              <a:rPr lang="en-US" sz="2400" dirty="0" err="1">
                <a:solidFill>
                  <a:srgbClr val="0000FF"/>
                </a:solidFill>
                <a:effectLst/>
                <a:latin typeface="Times New Roman" panose="02020603050405020304" pitchFamily="18" charset="0"/>
                <a:ea typeface="Times New Roman" panose="02020603050405020304" pitchFamily="18" charset="0"/>
              </a:rPr>
              <a:t>X_test</a:t>
            </a:r>
            <a:r>
              <a:rPr lang="en-US" sz="2400" dirty="0">
                <a:solidFill>
                  <a:srgbClr val="0000FF"/>
                </a:solidFill>
                <a:effectLst/>
                <a:latin typeface="Times New Roman" panose="02020603050405020304" pitchFamily="18" charset="0"/>
                <a:ea typeface="Times New Roman" panose="02020603050405020304" pitchFamily="18" charset="0"/>
              </a:rPr>
              <a:t>)</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Output: Predictions for the testing dataset</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Step 1: Preprocess the training and testing dataset</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 Convert the text into numerical vectors using techniques like  </a:t>
            </a:r>
            <a:r>
              <a:rPr lang="en-US" sz="2400" dirty="0" err="1">
                <a:solidFill>
                  <a:srgbClr val="0000FF"/>
                </a:solidFill>
                <a:effectLst/>
                <a:latin typeface="Times New Roman" panose="02020603050405020304" pitchFamily="18" charset="0"/>
                <a:ea typeface="Times New Roman" panose="02020603050405020304" pitchFamily="18" charset="0"/>
              </a:rPr>
              <a:t>CountVectorizer</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 Normalize the data</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 Remove stop words and perform stemming or lemmatization if necessary</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Step 2: Train the SVM model on the training dataset</a:t>
            </a:r>
            <a:endParaRPr lang="en-IN" sz="2400" dirty="0">
              <a:solidFill>
                <a:srgbClr val="0000FF"/>
              </a:solidFill>
              <a:effectLst/>
              <a:latin typeface="Arial" panose="020B0604020202020204" pitchFamily="34" charset="0"/>
              <a:ea typeface="Arial" panose="020B0604020202020204" pitchFamily="34" charset="0"/>
            </a:endParaRPr>
          </a:p>
          <a:p>
            <a:pPr marL="95250" indent="0" algn="just">
              <a:lnSpc>
                <a:spcPct val="150000"/>
              </a:lnSpc>
              <a:buNone/>
            </a:pPr>
            <a:r>
              <a:rPr lang="en-US" sz="2400" dirty="0">
                <a:solidFill>
                  <a:srgbClr val="0000FF"/>
                </a:solidFill>
                <a:effectLst/>
                <a:latin typeface="Times New Roman" panose="02020603050405020304" pitchFamily="18" charset="0"/>
                <a:ea typeface="Times New Roman" panose="02020603050405020304" pitchFamily="18" charset="0"/>
              </a:rPr>
              <a:t>        - Define the SVM algorithm and its hyperparameters</a:t>
            </a:r>
            <a:endParaRPr lang="en-IN" sz="2400" dirty="0">
              <a:solidFill>
                <a:srgbClr val="0000FF"/>
              </a:solidFill>
              <a:effectLst/>
              <a:latin typeface="Arial" panose="020B0604020202020204" pitchFamily="34" charset="0"/>
              <a:ea typeface="Arial" panose="020B0604020202020204" pitchFamily="34" charset="0"/>
            </a:endParaRPr>
          </a:p>
          <a:p>
            <a:pPr marL="95250" indent="0">
              <a:buNone/>
            </a:pPr>
            <a:r>
              <a:rPr lang="en-US" sz="2400" dirty="0">
                <a:solidFill>
                  <a:srgbClr val="0000FF"/>
                </a:solidFill>
                <a:effectLst/>
                <a:latin typeface="Times New Roman" panose="02020603050405020304" pitchFamily="18" charset="0"/>
                <a:ea typeface="Times New Roman" panose="02020603050405020304" pitchFamily="18" charset="0"/>
              </a:rPr>
              <a:t>        - Fit the model to the training dataset using the SVM algorithm</a:t>
            </a:r>
            <a:endParaRPr lang="en-IN" dirty="0">
              <a:solidFill>
                <a:srgbClr val="0000FF"/>
              </a:solidFill>
            </a:endParaRPr>
          </a:p>
          <a:p>
            <a:pPr marL="76200" indent="0">
              <a:buNone/>
            </a:pPr>
            <a:endParaRPr lang="en-IN" dirty="0"/>
          </a:p>
        </p:txBody>
      </p:sp>
    </p:spTree>
    <p:extLst>
      <p:ext uri="{BB962C8B-B14F-4D97-AF65-F5344CB8AC3E}">
        <p14:creationId xmlns:p14="http://schemas.microsoft.com/office/powerpoint/2010/main" val="1418556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65C74D-0206-46F4-6C4B-60D9A81AA806}"/>
              </a:ext>
            </a:extLst>
          </p:cNvPr>
          <p:cNvSpPr>
            <a:spLocks noGrp="1"/>
          </p:cNvSpPr>
          <p:nvPr>
            <p:ph type="body" idx="1"/>
          </p:nvPr>
        </p:nvSpPr>
        <p:spPr/>
        <p:txBody>
          <a:bodyPr>
            <a:noAutofit/>
          </a:bodyPr>
          <a:lstStyle/>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3: Test the SVM model on the testing dataset</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Predict the sentiment labels for the testing dataset using the trained SVM model</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Calculate the accuracy, precision, recall, and F1 score of the model on the testing dataset</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4: Optimize the SVM model</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Tune the hyperparameters of the SVM model using techniques like cross-validation</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Repeat steps 2 and 3 with the optimized hyperparameters</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solidFill>
                <a:srgbClr val="0000FF"/>
              </a:solidFill>
              <a:effectLst/>
              <a:latin typeface="Arial" panose="020B0604020202020204" pitchFamily="34" charset="0"/>
              <a:ea typeface="Arial" panose="020B0604020202020204" pitchFamily="34" charset="0"/>
            </a:endParaRPr>
          </a:p>
          <a:p>
            <a:pPr marL="139700" indent="0">
              <a:buNone/>
            </a:pPr>
            <a:endParaRPr lang="en-IN" sz="1800" dirty="0">
              <a:solidFill>
                <a:srgbClr val="0000FF"/>
              </a:solidFill>
            </a:endParaRPr>
          </a:p>
        </p:txBody>
      </p:sp>
    </p:spTree>
    <p:extLst>
      <p:ext uri="{BB962C8B-B14F-4D97-AF65-F5344CB8AC3E}">
        <p14:creationId xmlns:p14="http://schemas.microsoft.com/office/powerpoint/2010/main" val="428082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57977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Decision Tree Classifier</a:t>
            </a:r>
            <a:endParaRPr>
              <a:solidFill>
                <a:srgbClr val="FF0000"/>
              </a:solidFill>
              <a:latin typeface="Times New Roman"/>
              <a:ea typeface="Times New Roman"/>
              <a:cs typeface="Times New Roman"/>
              <a:sym typeface="Times New Roman"/>
            </a:endParaRPr>
          </a:p>
        </p:txBody>
      </p:sp>
      <p:sp>
        <p:nvSpPr>
          <p:cNvPr id="195" name="Google Shape;195;p32"/>
          <p:cNvSpPr txBox="1">
            <a:spLocks noGrp="1"/>
          </p:cNvSpPr>
          <p:nvPr>
            <p:ph type="body" idx="1"/>
          </p:nvPr>
        </p:nvSpPr>
        <p:spPr>
          <a:xfrm>
            <a:off x="311700" y="1421900"/>
            <a:ext cx="8520600" cy="3416400"/>
          </a:xfrm>
          <a:prstGeom prst="rect">
            <a:avLst/>
          </a:prstGeom>
        </p:spPr>
        <p:txBody>
          <a:bodyPr spcFirstLastPara="1" wrap="square" lIns="68575" tIns="34275" rIns="68575" bIns="34275" anchor="t" anchorCtr="0">
            <a:normAutofit/>
          </a:bodyPr>
          <a:lstStyle/>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The decision tree algorithm is an paramount tool for sentiment analysis, which is the process of determining the sentiment or emotion expressed in a piece of text.</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They are particularly useful for sentiment analysis because they are capture complex relationships between features and sentiment.</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Decision tree is used to create a predictive model that can classify new text data into positive or negative sentiment.</a:t>
            </a:r>
            <a:endParaRPr sz="1900">
              <a:solidFill>
                <a:srgbClr val="3C78D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224600"/>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dirty="0">
                <a:solidFill>
                  <a:srgbClr val="FF0000"/>
                </a:solidFill>
                <a:latin typeface="Times New Roman"/>
                <a:ea typeface="Times New Roman"/>
                <a:cs typeface="Times New Roman"/>
                <a:sym typeface="Times New Roman"/>
              </a:rPr>
              <a:t>Pseudo Code for Decision Tree</a:t>
            </a:r>
            <a:endParaRPr dirty="0">
              <a:solidFill>
                <a:srgbClr val="FF0000"/>
              </a:solidFill>
              <a:latin typeface="Times New Roman"/>
              <a:ea typeface="Times New Roman"/>
              <a:cs typeface="Times New Roman"/>
              <a:sym typeface="Times New Roman"/>
            </a:endParaRPr>
          </a:p>
        </p:txBody>
      </p:sp>
      <p:sp>
        <p:nvSpPr>
          <p:cNvPr id="201" name="Google Shape;201;p33"/>
          <p:cNvSpPr txBox="1">
            <a:spLocks noGrp="1"/>
          </p:cNvSpPr>
          <p:nvPr>
            <p:ph type="body" idx="1"/>
          </p:nvPr>
        </p:nvSpPr>
        <p:spPr>
          <a:xfrm>
            <a:off x="311700" y="797301"/>
            <a:ext cx="8520600" cy="4121600"/>
          </a:xfrm>
          <a:prstGeom prst="rect">
            <a:avLst/>
          </a:prstGeom>
        </p:spPr>
        <p:txBody>
          <a:bodyPr spcFirstLastPara="1" wrap="square" lIns="68575" tIns="34275" rIns="68575" bIns="34275" anchor="t" anchorCtr="0">
            <a:normAutofit fontScale="77500" lnSpcReduction="20000"/>
          </a:bodyPr>
          <a:lstStyle/>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Input: Training dataset (</a:t>
            </a:r>
            <a:r>
              <a:rPr lang="en-US" sz="1800" dirty="0" err="1">
                <a:solidFill>
                  <a:srgbClr val="0000FF"/>
                </a:solidFill>
                <a:effectLst/>
                <a:latin typeface="Times New Roman" panose="02020603050405020304" pitchFamily="18" charset="0"/>
                <a:ea typeface="Times New Roman" panose="02020603050405020304" pitchFamily="18" charset="0"/>
              </a:rPr>
              <a:t>X_train</a:t>
            </a:r>
            <a:r>
              <a:rPr lang="en-US" sz="1800" dirty="0">
                <a:solidFill>
                  <a:srgbClr val="0000FF"/>
                </a:solidFill>
                <a:effectLst/>
                <a:latin typeface="Times New Roman" panose="02020603050405020304" pitchFamily="18" charset="0"/>
                <a:ea typeface="Times New Roman" panose="02020603050405020304" pitchFamily="18" charset="0"/>
              </a:rPr>
              <a:t>, </a:t>
            </a:r>
            <a:r>
              <a:rPr lang="en-US" sz="1800" dirty="0" err="1">
                <a:solidFill>
                  <a:srgbClr val="0000FF"/>
                </a:solidFill>
                <a:effectLst/>
                <a:latin typeface="Times New Roman" panose="02020603050405020304" pitchFamily="18" charset="0"/>
                <a:ea typeface="Times New Roman" panose="02020603050405020304" pitchFamily="18" charset="0"/>
              </a:rPr>
              <a:t>y_train</a:t>
            </a:r>
            <a:r>
              <a:rPr lang="en-US" sz="1800" dirty="0">
                <a:solidFill>
                  <a:srgbClr val="0000FF"/>
                </a:solidFill>
                <a:effectLst/>
                <a:latin typeface="Times New Roman" panose="02020603050405020304" pitchFamily="18" charset="0"/>
                <a:ea typeface="Times New Roman" panose="02020603050405020304" pitchFamily="18" charset="0"/>
              </a:rPr>
              <a:t>), Testing dataset (</a:t>
            </a:r>
            <a:r>
              <a:rPr lang="en-US" sz="1800" dirty="0" err="1">
                <a:solidFill>
                  <a:srgbClr val="0000FF"/>
                </a:solidFill>
                <a:effectLst/>
                <a:latin typeface="Times New Roman" panose="02020603050405020304" pitchFamily="18" charset="0"/>
                <a:ea typeface="Times New Roman" panose="02020603050405020304" pitchFamily="18" charset="0"/>
              </a:rPr>
              <a:t>X_test</a:t>
            </a:r>
            <a:r>
              <a:rPr lang="en-US" sz="1800" dirty="0">
                <a:solidFill>
                  <a:srgbClr val="0000FF"/>
                </a:solidFill>
                <a:effectLst/>
                <a:latin typeface="Times New Roman" panose="02020603050405020304" pitchFamily="18" charset="0"/>
                <a:ea typeface="Times New Roman" panose="02020603050405020304" pitchFamily="18" charset="0"/>
              </a:rPr>
              <a: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Output: Predictions for the testing dataset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1: Preprocess the data</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Convert the text into numerical vectors using techniques like </a:t>
            </a:r>
            <a:r>
              <a:rPr lang="en-US" sz="1800" dirty="0" err="1">
                <a:solidFill>
                  <a:srgbClr val="0000FF"/>
                </a:solidFill>
                <a:effectLst/>
                <a:latin typeface="Times New Roman" panose="02020603050405020304" pitchFamily="18" charset="0"/>
                <a:ea typeface="Times New Roman" panose="02020603050405020304" pitchFamily="18" charset="0"/>
              </a:rPr>
              <a:t>CountVectorizer</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Normalize the data</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Remove stop words and perform stemming or lemmatization if necessary</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2: Build the Decision Tree</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Define a function to calculate the information gain or other splitting criterion for each feature</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Define the stopping criteria for the tree, such as maximum depth or minimum number  instances per node</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Recursively build the tree by selecting the feature with the highest information gain and splitting the dataset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Assign class labels to the leaf nodes based on the majority class of the instances</a:t>
            </a:r>
            <a:endParaRPr lang="en-IN" sz="1800" dirty="0">
              <a:solidFill>
                <a:srgbClr val="0000FF"/>
              </a:solidFill>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00" y="645100"/>
            <a:ext cx="8520600" cy="572700"/>
          </a:xfrm>
          <a:prstGeom prst="rect">
            <a:avLst/>
          </a:prstGeom>
          <a:noFill/>
          <a:ln>
            <a:noFill/>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SzPts val="3300"/>
              <a:buNone/>
            </a:pPr>
            <a:r>
              <a:rPr lang="en" sz="3000" b="1">
                <a:solidFill>
                  <a:srgbClr val="FF0000"/>
                </a:solidFill>
                <a:latin typeface="Times New Roman"/>
                <a:ea typeface="Times New Roman"/>
                <a:cs typeface="Times New Roman"/>
                <a:sym typeface="Times New Roman"/>
              </a:rPr>
              <a:t>Introduction</a:t>
            </a:r>
            <a:endParaRPr sz="3000" b="1">
              <a:solidFill>
                <a:srgbClr val="FF0000"/>
              </a:solidFill>
              <a:latin typeface="Times New Roman"/>
              <a:ea typeface="Times New Roman"/>
              <a:cs typeface="Times New Roman"/>
              <a:sym typeface="Times New Roman"/>
            </a:endParaRPr>
          </a:p>
        </p:txBody>
      </p:sp>
      <p:sp>
        <p:nvSpPr>
          <p:cNvPr id="106" name="Google Shape;106;p17"/>
          <p:cNvSpPr txBox="1">
            <a:spLocks noGrp="1"/>
          </p:cNvSpPr>
          <p:nvPr>
            <p:ph type="body" idx="1"/>
          </p:nvPr>
        </p:nvSpPr>
        <p:spPr>
          <a:xfrm>
            <a:off x="355800" y="1505575"/>
            <a:ext cx="8432400" cy="3454200"/>
          </a:xfrm>
          <a:prstGeom prst="rect">
            <a:avLst/>
          </a:prstGeom>
          <a:noFill/>
          <a:ln>
            <a:noFill/>
          </a:ln>
        </p:spPr>
        <p:txBody>
          <a:bodyPr spcFirstLastPara="1" wrap="square" lIns="68575" tIns="34275" rIns="68575" bIns="34275" anchor="t" anchorCtr="0">
            <a:normAutofit/>
          </a:bodyPr>
          <a:lstStyle/>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Opinion mining, also refers as sentiment analysis, where we want to determine the sentiment of the document.</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The main objective of Opinion mining on Twitter data is to find a way to discover what people like, what they prefer, or how they feel about a particular topic or product.</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This analysis is implemented on both Real time data and Static dataset .</a:t>
            </a:r>
            <a:endParaRPr sz="2000">
              <a:solidFill>
                <a:srgbClr val="3C78D8"/>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272E0-417A-2D8E-844E-C38D5F5F221A}"/>
              </a:ext>
            </a:extLst>
          </p:cNvPr>
          <p:cNvSpPr>
            <a:spLocks noGrp="1"/>
          </p:cNvSpPr>
          <p:nvPr>
            <p:ph type="body" idx="1"/>
          </p:nvPr>
        </p:nvSpPr>
        <p:spPr/>
        <p:txBody>
          <a:bodyPr/>
          <a:lstStyle/>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3: Test the Decision Tree</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Traverse the Decision Tree for each instance in the testing dataset and predict the class label based on the leaf node reached</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Calculate the accuracy, precision, recall, and F1 score of the model on the testing dataset</a:t>
            </a:r>
            <a:endParaRPr lang="en-IN" sz="1800" dirty="0">
              <a:solidFill>
                <a:srgbClr val="0000FF"/>
              </a:solidFill>
              <a:effectLst/>
              <a:latin typeface="Arial" panose="020B0604020202020204" pitchFamily="34" charset="0"/>
              <a:ea typeface="Arial" panose="020B0604020202020204" pitchFamily="34" charset="0"/>
            </a:endParaRPr>
          </a:p>
          <a:p>
            <a:pPr marL="139700" indent="0">
              <a:buNone/>
            </a:pPr>
            <a:endParaRPr lang="en-IN" dirty="0"/>
          </a:p>
        </p:txBody>
      </p:sp>
    </p:spTree>
    <p:extLst>
      <p:ext uri="{BB962C8B-B14F-4D97-AF65-F5344CB8AC3E}">
        <p14:creationId xmlns:p14="http://schemas.microsoft.com/office/powerpoint/2010/main" val="75418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189225" y="6777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Random Forest Classifier</a:t>
            </a:r>
            <a:endParaRPr>
              <a:solidFill>
                <a:srgbClr val="FF0000"/>
              </a:solidFill>
              <a:latin typeface="Times New Roman"/>
              <a:ea typeface="Times New Roman"/>
              <a:cs typeface="Times New Roman"/>
              <a:sym typeface="Times New Roman"/>
            </a:endParaRPr>
          </a:p>
        </p:txBody>
      </p:sp>
      <p:sp>
        <p:nvSpPr>
          <p:cNvPr id="207" name="Google Shape;207;p34"/>
          <p:cNvSpPr txBox="1">
            <a:spLocks noGrp="1"/>
          </p:cNvSpPr>
          <p:nvPr>
            <p:ph type="body" idx="1"/>
          </p:nvPr>
        </p:nvSpPr>
        <p:spPr>
          <a:xfrm>
            <a:off x="311700" y="1581075"/>
            <a:ext cx="8520600" cy="3416400"/>
          </a:xfrm>
          <a:prstGeom prst="rect">
            <a:avLst/>
          </a:prstGeom>
        </p:spPr>
        <p:txBody>
          <a:bodyPr spcFirstLastPara="1" wrap="square" lIns="68575" tIns="34275" rIns="68575" bIns="34275" anchor="t" anchorCtr="0">
            <a:normAutofit/>
          </a:bodyPr>
          <a:lstStyle/>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Random forest is less prone to overfitting than a single decision tree</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Random forest can be easily parallelized and can handle large datasets with a large number of features</a:t>
            </a:r>
            <a:endParaRPr sz="1900">
              <a:solidFill>
                <a:srgbClr val="3C78D8"/>
              </a:solidFill>
              <a:highlight>
                <a:schemeClr val="lt1"/>
              </a:highlight>
              <a:latin typeface="Times New Roman"/>
              <a:ea typeface="Times New Roman"/>
              <a:cs typeface="Times New Roman"/>
              <a:sym typeface="Times New Roman"/>
            </a:endParaRPr>
          </a:p>
          <a:p>
            <a:pPr marL="457200" lvl="0" indent="-349250" algn="just" rtl="0">
              <a:lnSpc>
                <a:spcPct val="150000"/>
              </a:lnSpc>
              <a:spcBef>
                <a:spcPts val="0"/>
              </a:spcBef>
              <a:spcAft>
                <a:spcPts val="0"/>
              </a:spcAft>
              <a:buClr>
                <a:srgbClr val="3C78D8"/>
              </a:buClr>
              <a:buSzPts val="1900"/>
              <a:buFont typeface="Times New Roman"/>
              <a:buChar char="•"/>
            </a:pPr>
            <a:r>
              <a:rPr lang="en" sz="1900">
                <a:solidFill>
                  <a:srgbClr val="3C78D8"/>
                </a:solidFill>
                <a:highlight>
                  <a:schemeClr val="lt1"/>
                </a:highlight>
                <a:latin typeface="Times New Roman"/>
                <a:ea typeface="Times New Roman"/>
                <a:cs typeface="Times New Roman"/>
                <a:sym typeface="Times New Roman"/>
              </a:rPr>
              <a:t>It is particularly effective in situations where there are many features or where the relationship between features and sentiment is complex.</a:t>
            </a:r>
            <a:endParaRPr sz="1900">
              <a:solidFill>
                <a:srgbClr val="3C78D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dirty="0">
                <a:solidFill>
                  <a:srgbClr val="FF0000"/>
                </a:solidFill>
                <a:latin typeface="Times New Roman"/>
                <a:ea typeface="Times New Roman"/>
                <a:cs typeface="Times New Roman"/>
                <a:sym typeface="Times New Roman"/>
              </a:rPr>
              <a:t>Pseudo Code for </a:t>
            </a:r>
            <a:r>
              <a:rPr lang="en-IN" dirty="0">
                <a:solidFill>
                  <a:srgbClr val="FF0000"/>
                </a:solidFill>
                <a:latin typeface="Times New Roman"/>
                <a:ea typeface="Times New Roman"/>
                <a:cs typeface="Times New Roman"/>
                <a:sym typeface="Times New Roman"/>
              </a:rPr>
              <a:t>Random</a:t>
            </a:r>
            <a:r>
              <a:rPr lang="en" dirty="0">
                <a:solidFill>
                  <a:srgbClr val="FF0000"/>
                </a:solidFill>
                <a:latin typeface="Times New Roman"/>
                <a:ea typeface="Times New Roman"/>
                <a:cs typeface="Times New Roman"/>
                <a:sym typeface="Times New Roman"/>
              </a:rPr>
              <a:t> Forest</a:t>
            </a:r>
            <a:endParaRPr dirty="0"/>
          </a:p>
        </p:txBody>
      </p:sp>
      <p:sp>
        <p:nvSpPr>
          <p:cNvPr id="213" name="Google Shape;213;p35"/>
          <p:cNvSpPr txBox="1">
            <a:spLocks noGrp="1"/>
          </p:cNvSpPr>
          <p:nvPr>
            <p:ph type="body" idx="1"/>
          </p:nvPr>
        </p:nvSpPr>
        <p:spPr>
          <a:xfrm>
            <a:off x="311699" y="1152474"/>
            <a:ext cx="9780567" cy="3859793"/>
          </a:xfrm>
          <a:prstGeom prst="rect">
            <a:avLst/>
          </a:prstGeom>
        </p:spPr>
        <p:txBody>
          <a:bodyPr spcFirstLastPara="1" wrap="square" lIns="68575" tIns="34275" rIns="68575" bIns="34275" anchor="t" anchorCtr="0">
            <a:normAutofit fontScale="70000" lnSpcReduction="20000"/>
          </a:bodyPr>
          <a:lstStyle/>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Input: Training dataset (</a:t>
            </a:r>
            <a:r>
              <a:rPr lang="en-US" sz="1800" dirty="0" err="1">
                <a:solidFill>
                  <a:srgbClr val="0000FF"/>
                </a:solidFill>
                <a:effectLst/>
                <a:latin typeface="Times New Roman" panose="02020603050405020304" pitchFamily="18" charset="0"/>
                <a:ea typeface="Times New Roman" panose="02020603050405020304" pitchFamily="18" charset="0"/>
              </a:rPr>
              <a:t>X_train</a:t>
            </a:r>
            <a:r>
              <a:rPr lang="en-US" sz="1800" dirty="0">
                <a:solidFill>
                  <a:srgbClr val="0000FF"/>
                </a:solidFill>
                <a:effectLst/>
                <a:latin typeface="Times New Roman" panose="02020603050405020304" pitchFamily="18" charset="0"/>
                <a:ea typeface="Times New Roman" panose="02020603050405020304" pitchFamily="18" charset="0"/>
              </a:rPr>
              <a:t>, </a:t>
            </a:r>
            <a:r>
              <a:rPr lang="en-US" sz="1800" dirty="0" err="1">
                <a:solidFill>
                  <a:srgbClr val="0000FF"/>
                </a:solidFill>
                <a:effectLst/>
                <a:latin typeface="Times New Roman" panose="02020603050405020304" pitchFamily="18" charset="0"/>
                <a:ea typeface="Times New Roman" panose="02020603050405020304" pitchFamily="18" charset="0"/>
              </a:rPr>
              <a:t>y_train</a:t>
            </a:r>
            <a:r>
              <a:rPr lang="en-US" sz="1800" dirty="0">
                <a:solidFill>
                  <a:srgbClr val="0000FF"/>
                </a:solidFill>
                <a:effectLst/>
                <a:latin typeface="Times New Roman" panose="02020603050405020304" pitchFamily="18" charset="0"/>
                <a:ea typeface="Times New Roman" panose="02020603050405020304" pitchFamily="18" charset="0"/>
              </a:rPr>
              <a:t>), Testing dataset (</a:t>
            </a:r>
            <a:r>
              <a:rPr lang="en-US" sz="1800" dirty="0" err="1">
                <a:solidFill>
                  <a:srgbClr val="0000FF"/>
                </a:solidFill>
                <a:effectLst/>
                <a:latin typeface="Times New Roman" panose="02020603050405020304" pitchFamily="18" charset="0"/>
                <a:ea typeface="Times New Roman" panose="02020603050405020304" pitchFamily="18" charset="0"/>
              </a:rPr>
              <a:t>X_test</a:t>
            </a:r>
            <a:r>
              <a:rPr lang="en-US" sz="1800" dirty="0">
                <a:solidFill>
                  <a:srgbClr val="0000FF"/>
                </a:solidFill>
                <a:effectLst/>
                <a:latin typeface="Times New Roman" panose="02020603050405020304" pitchFamily="18" charset="0"/>
                <a:ea typeface="Times New Roman" panose="02020603050405020304" pitchFamily="18" charset="0"/>
              </a:rPr>
              <a: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Output: Predictions for the testing dataset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1: Preprocess the data</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Convert the text into numerical vectors using techniques like </a:t>
            </a:r>
            <a:r>
              <a:rPr lang="en-US" sz="1800" dirty="0" err="1">
                <a:solidFill>
                  <a:srgbClr val="0000FF"/>
                </a:solidFill>
                <a:effectLst/>
                <a:latin typeface="Times New Roman" panose="02020603050405020304" pitchFamily="18" charset="0"/>
                <a:ea typeface="Times New Roman" panose="02020603050405020304" pitchFamily="18" charset="0"/>
              </a:rPr>
              <a:t>CountVectorizer</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Normalize the data</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Remove stop words and perform stemming or lemmatization if necessary</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2: Build the Random Forest</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Define the number of decision trees (</a:t>
            </a:r>
            <a:r>
              <a:rPr lang="en-US" sz="1800" dirty="0" err="1">
                <a:solidFill>
                  <a:srgbClr val="0000FF"/>
                </a:solidFill>
                <a:effectLst/>
                <a:latin typeface="Times New Roman" panose="02020603050405020304" pitchFamily="18" charset="0"/>
                <a:ea typeface="Times New Roman" panose="02020603050405020304" pitchFamily="18" charset="0"/>
              </a:rPr>
              <a:t>n_estimators</a:t>
            </a:r>
            <a:r>
              <a:rPr lang="en-US" sz="1800" dirty="0">
                <a:solidFill>
                  <a:srgbClr val="0000FF"/>
                </a:solidFill>
                <a:effectLst/>
                <a:latin typeface="Times New Roman" panose="02020603050405020304" pitchFamily="18" charset="0"/>
                <a:ea typeface="Times New Roman" panose="02020603050405020304" pitchFamily="18" charset="0"/>
              </a:rPr>
              <a:t>) and the maximum depth of the trees (</a:t>
            </a:r>
            <a:r>
              <a:rPr lang="en-US" sz="1800" dirty="0" err="1">
                <a:solidFill>
                  <a:srgbClr val="0000FF"/>
                </a:solidFill>
                <a:effectLst/>
                <a:latin typeface="Times New Roman" panose="02020603050405020304" pitchFamily="18" charset="0"/>
                <a:ea typeface="Times New Roman" panose="02020603050405020304" pitchFamily="18" charset="0"/>
              </a:rPr>
              <a:t>max_depth</a:t>
            </a:r>
            <a:r>
              <a:rPr lang="en-US" sz="1800" dirty="0">
                <a:solidFill>
                  <a:srgbClr val="0000FF"/>
                </a:solidFill>
                <a:effectLst/>
                <a:latin typeface="Times New Roman" panose="02020603050405020304" pitchFamily="18" charset="0"/>
                <a:ea typeface="Times New Roman" panose="02020603050405020304" pitchFamily="18" charset="0"/>
              </a:rPr>
              <a:t>)</a:t>
            </a: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Define the stopping criteria for the tree, such as minimum number of instances per leaf node</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For each decision tree:</a:t>
            </a:r>
            <a:endParaRPr lang="en-IN" sz="1800" dirty="0">
              <a:solidFill>
                <a:srgbClr val="0000FF"/>
              </a:solidFill>
              <a:effectLst/>
              <a:latin typeface="Arial" panose="020B0604020202020204" pitchFamily="34" charset="0"/>
              <a:ea typeface="Arial" panose="020B0604020202020204" pitchFamily="34" charset="0"/>
            </a:endParaRPr>
          </a:p>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Randomly select a subset of the features (</a:t>
            </a:r>
            <a:r>
              <a:rPr lang="en-US" sz="1800" dirty="0" err="1">
                <a:solidFill>
                  <a:srgbClr val="0000FF"/>
                </a:solidFill>
                <a:effectLst/>
                <a:latin typeface="Times New Roman" panose="02020603050405020304" pitchFamily="18" charset="0"/>
                <a:ea typeface="Times New Roman" panose="02020603050405020304" pitchFamily="18" charset="0"/>
              </a:rPr>
              <a:t>max_features</a:t>
            </a:r>
            <a:r>
              <a:rPr lang="en-US" sz="1800" dirty="0">
                <a:solidFill>
                  <a:srgbClr val="0000FF"/>
                </a:solidFill>
                <a:effectLst/>
                <a:latin typeface="Times New Roman" panose="02020603050405020304" pitchFamily="18" charset="0"/>
                <a:ea typeface="Times New Roman" panose="02020603050405020304" pitchFamily="18" charset="0"/>
              </a:rPr>
              <a:t>) to use for splitting the data</a:t>
            </a:r>
            <a:endParaRPr lang="en-IN" sz="1800" dirty="0">
              <a:solidFill>
                <a:srgbClr val="0000FF"/>
              </a:solidFill>
              <a:effectLst/>
              <a:latin typeface="Arial" panose="020B0604020202020204" pitchFamily="34" charset="0"/>
              <a:ea typeface="Arial" panose="020B0604020202020204" pitchFamily="34" charset="0"/>
            </a:endParaRPr>
          </a:p>
          <a:p>
            <a:pPr marL="76200" indent="0">
              <a:buNone/>
            </a:pPr>
            <a:r>
              <a:rPr lang="en-US" sz="1800" dirty="0">
                <a:solidFill>
                  <a:srgbClr val="0000FF"/>
                </a:solidFill>
                <a:effectLst/>
                <a:latin typeface="Times New Roman" panose="02020603050405020304" pitchFamily="18" charset="0"/>
                <a:ea typeface="Times New Roman" panose="02020603050405020304" pitchFamily="18" charset="0"/>
              </a:rPr>
              <a:t>            - Sample the training dataset with replacement (bootstrapping) to create a new dataset for training the tree</a:t>
            </a:r>
          </a:p>
          <a:p>
            <a:pPr marL="76200" indent="0">
              <a:buNone/>
            </a:pPr>
            <a:endParaRPr lang="en-IN" sz="1800" dirty="0">
              <a:solidFill>
                <a:srgbClr val="0000FF"/>
              </a:solidFill>
              <a:effectLst/>
              <a:latin typeface="Arial" panose="020B0604020202020204" pitchFamily="34" charset="0"/>
              <a:ea typeface="Arial" panose="020B0604020202020204" pitchFamily="34" charset="0"/>
            </a:endParaRPr>
          </a:p>
          <a:p>
            <a:pPr marL="0" lvl="0" indent="0" algn="l" rtl="0">
              <a:spcBef>
                <a:spcPts val="500"/>
              </a:spcBef>
              <a:spcAft>
                <a:spcPts val="0"/>
              </a:spcAft>
              <a:buNone/>
            </a:pPr>
            <a:endParaRPr dirty="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C8C170-7117-5E4A-240E-72AF912E1873}"/>
              </a:ext>
            </a:extLst>
          </p:cNvPr>
          <p:cNvSpPr>
            <a:spLocks noGrp="1"/>
          </p:cNvSpPr>
          <p:nvPr>
            <p:ph type="body" idx="1"/>
          </p:nvPr>
        </p:nvSpPr>
        <p:spPr/>
        <p:txBody>
          <a:bodyPr/>
          <a:lstStyle/>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Step 3: Test the Random Forest</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For each instance in the testing dataset:</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Predict the class label by aggregating the predictions of all decision trees</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 Calculate the accuracy, precision, recall, and F1 score of the model on the testing dataset</a:t>
            </a:r>
            <a:endParaRPr lang="en-IN" sz="1800" dirty="0">
              <a:solidFill>
                <a:srgbClr val="0000FF"/>
              </a:solidFill>
              <a:effectLst/>
              <a:latin typeface="Arial" panose="020B0604020202020204" pitchFamily="34" charset="0"/>
              <a:ea typeface="Arial" panose="020B0604020202020204" pitchFamily="34" charset="0"/>
            </a:endParaRPr>
          </a:p>
          <a:p>
            <a:pPr marL="1397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solidFill>
                <a:srgbClr val="0000FF"/>
              </a:solidFill>
              <a:effectLst/>
              <a:latin typeface="Arial" panose="020B0604020202020204" pitchFamily="34" charset="0"/>
              <a:ea typeface="Arial" panose="020B0604020202020204" pitchFamily="34" charset="0"/>
            </a:endParaRPr>
          </a:p>
          <a:p>
            <a:pPr marL="139700" indent="0">
              <a:buNone/>
            </a:pPr>
            <a:endParaRPr lang="en-IN" dirty="0">
              <a:solidFill>
                <a:srgbClr val="0000FF"/>
              </a:solidFill>
            </a:endParaRPr>
          </a:p>
        </p:txBody>
      </p:sp>
    </p:spTree>
    <p:extLst>
      <p:ext uri="{BB962C8B-B14F-4D97-AF65-F5344CB8AC3E}">
        <p14:creationId xmlns:p14="http://schemas.microsoft.com/office/powerpoint/2010/main" val="281458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dirty="0">
                <a:solidFill>
                  <a:srgbClr val="FF0000"/>
                </a:solidFill>
                <a:latin typeface="Times New Roman"/>
                <a:ea typeface="Times New Roman"/>
                <a:cs typeface="Times New Roman"/>
                <a:sym typeface="Times New Roman"/>
              </a:rPr>
              <a:t>Model Architecture</a:t>
            </a:r>
            <a:endParaRPr dirty="0">
              <a:solidFill>
                <a:srgbClr val="FF0000"/>
              </a:solidFill>
              <a:latin typeface="Times New Roman"/>
              <a:ea typeface="Times New Roman"/>
              <a:cs typeface="Times New Roman"/>
              <a:sym typeface="Times New Roman"/>
            </a:endParaRPr>
          </a:p>
        </p:txBody>
      </p:sp>
      <p:pic>
        <p:nvPicPr>
          <p:cNvPr id="219" name="Google Shape;219;p36"/>
          <p:cNvPicPr preferRelativeResize="0"/>
          <p:nvPr/>
        </p:nvPicPr>
        <p:blipFill rotWithShape="1">
          <a:blip r:embed="rId3">
            <a:alphaModFix/>
          </a:blip>
          <a:srcRect l="-2050" t="4057" r="2049" b="3307"/>
          <a:stretch/>
        </p:blipFill>
        <p:spPr>
          <a:xfrm>
            <a:off x="575575" y="1066750"/>
            <a:ext cx="7984674" cy="39175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306150"/>
            <a:ext cx="8520600" cy="551100"/>
          </a:xfrm>
          <a:prstGeom prst="rect">
            <a:avLst/>
          </a:prstGeom>
        </p:spPr>
        <p:txBody>
          <a:bodyPr spcFirstLastPara="1" wrap="square" lIns="68575" tIns="34275" rIns="68575" bIns="34275" anchor="ctr" anchorCtr="0">
            <a:normAutofit fontScale="90000"/>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Results</a:t>
            </a:r>
            <a:endParaRPr>
              <a:solidFill>
                <a:srgbClr val="FF0000"/>
              </a:solidFill>
              <a:latin typeface="Times New Roman"/>
              <a:ea typeface="Times New Roman"/>
              <a:cs typeface="Times New Roman"/>
              <a:sym typeface="Times New Roman"/>
            </a:endParaRPr>
          </a:p>
        </p:txBody>
      </p:sp>
      <p:sp>
        <p:nvSpPr>
          <p:cNvPr id="225" name="Google Shape;225;p37"/>
          <p:cNvSpPr txBox="1">
            <a:spLocks noGrp="1"/>
          </p:cNvSpPr>
          <p:nvPr>
            <p:ph type="body" idx="1"/>
          </p:nvPr>
        </p:nvSpPr>
        <p:spPr>
          <a:xfrm>
            <a:off x="311700" y="857250"/>
            <a:ext cx="8520600" cy="41025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None/>
            </a:pPr>
            <a:r>
              <a:rPr lang="en">
                <a:solidFill>
                  <a:srgbClr val="FF0000"/>
                </a:solidFill>
                <a:latin typeface="Times New Roman"/>
                <a:ea typeface="Times New Roman"/>
                <a:cs typeface="Times New Roman"/>
                <a:sym typeface="Times New Roman"/>
              </a:rPr>
              <a:t>SVM</a:t>
            </a:r>
            <a:endParaRPr>
              <a:solidFill>
                <a:srgbClr val="FF0000"/>
              </a:solidFill>
              <a:latin typeface="Times New Roman"/>
              <a:ea typeface="Times New Roman"/>
              <a:cs typeface="Times New Roman"/>
              <a:sym typeface="Times New Roman"/>
            </a:endParaRPr>
          </a:p>
        </p:txBody>
      </p:sp>
      <p:pic>
        <p:nvPicPr>
          <p:cNvPr id="226" name="Google Shape;226;p37"/>
          <p:cNvPicPr preferRelativeResize="0"/>
          <p:nvPr/>
        </p:nvPicPr>
        <p:blipFill rotWithShape="1">
          <a:blip r:embed="rId3">
            <a:alphaModFix/>
          </a:blip>
          <a:srcRect l="10246" t="21795" r="21717" b="12968"/>
          <a:stretch/>
        </p:blipFill>
        <p:spPr>
          <a:xfrm>
            <a:off x="1655875" y="1102200"/>
            <a:ext cx="6221198" cy="335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FD37-A77D-8179-7022-405EAC298FAA}"/>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6D5BF58F-E870-21ED-61CF-44606A57802F}"/>
              </a:ext>
            </a:extLst>
          </p:cNvPr>
          <p:cNvSpPr>
            <a:spLocks noGrp="1"/>
          </p:cNvSpPr>
          <p:nvPr>
            <p:ph type="body" idx="1"/>
          </p:nvPr>
        </p:nvSpPr>
        <p:spPr/>
        <p:txBody>
          <a:bodyPr>
            <a:normAutofit/>
          </a:bodyPr>
          <a:lstStyle/>
          <a:p>
            <a:pPr marL="76200" indent="0">
              <a:buNone/>
            </a:pPr>
            <a:r>
              <a:rPr lang="en-IN" sz="3200" dirty="0">
                <a:solidFill>
                  <a:srgbClr val="FF0000"/>
                </a:solidFill>
                <a:latin typeface="Times New Roman" panose="02020603050405020304" pitchFamily="18" charset="0"/>
                <a:cs typeface="Times New Roman" panose="02020603050405020304" pitchFamily="18" charset="0"/>
              </a:rPr>
              <a:t>Classification Report</a:t>
            </a:r>
          </a:p>
        </p:txBody>
      </p:sp>
      <p:pic>
        <p:nvPicPr>
          <p:cNvPr id="5" name="Picture 4">
            <a:extLst>
              <a:ext uri="{FF2B5EF4-FFF2-40B4-BE49-F238E27FC236}">
                <a16:creationId xmlns:a16="http://schemas.microsoft.com/office/drawing/2014/main" id="{268CA300-3728-38C4-DFDC-CA57750E0E71}"/>
              </a:ext>
            </a:extLst>
          </p:cNvPr>
          <p:cNvPicPr>
            <a:picLocks noChangeAspect="1"/>
          </p:cNvPicPr>
          <p:nvPr/>
        </p:nvPicPr>
        <p:blipFill rotWithShape="1">
          <a:blip r:embed="rId2"/>
          <a:srcRect l="12411" t="50000" r="36875" b="17460"/>
          <a:stretch/>
        </p:blipFill>
        <p:spPr>
          <a:xfrm>
            <a:off x="1820636" y="2171700"/>
            <a:ext cx="4637314" cy="1673679"/>
          </a:xfrm>
          <a:prstGeom prst="rect">
            <a:avLst/>
          </a:prstGeom>
        </p:spPr>
      </p:pic>
    </p:spTree>
    <p:extLst>
      <p:ext uri="{BB962C8B-B14F-4D97-AF65-F5344CB8AC3E}">
        <p14:creationId xmlns:p14="http://schemas.microsoft.com/office/powerpoint/2010/main" val="3931691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body" idx="1"/>
          </p:nvPr>
        </p:nvSpPr>
        <p:spPr>
          <a:xfrm>
            <a:off x="311700" y="575575"/>
            <a:ext cx="8520600" cy="42984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None/>
            </a:pPr>
            <a:r>
              <a:rPr lang="en" sz="3200" dirty="0">
                <a:solidFill>
                  <a:srgbClr val="FF0000"/>
                </a:solidFill>
                <a:latin typeface="Times New Roman"/>
                <a:ea typeface="Times New Roman"/>
                <a:cs typeface="Times New Roman"/>
                <a:sym typeface="Times New Roman"/>
              </a:rPr>
              <a:t>Decision Tree </a:t>
            </a:r>
            <a:r>
              <a:rPr lang="en" dirty="0">
                <a:solidFill>
                  <a:srgbClr val="FF0000"/>
                </a:solidFill>
                <a:latin typeface="Times New Roman"/>
                <a:ea typeface="Times New Roman"/>
                <a:cs typeface="Times New Roman"/>
                <a:sym typeface="Times New Roman"/>
              </a:rPr>
              <a:t>										</a:t>
            </a:r>
            <a:endParaRPr dirty="0">
              <a:solidFill>
                <a:srgbClr val="FF0000"/>
              </a:solidFill>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FF0000"/>
              </a:solidFill>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FF0000"/>
              </a:solidFill>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FF0000"/>
              </a:solidFill>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FF0000"/>
              </a:solidFill>
              <a:latin typeface="Times New Roman"/>
              <a:ea typeface="Times New Roman"/>
              <a:cs typeface="Times New Roman"/>
              <a:sym typeface="Times New Roman"/>
            </a:endParaRPr>
          </a:p>
          <a:p>
            <a:pPr marL="0" lvl="0" indent="0" algn="l" rtl="0">
              <a:spcBef>
                <a:spcPts val="500"/>
              </a:spcBef>
              <a:spcAft>
                <a:spcPts val="0"/>
              </a:spcAft>
              <a:buNone/>
            </a:pPr>
            <a:endParaRPr dirty="0">
              <a:solidFill>
                <a:srgbClr val="FF0000"/>
              </a:solidFill>
              <a:latin typeface="Times New Roman"/>
              <a:ea typeface="Times New Roman"/>
              <a:cs typeface="Times New Roman"/>
              <a:sym typeface="Times New Roman"/>
            </a:endParaRPr>
          </a:p>
        </p:txBody>
      </p:sp>
      <p:pic>
        <p:nvPicPr>
          <p:cNvPr id="232" name="Google Shape;232;p38"/>
          <p:cNvPicPr preferRelativeResize="0"/>
          <p:nvPr/>
        </p:nvPicPr>
        <p:blipFill rotWithShape="1">
          <a:blip r:embed="rId3">
            <a:alphaModFix/>
          </a:blip>
          <a:srcRect l="662" t="21430" r="21389" b="11661"/>
          <a:stretch/>
        </p:blipFill>
        <p:spPr>
          <a:xfrm>
            <a:off x="1151150" y="1347100"/>
            <a:ext cx="7127424" cy="3441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728D-26A4-9C5F-31F8-0F7DF66DB2EC}"/>
              </a:ext>
            </a:extLst>
          </p:cNvPr>
          <p:cNvSpPr>
            <a:spLocks noGrp="1"/>
          </p:cNvSpPr>
          <p:nvPr>
            <p:ph type="title"/>
          </p:nvPr>
        </p:nvSpPr>
        <p:spPr>
          <a:xfrm>
            <a:off x="311700" y="461959"/>
            <a:ext cx="8520600" cy="572700"/>
          </a:xfrm>
        </p:spPr>
        <p:txBody>
          <a:bodyPr/>
          <a:lstStyle/>
          <a:p>
            <a:r>
              <a:rPr lang="en-IN" dirty="0"/>
              <a:t> </a:t>
            </a:r>
          </a:p>
        </p:txBody>
      </p:sp>
      <p:sp>
        <p:nvSpPr>
          <p:cNvPr id="3" name="Text Placeholder 2">
            <a:extLst>
              <a:ext uri="{FF2B5EF4-FFF2-40B4-BE49-F238E27FC236}">
                <a16:creationId xmlns:a16="http://schemas.microsoft.com/office/drawing/2014/main" id="{8C1EE9F6-95D7-F22D-FC70-155AD4DEC6CF}"/>
              </a:ext>
            </a:extLst>
          </p:cNvPr>
          <p:cNvSpPr>
            <a:spLocks noGrp="1"/>
          </p:cNvSpPr>
          <p:nvPr>
            <p:ph type="body" idx="1"/>
          </p:nvPr>
        </p:nvSpPr>
        <p:spPr/>
        <p:txBody>
          <a:bodyPr>
            <a:normAutofit/>
          </a:bodyPr>
          <a:lstStyle/>
          <a:p>
            <a:pPr marL="76200" indent="0">
              <a:buNone/>
            </a:pPr>
            <a:r>
              <a:rPr lang="en-IN" sz="3200" dirty="0">
                <a:solidFill>
                  <a:srgbClr val="FF0000"/>
                </a:solidFill>
                <a:latin typeface="Times New Roman" panose="02020603050405020304" pitchFamily="18" charset="0"/>
                <a:cs typeface="Times New Roman" panose="02020603050405020304" pitchFamily="18" charset="0"/>
              </a:rPr>
              <a:t>Classification Report</a:t>
            </a:r>
          </a:p>
        </p:txBody>
      </p:sp>
      <p:pic>
        <p:nvPicPr>
          <p:cNvPr id="5" name="Picture 4">
            <a:extLst>
              <a:ext uri="{FF2B5EF4-FFF2-40B4-BE49-F238E27FC236}">
                <a16:creationId xmlns:a16="http://schemas.microsoft.com/office/drawing/2014/main" id="{9B9629B3-2D84-0F90-4E3B-2C0B9A917BD1}"/>
              </a:ext>
            </a:extLst>
          </p:cNvPr>
          <p:cNvPicPr>
            <a:picLocks noChangeAspect="1"/>
          </p:cNvPicPr>
          <p:nvPr/>
        </p:nvPicPr>
        <p:blipFill rotWithShape="1">
          <a:blip r:embed="rId2"/>
          <a:srcRect l="13214" t="41429" r="37232" b="24761"/>
          <a:stretch/>
        </p:blipFill>
        <p:spPr>
          <a:xfrm>
            <a:off x="1771650" y="1941788"/>
            <a:ext cx="5339561" cy="2049237"/>
          </a:xfrm>
          <a:prstGeom prst="rect">
            <a:avLst/>
          </a:prstGeom>
        </p:spPr>
      </p:pic>
    </p:spTree>
    <p:extLst>
      <p:ext uri="{BB962C8B-B14F-4D97-AF65-F5344CB8AC3E}">
        <p14:creationId xmlns:p14="http://schemas.microsoft.com/office/powerpoint/2010/main" val="97019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body" idx="1"/>
          </p:nvPr>
        </p:nvSpPr>
        <p:spPr>
          <a:xfrm>
            <a:off x="311700" y="587825"/>
            <a:ext cx="8520600" cy="39810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Clr>
                <a:schemeClr val="dk1"/>
              </a:buClr>
              <a:buSzPts val="1100"/>
              <a:buFont typeface="Arial"/>
              <a:buNone/>
            </a:pPr>
            <a:r>
              <a:rPr lang="en" sz="3200" dirty="0">
                <a:solidFill>
                  <a:srgbClr val="FF0000"/>
                </a:solidFill>
                <a:latin typeface="Times New Roman"/>
                <a:ea typeface="Times New Roman"/>
                <a:cs typeface="Times New Roman"/>
                <a:sym typeface="Times New Roman"/>
              </a:rPr>
              <a:t>Random Forest</a:t>
            </a:r>
            <a:endParaRPr sz="3200" dirty="0"/>
          </a:p>
        </p:txBody>
      </p:sp>
      <p:pic>
        <p:nvPicPr>
          <p:cNvPr id="238" name="Google Shape;238;p39"/>
          <p:cNvPicPr preferRelativeResize="0"/>
          <p:nvPr/>
        </p:nvPicPr>
        <p:blipFill rotWithShape="1">
          <a:blip r:embed="rId3">
            <a:alphaModFix/>
          </a:blip>
          <a:srcRect t="12620" r="20979" b="22854"/>
          <a:stretch/>
        </p:blipFill>
        <p:spPr>
          <a:xfrm>
            <a:off x="1040950" y="1299250"/>
            <a:ext cx="7225402" cy="3318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SzPts val="3300"/>
              <a:buNone/>
            </a:pPr>
            <a:r>
              <a:rPr lang="en" sz="3000" b="1">
                <a:solidFill>
                  <a:srgbClr val="FF0000"/>
                </a:solidFill>
                <a:latin typeface="Times New Roman"/>
                <a:ea typeface="Times New Roman"/>
                <a:cs typeface="Times New Roman"/>
                <a:sym typeface="Times New Roman"/>
              </a:rPr>
              <a:t>Proposed Solution</a:t>
            </a:r>
            <a:endParaRPr sz="3000" b="1">
              <a:solidFill>
                <a:srgbClr val="FF0000"/>
              </a:solidFill>
              <a:latin typeface="Times New Roman"/>
              <a:ea typeface="Times New Roman"/>
              <a:cs typeface="Times New Roman"/>
              <a:sym typeface="Times New Roman"/>
            </a:endParaRPr>
          </a:p>
        </p:txBody>
      </p:sp>
      <p:sp>
        <p:nvSpPr>
          <p:cNvPr id="112" name="Google Shape;112;p18"/>
          <p:cNvSpPr txBox="1">
            <a:spLocks noGrp="1"/>
          </p:cNvSpPr>
          <p:nvPr>
            <p:ph type="body" idx="1"/>
          </p:nvPr>
        </p:nvSpPr>
        <p:spPr>
          <a:xfrm>
            <a:off x="804600" y="952375"/>
            <a:ext cx="7534800" cy="3750600"/>
          </a:xfrm>
          <a:prstGeom prst="rect">
            <a:avLst/>
          </a:prstGeom>
          <a:noFill/>
          <a:ln>
            <a:noFill/>
          </a:ln>
        </p:spPr>
        <p:txBody>
          <a:bodyPr spcFirstLastPara="1" wrap="square" lIns="68575" tIns="34275" rIns="68575" bIns="34275" anchor="t" anchorCtr="0">
            <a:noAutofit/>
          </a:bodyPr>
          <a:lstStyle/>
          <a:p>
            <a:pPr marL="0" lvl="0" indent="0" algn="just" rtl="0">
              <a:lnSpc>
                <a:spcPct val="150000"/>
              </a:lnSpc>
              <a:spcBef>
                <a:spcPts val="500"/>
              </a:spcBef>
              <a:spcAft>
                <a:spcPts val="0"/>
              </a:spcAft>
              <a:buSzPts val="2400"/>
              <a:buNone/>
            </a:pP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Real time data is analyzed using TextBlob library.</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From our Literature Survey, we noticed that in preprocessing phase emojis had been removed.</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We, therefore, converted the emojis to text format using emot module and the resultant text was preprocessed by NLP.</a:t>
            </a:r>
            <a:endParaRPr sz="2000">
              <a:solidFill>
                <a:srgbClr val="3C78D8"/>
              </a:solidFill>
              <a:latin typeface="Times New Roman"/>
              <a:ea typeface="Times New Roman"/>
              <a:cs typeface="Times New Roman"/>
              <a:sym typeface="Times New Roman"/>
            </a:endParaRPr>
          </a:p>
          <a:p>
            <a:pPr marL="457200" marR="5715" lvl="0" indent="-355600" algn="just" rtl="0">
              <a:lnSpc>
                <a:spcPct val="150000"/>
              </a:lnSpc>
              <a:spcBef>
                <a:spcPts val="675"/>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We are using different machine learning algorithms like SVM, Decision Tree, Random Forest.</a:t>
            </a:r>
            <a:endParaRPr sz="2000">
              <a:solidFill>
                <a:srgbClr val="3C78D8"/>
              </a:solidFill>
              <a:latin typeface="Times New Roman"/>
              <a:ea typeface="Times New Roman"/>
              <a:cs typeface="Times New Roman"/>
              <a:sym typeface="Times New Roman"/>
            </a:endParaRPr>
          </a:p>
          <a:p>
            <a:pPr marL="0" lvl="0" indent="0" algn="just" rtl="0">
              <a:lnSpc>
                <a:spcPct val="150000"/>
              </a:lnSpc>
              <a:spcBef>
                <a:spcPts val="500"/>
              </a:spcBef>
              <a:spcAft>
                <a:spcPts val="0"/>
              </a:spcAft>
              <a:buSzPts val="2400"/>
              <a:buNone/>
            </a:pPr>
            <a:endParaRPr sz="2000"/>
          </a:p>
          <a:p>
            <a:pPr marL="0" lvl="0" indent="0" algn="just" rtl="0">
              <a:lnSpc>
                <a:spcPct val="150000"/>
              </a:lnSpc>
              <a:spcBef>
                <a:spcPts val="500"/>
              </a:spcBef>
              <a:spcAft>
                <a:spcPts val="0"/>
              </a:spcAft>
              <a:buSzPts val="2400"/>
              <a:buNone/>
            </a:pP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9B44-150F-355D-C3C2-D6E661969682}"/>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B3182E28-615A-E8FF-89A1-346D01353E37}"/>
              </a:ext>
            </a:extLst>
          </p:cNvPr>
          <p:cNvSpPr>
            <a:spLocks noGrp="1"/>
          </p:cNvSpPr>
          <p:nvPr>
            <p:ph type="body" idx="1"/>
          </p:nvPr>
        </p:nvSpPr>
        <p:spPr/>
        <p:txBody>
          <a:bodyPr>
            <a:normAutofit/>
          </a:bodyPr>
          <a:lstStyle/>
          <a:p>
            <a:pPr marL="76200" indent="0">
              <a:buNone/>
            </a:pPr>
            <a:r>
              <a:rPr lang="en-IN" sz="3200" dirty="0">
                <a:solidFill>
                  <a:srgbClr val="FF0000"/>
                </a:solidFill>
                <a:latin typeface="Times New Roman" panose="02020603050405020304" pitchFamily="18" charset="0"/>
                <a:cs typeface="Times New Roman" panose="02020603050405020304" pitchFamily="18" charset="0"/>
              </a:rPr>
              <a:t>Classification Report</a:t>
            </a:r>
          </a:p>
        </p:txBody>
      </p:sp>
      <p:pic>
        <p:nvPicPr>
          <p:cNvPr id="5" name="Picture 4">
            <a:extLst>
              <a:ext uri="{FF2B5EF4-FFF2-40B4-BE49-F238E27FC236}">
                <a16:creationId xmlns:a16="http://schemas.microsoft.com/office/drawing/2014/main" id="{F48C5D0D-7CB3-11C7-8732-9368F85BBA8F}"/>
              </a:ext>
            </a:extLst>
          </p:cNvPr>
          <p:cNvPicPr>
            <a:picLocks noChangeAspect="1"/>
          </p:cNvPicPr>
          <p:nvPr/>
        </p:nvPicPr>
        <p:blipFill rotWithShape="1">
          <a:blip r:embed="rId2"/>
          <a:srcRect l="15089" t="39047" r="38840" b="29524"/>
          <a:stretch/>
        </p:blipFill>
        <p:spPr>
          <a:xfrm>
            <a:off x="1379764" y="2008414"/>
            <a:ext cx="5641522" cy="2164770"/>
          </a:xfrm>
          <a:prstGeom prst="rect">
            <a:avLst/>
          </a:prstGeom>
        </p:spPr>
      </p:pic>
    </p:spTree>
    <p:extLst>
      <p:ext uri="{BB962C8B-B14F-4D97-AF65-F5344CB8AC3E}">
        <p14:creationId xmlns:p14="http://schemas.microsoft.com/office/powerpoint/2010/main" val="3034213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0"/>
          <p:cNvPicPr preferRelativeResize="0"/>
          <p:nvPr/>
        </p:nvPicPr>
        <p:blipFill rotWithShape="1">
          <a:blip r:embed="rId3">
            <a:alphaModFix/>
          </a:blip>
          <a:srcRect l="4566" t="31771" r="4829" b="7152"/>
          <a:stretch/>
        </p:blipFill>
        <p:spPr>
          <a:xfrm>
            <a:off x="325650" y="895075"/>
            <a:ext cx="8285050" cy="3649725"/>
          </a:xfrm>
          <a:prstGeom prst="rect">
            <a:avLst/>
          </a:prstGeom>
          <a:noFill/>
          <a:ln>
            <a:noFill/>
          </a:ln>
        </p:spPr>
      </p:pic>
      <p:sp>
        <p:nvSpPr>
          <p:cNvPr id="244" name="Google Shape;244;p40"/>
          <p:cNvSpPr txBox="1"/>
          <p:nvPr/>
        </p:nvSpPr>
        <p:spPr>
          <a:xfrm>
            <a:off x="649050" y="417675"/>
            <a:ext cx="595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FF0000"/>
                </a:solidFill>
                <a:latin typeface="Times New Roman"/>
                <a:ea typeface="Times New Roman"/>
                <a:cs typeface="Times New Roman"/>
                <a:sym typeface="Times New Roman"/>
              </a:rPr>
              <a:t>Real Time Data Results</a:t>
            </a:r>
            <a:endParaRPr sz="24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solidFill>
                  <a:srgbClr val="FF0000"/>
                </a:solidFill>
                <a:latin typeface="Times New Roman"/>
                <a:ea typeface="Times New Roman"/>
                <a:cs typeface="Times New Roman"/>
                <a:sym typeface="Times New Roman"/>
              </a:rPr>
              <a:t>Conclusion</a:t>
            </a:r>
            <a:endParaRPr>
              <a:solidFill>
                <a:srgbClr val="FF0000"/>
              </a:solidFill>
              <a:latin typeface="Times New Roman"/>
              <a:ea typeface="Times New Roman"/>
              <a:cs typeface="Times New Roman"/>
              <a:sym typeface="Times New Roman"/>
            </a:endParaRPr>
          </a:p>
        </p:txBody>
      </p:sp>
      <p:sp>
        <p:nvSpPr>
          <p:cNvPr id="250" name="Google Shape;250;p41"/>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rmAutofit/>
          </a:bodyPr>
          <a:lstStyle/>
          <a:p>
            <a:pPr marL="76200" indent="0" algn="just">
              <a:lnSpc>
                <a:spcPct val="150000"/>
              </a:lnSpc>
              <a:buNone/>
            </a:pPr>
            <a:r>
              <a:rPr lang="en-US" sz="1800" dirty="0">
                <a:solidFill>
                  <a:srgbClr val="0000FF"/>
                </a:solidFill>
                <a:effectLst/>
                <a:latin typeface="Times New Roman" panose="02020603050405020304" pitchFamily="18" charset="0"/>
                <a:ea typeface="Times New Roman" panose="02020603050405020304" pitchFamily="18" charset="0"/>
              </a:rPr>
              <a:t>In the context of this work we present an approach that aims to extract Twitter sentiment analysis by converting emojis to text. Experimental results indicate that Random Forest and Decision Tree have an almost similar accuracy which is better than that of the support vector machine(SVM). However, the Random Forest gives the highest accuracy at 85% followed by Decision Tree at 84%, and Support vector machine(SVM) at 83%</a:t>
            </a:r>
            <a:endParaRPr lang="en-IN" sz="1800" dirty="0">
              <a:solidFill>
                <a:srgbClr val="0000FF"/>
              </a:solidFill>
              <a:effectLst/>
              <a:latin typeface="Arial" panose="020B0604020202020204" pitchFamily="34" charset="0"/>
              <a:ea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6C9BD4-9D42-8343-97AA-478DD59DCDE9}"/>
              </a:ext>
            </a:extLst>
          </p:cNvPr>
          <p:cNvSpPr>
            <a:spLocks noGrp="1"/>
          </p:cNvSpPr>
          <p:nvPr>
            <p:ph type="body" idx="1"/>
          </p:nvPr>
        </p:nvSpPr>
        <p:spPr/>
        <p:txBody>
          <a:bodyPr/>
          <a:lstStyle/>
          <a:p>
            <a:pPr marL="139700" indent="0">
              <a:buNone/>
            </a:pPr>
            <a:endParaRPr lang="en-IN" dirty="0">
              <a:solidFill>
                <a:srgbClr val="FF0000"/>
              </a:solidFill>
            </a:endParaRPr>
          </a:p>
          <a:p>
            <a:pPr marL="139700" indent="0">
              <a:buNone/>
            </a:pPr>
            <a:endParaRPr lang="en-IN" dirty="0">
              <a:solidFill>
                <a:srgbClr val="FF0000"/>
              </a:solidFill>
            </a:endParaRPr>
          </a:p>
          <a:p>
            <a:pPr marL="139700" indent="0">
              <a:buNone/>
            </a:pPr>
            <a:endParaRPr lang="en-IN" dirty="0">
              <a:solidFill>
                <a:srgbClr val="FF0000"/>
              </a:solidFill>
            </a:endParaRPr>
          </a:p>
          <a:p>
            <a:pPr marL="139700" indent="0" algn="ctr">
              <a:buNone/>
            </a:pPr>
            <a:endParaRPr lang="en-IN" dirty="0">
              <a:solidFill>
                <a:srgbClr val="FF0000"/>
              </a:solidFill>
            </a:endParaRPr>
          </a:p>
          <a:p>
            <a:pPr marL="139700" indent="0" algn="ctr">
              <a:buNone/>
            </a:pPr>
            <a:r>
              <a:rPr lang="en-IN" sz="7200" dirty="0">
                <a:solidFill>
                  <a:srgbClr val="FF0000"/>
                </a:solidFill>
              </a:rPr>
              <a:t>THANK YOU</a:t>
            </a:r>
          </a:p>
        </p:txBody>
      </p:sp>
    </p:spTree>
    <p:extLst>
      <p:ext uri="{BB962C8B-B14F-4D97-AF65-F5344CB8AC3E}">
        <p14:creationId xmlns:p14="http://schemas.microsoft.com/office/powerpoint/2010/main" val="60574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SzPts val="3300"/>
              <a:buNone/>
            </a:pPr>
            <a:r>
              <a:rPr lang="en" sz="3000" b="1">
                <a:solidFill>
                  <a:srgbClr val="FF0000"/>
                </a:solidFill>
                <a:latin typeface="Times New Roman"/>
                <a:ea typeface="Times New Roman"/>
                <a:cs typeface="Times New Roman"/>
                <a:sym typeface="Times New Roman"/>
              </a:rPr>
              <a:t>Dataset Preparation</a:t>
            </a:r>
            <a:endParaRPr sz="3000" b="1">
              <a:solidFill>
                <a:srgbClr val="FF0000"/>
              </a:solidFill>
              <a:latin typeface="Times New Roman"/>
              <a:ea typeface="Times New Roman"/>
              <a:cs typeface="Times New Roman"/>
              <a:sym typeface="Times New Roman"/>
            </a:endParaRPr>
          </a:p>
        </p:txBody>
      </p:sp>
      <p:sp>
        <p:nvSpPr>
          <p:cNvPr id="118" name="Google Shape;118;p19"/>
          <p:cNvSpPr txBox="1">
            <a:spLocks noGrp="1"/>
          </p:cNvSpPr>
          <p:nvPr>
            <p:ph type="body" idx="1"/>
          </p:nvPr>
        </p:nvSpPr>
        <p:spPr>
          <a:xfrm>
            <a:off x="375375" y="1350575"/>
            <a:ext cx="8241900" cy="3416400"/>
          </a:xfrm>
          <a:prstGeom prst="rect">
            <a:avLst/>
          </a:prstGeom>
          <a:noFill/>
          <a:ln>
            <a:noFill/>
          </a:ln>
        </p:spPr>
        <p:txBody>
          <a:bodyPr spcFirstLastPara="1" wrap="square" lIns="68575" tIns="34275" rIns="68575" bIns="34275" anchor="t" anchorCtr="0">
            <a:normAutofit lnSpcReduction="10000"/>
          </a:bodyPr>
          <a:lstStyle/>
          <a:p>
            <a:pPr marL="457200" lvl="0" indent="-355600" algn="just" rtl="0">
              <a:lnSpc>
                <a:spcPct val="150000"/>
              </a:lnSpc>
              <a:spcBef>
                <a:spcPts val="50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For our project, we collected the static data from DATA.NASA.GOV.</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50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The collected static data doesn’t have the class labels so, using NLTK.Vader we added class labels. </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50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In order to access the real time data, you need a Twitter Developer Account.</a:t>
            </a:r>
            <a:endParaRPr sz="2000">
              <a:solidFill>
                <a:srgbClr val="3C78D8"/>
              </a:solidFill>
              <a:latin typeface="Times New Roman"/>
              <a:ea typeface="Times New Roman"/>
              <a:cs typeface="Times New Roman"/>
              <a:sym typeface="Times New Roman"/>
            </a:endParaRPr>
          </a:p>
          <a:p>
            <a:pPr marL="457200" lvl="0" indent="-355600" algn="just" rtl="0">
              <a:lnSpc>
                <a:spcPct val="150000"/>
              </a:lnSpc>
              <a:spcBef>
                <a:spcPts val="0"/>
              </a:spcBef>
              <a:spcAft>
                <a:spcPts val="0"/>
              </a:spcAft>
              <a:buClr>
                <a:srgbClr val="3C78D8"/>
              </a:buClr>
              <a:buSzPts val="2000"/>
              <a:buFont typeface="Times New Roman"/>
              <a:buChar char="•"/>
            </a:pPr>
            <a:r>
              <a:rPr lang="en" sz="2000">
                <a:solidFill>
                  <a:srgbClr val="3C78D8"/>
                </a:solidFill>
                <a:latin typeface="Times New Roman"/>
                <a:ea typeface="Times New Roman"/>
                <a:cs typeface="Times New Roman"/>
                <a:sym typeface="Times New Roman"/>
              </a:rPr>
              <a:t>Using tweepy library we connected to twitter API with the assistance of access tokens.</a:t>
            </a:r>
            <a:endParaRPr sz="2000">
              <a:solidFill>
                <a:srgbClr val="3C78D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solidFill>
                  <a:srgbClr val="FF0000"/>
                </a:solidFill>
                <a:latin typeface="Times New Roman"/>
                <a:ea typeface="Times New Roman"/>
                <a:cs typeface="Times New Roman"/>
                <a:sym typeface="Times New Roman"/>
              </a:rPr>
              <a:t>Dataset</a:t>
            </a:r>
            <a:endParaRPr b="1">
              <a:solidFill>
                <a:srgbClr val="FF0000"/>
              </a:solidFill>
              <a:latin typeface="Times New Roman"/>
              <a:ea typeface="Times New Roman"/>
              <a:cs typeface="Times New Roman"/>
              <a:sym typeface="Times New Roman"/>
            </a:endParaRPr>
          </a:p>
        </p:txBody>
      </p:sp>
      <p:sp>
        <p:nvSpPr>
          <p:cNvPr id="124" name="Google Shape;124;p20"/>
          <p:cNvSpPr txBox="1"/>
          <p:nvPr/>
        </p:nvSpPr>
        <p:spPr>
          <a:xfrm>
            <a:off x="4940275" y="238435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25" name="Google Shape;125;p20"/>
          <p:cNvPicPr preferRelativeResize="0"/>
          <p:nvPr/>
        </p:nvPicPr>
        <p:blipFill rotWithShape="1">
          <a:blip r:embed="rId3">
            <a:alphaModFix/>
          </a:blip>
          <a:srcRect l="2059" t="15447" r="42591" b="7314"/>
          <a:stretch/>
        </p:blipFill>
        <p:spPr>
          <a:xfrm>
            <a:off x="2041450" y="1592675"/>
            <a:ext cx="5061101" cy="3354449"/>
          </a:xfrm>
          <a:prstGeom prst="rect">
            <a:avLst/>
          </a:prstGeom>
          <a:noFill/>
          <a:ln>
            <a:noFill/>
          </a:ln>
        </p:spPr>
      </p:pic>
      <p:sp>
        <p:nvSpPr>
          <p:cNvPr id="126" name="Google Shape;126;p20"/>
          <p:cNvSpPr txBox="1"/>
          <p:nvPr/>
        </p:nvSpPr>
        <p:spPr>
          <a:xfrm>
            <a:off x="1114425" y="1017725"/>
            <a:ext cx="182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FF0000"/>
                </a:solidFill>
                <a:latin typeface="Times New Roman"/>
                <a:ea typeface="Times New Roman"/>
                <a:cs typeface="Times New Roman"/>
                <a:sym typeface="Times New Roman"/>
              </a:rPr>
              <a:t>Static Data</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400">
                <a:solidFill>
                  <a:srgbClr val="FF0000"/>
                </a:solidFill>
                <a:latin typeface="Times New Roman"/>
                <a:ea typeface="Times New Roman"/>
                <a:cs typeface="Times New Roman"/>
                <a:sym typeface="Times New Roman"/>
              </a:rPr>
              <a:t>Real Time Data</a:t>
            </a:r>
            <a:endParaRPr sz="2400">
              <a:solidFill>
                <a:srgbClr val="FF0000"/>
              </a:solidFill>
              <a:latin typeface="Times New Roman"/>
              <a:ea typeface="Times New Roman"/>
              <a:cs typeface="Times New Roman"/>
              <a:sym typeface="Times New Roman"/>
            </a:endParaRPr>
          </a:p>
        </p:txBody>
      </p:sp>
      <p:pic>
        <p:nvPicPr>
          <p:cNvPr id="132" name="Google Shape;132;p21"/>
          <p:cNvPicPr preferRelativeResize="0"/>
          <p:nvPr/>
        </p:nvPicPr>
        <p:blipFill rotWithShape="1">
          <a:blip r:embed="rId3">
            <a:alphaModFix/>
          </a:blip>
          <a:srcRect l="7945" r="-9"/>
          <a:stretch/>
        </p:blipFill>
        <p:spPr>
          <a:xfrm>
            <a:off x="311700" y="1017725"/>
            <a:ext cx="8417950" cy="364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200"/>
              <a:buFont typeface="Times New Roman"/>
              <a:buNone/>
            </a:pPr>
            <a:r>
              <a:rPr lang="en" b="1">
                <a:solidFill>
                  <a:srgbClr val="FF0000"/>
                </a:solidFill>
                <a:latin typeface="Times New Roman"/>
                <a:ea typeface="Times New Roman"/>
                <a:cs typeface="Times New Roman"/>
                <a:sym typeface="Times New Roman"/>
              </a:rPr>
              <a:t>Data Preprocessing </a:t>
            </a:r>
            <a:endParaRPr b="1">
              <a:solidFill>
                <a:srgbClr val="FF0000"/>
              </a:solidFill>
              <a:latin typeface="Times New Roman"/>
              <a:ea typeface="Times New Roman"/>
              <a:cs typeface="Times New Roman"/>
              <a:sym typeface="Times New Roman"/>
            </a:endParaRPr>
          </a:p>
        </p:txBody>
      </p:sp>
      <p:sp>
        <p:nvSpPr>
          <p:cNvPr id="138" name="Google Shape;138;p22"/>
          <p:cNvSpPr txBox="1">
            <a:spLocks noGrp="1"/>
          </p:cNvSpPr>
          <p:nvPr>
            <p:ph type="body" idx="1"/>
          </p:nvPr>
        </p:nvSpPr>
        <p:spPr>
          <a:xfrm>
            <a:off x="771175" y="1152475"/>
            <a:ext cx="7534800" cy="3750600"/>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500"/>
              </a:spcBef>
              <a:spcAft>
                <a:spcPts val="0"/>
              </a:spcAft>
              <a:buNone/>
            </a:pPr>
            <a:r>
              <a:rPr lang="en" sz="2000">
                <a:solidFill>
                  <a:srgbClr val="FF0000"/>
                </a:solidFill>
                <a:latin typeface="Times New Roman"/>
                <a:ea typeface="Times New Roman"/>
                <a:cs typeface="Times New Roman"/>
                <a:sym typeface="Times New Roman"/>
              </a:rPr>
              <a:t>1.Conversion of emoji to text</a:t>
            </a:r>
            <a:endParaRPr sz="2000">
              <a:solidFill>
                <a:srgbClr val="FF0000"/>
              </a:solidFill>
              <a:latin typeface="Times New Roman"/>
              <a:ea typeface="Times New Roman"/>
              <a:cs typeface="Times New Roman"/>
              <a:sym typeface="Times New Roman"/>
            </a:endParaRPr>
          </a:p>
          <a:p>
            <a:pPr marL="457200" lvl="0" indent="0" algn="just" rtl="0">
              <a:lnSpc>
                <a:spcPct val="150000"/>
              </a:lnSpc>
              <a:spcBef>
                <a:spcPts val="500"/>
              </a:spcBef>
              <a:spcAft>
                <a:spcPts val="0"/>
              </a:spcAft>
              <a:buNone/>
            </a:pPr>
            <a:r>
              <a:rPr lang="en" sz="1800">
                <a:solidFill>
                  <a:srgbClr val="3C78D8"/>
                </a:solidFill>
                <a:latin typeface="Times New Roman"/>
                <a:ea typeface="Times New Roman"/>
                <a:cs typeface="Times New Roman"/>
                <a:sym typeface="Times New Roman"/>
              </a:rPr>
              <a:t>The python emot library functions can detect emojis and emoticons so that the infiltrated emojis in tweet have converted to text.</a:t>
            </a:r>
            <a:endParaRPr sz="1800">
              <a:solidFill>
                <a:srgbClr val="3C78D8"/>
              </a:solidFill>
              <a:latin typeface="Times New Roman"/>
              <a:ea typeface="Times New Roman"/>
              <a:cs typeface="Times New Roman"/>
              <a:sym typeface="Times New Roman"/>
            </a:endParaRPr>
          </a:p>
          <a:p>
            <a:pPr marL="1371600" lvl="0" indent="0" algn="just" rtl="0">
              <a:lnSpc>
                <a:spcPct val="100000"/>
              </a:lnSpc>
              <a:spcBef>
                <a:spcPts val="500"/>
              </a:spcBef>
              <a:spcAft>
                <a:spcPts val="0"/>
              </a:spcAft>
              <a:buNone/>
            </a:pPr>
            <a:endParaRPr sz="2000">
              <a:latin typeface="Times New Roman"/>
              <a:ea typeface="Times New Roman"/>
              <a:cs typeface="Times New Roman"/>
              <a:sym typeface="Times New Roman"/>
            </a:endParaRPr>
          </a:p>
        </p:txBody>
      </p:sp>
      <p:pic>
        <p:nvPicPr>
          <p:cNvPr id="139" name="Google Shape;139;p22"/>
          <p:cNvPicPr preferRelativeResize="0"/>
          <p:nvPr/>
        </p:nvPicPr>
        <p:blipFill rotWithShape="1">
          <a:blip r:embed="rId3">
            <a:alphaModFix/>
          </a:blip>
          <a:srcRect l="13129" t="9251" r="17876" b="9527"/>
          <a:stretch/>
        </p:blipFill>
        <p:spPr>
          <a:xfrm>
            <a:off x="1984500" y="2342275"/>
            <a:ext cx="4783276" cy="244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body" idx="1"/>
          </p:nvPr>
        </p:nvSpPr>
        <p:spPr>
          <a:xfrm>
            <a:off x="311700" y="776800"/>
            <a:ext cx="8520600" cy="3992100"/>
          </a:xfrm>
          <a:prstGeom prst="rect">
            <a:avLst/>
          </a:prstGeom>
        </p:spPr>
        <p:txBody>
          <a:bodyPr spcFirstLastPara="1" wrap="square" lIns="68575" tIns="34275" rIns="68575" bIns="34275" anchor="t" anchorCtr="0">
            <a:normAutofit fontScale="92500" lnSpcReduction="10000"/>
          </a:bodyPr>
          <a:lstStyle/>
          <a:p>
            <a:pPr marL="0" lvl="0" indent="0" algn="l" rtl="0">
              <a:lnSpc>
                <a:spcPct val="150000"/>
              </a:lnSpc>
              <a:spcBef>
                <a:spcPts val="500"/>
              </a:spcBef>
              <a:spcAft>
                <a:spcPts val="0"/>
              </a:spcAft>
              <a:buNone/>
            </a:pPr>
            <a:r>
              <a:rPr lang="en" sz="2000">
                <a:solidFill>
                  <a:srgbClr val="FF0000"/>
                </a:solidFill>
                <a:latin typeface="Times New Roman"/>
                <a:ea typeface="Times New Roman"/>
                <a:cs typeface="Times New Roman"/>
                <a:sym typeface="Times New Roman"/>
              </a:rPr>
              <a:t>2. Conversion to lowercase</a:t>
            </a:r>
            <a:endParaRPr sz="2000">
              <a:solidFill>
                <a:srgbClr val="FF0000"/>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2000">
                <a:solidFill>
                  <a:srgbClr val="000000"/>
                </a:solidFill>
                <a:latin typeface="Times New Roman"/>
                <a:ea typeface="Times New Roman"/>
                <a:cs typeface="Times New Roman"/>
                <a:sym typeface="Times New Roman"/>
              </a:rPr>
              <a:t>	</a:t>
            </a:r>
            <a:r>
              <a:rPr lang="en" sz="2000">
                <a:solidFill>
                  <a:srgbClr val="3C78D8"/>
                </a:solidFill>
                <a:latin typeface="Times New Roman"/>
                <a:ea typeface="Times New Roman"/>
                <a:cs typeface="Times New Roman"/>
                <a:sym typeface="Times New Roman"/>
              </a:rPr>
              <a:t>It significantly helps with consistency of expected output. </a:t>
            </a:r>
            <a:endParaRPr sz="2000">
              <a:solidFill>
                <a:srgbClr val="3C78D8"/>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2000">
                <a:solidFill>
                  <a:srgbClr val="3C78D8"/>
                </a:solidFill>
                <a:latin typeface="Times New Roman"/>
                <a:ea typeface="Times New Roman"/>
                <a:cs typeface="Times New Roman"/>
                <a:sym typeface="Times New Roman"/>
              </a:rPr>
              <a:t>	(e.g. ‘Canada’ vs. ‘canada’)</a:t>
            </a:r>
            <a:endParaRPr sz="2000">
              <a:solidFill>
                <a:srgbClr val="3C78D8"/>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2000">
                <a:solidFill>
                  <a:srgbClr val="FF0000"/>
                </a:solidFill>
                <a:latin typeface="Times New Roman"/>
                <a:ea typeface="Times New Roman"/>
                <a:cs typeface="Times New Roman"/>
                <a:sym typeface="Times New Roman"/>
              </a:rPr>
              <a:t>3. Removal of HTML tags and URLs</a:t>
            </a:r>
            <a:endParaRPr sz="2000">
              <a:solidFill>
                <a:srgbClr val="FF0000"/>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2000">
                <a:solidFill>
                  <a:srgbClr val="000000"/>
                </a:solidFill>
                <a:latin typeface="Times New Roman"/>
                <a:ea typeface="Times New Roman"/>
                <a:cs typeface="Times New Roman"/>
                <a:sym typeface="Times New Roman"/>
              </a:rPr>
              <a:t>	</a:t>
            </a:r>
            <a:r>
              <a:rPr lang="en" sz="2000">
                <a:solidFill>
                  <a:srgbClr val="3C78D8"/>
                </a:solidFill>
                <a:latin typeface="Times New Roman"/>
                <a:ea typeface="Times New Roman"/>
                <a:cs typeface="Times New Roman"/>
                <a:sym typeface="Times New Roman"/>
              </a:rPr>
              <a:t>These tags won’t add any value to the text data.</a:t>
            </a:r>
            <a:endParaRPr sz="2000">
              <a:solidFill>
                <a:srgbClr val="3C78D8"/>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r>
              <a:rPr lang="en" sz="2000">
                <a:solidFill>
                  <a:srgbClr val="FF0000"/>
                </a:solidFill>
                <a:latin typeface="Times New Roman"/>
                <a:ea typeface="Times New Roman"/>
                <a:cs typeface="Times New Roman"/>
                <a:sym typeface="Times New Roman"/>
              </a:rPr>
              <a:t>4. Removal of  Punctuations</a:t>
            </a:r>
            <a:endParaRPr sz="2000">
              <a:solidFill>
                <a:srgbClr val="FF0000"/>
              </a:solidFill>
              <a:latin typeface="Times New Roman"/>
              <a:ea typeface="Times New Roman"/>
              <a:cs typeface="Times New Roman"/>
              <a:sym typeface="Times New Roman"/>
            </a:endParaRPr>
          </a:p>
          <a:p>
            <a:pPr marL="457200" lvl="0" indent="0" algn="l" rtl="0">
              <a:lnSpc>
                <a:spcPct val="150000"/>
              </a:lnSpc>
              <a:spcBef>
                <a:spcPts val="500"/>
              </a:spcBef>
              <a:spcAft>
                <a:spcPts val="0"/>
              </a:spcAft>
              <a:buNone/>
            </a:pPr>
            <a:r>
              <a:rPr lang="en" sz="2000">
                <a:solidFill>
                  <a:srgbClr val="3C78D8"/>
                </a:solidFill>
                <a:latin typeface="Times New Roman"/>
                <a:ea typeface="Times New Roman"/>
                <a:cs typeface="Times New Roman"/>
                <a:sym typeface="Times New Roman"/>
              </a:rPr>
              <a:t>The words that contain punctuation marks is treated as similar to normal words.</a:t>
            </a:r>
            <a:endParaRPr sz="2000">
              <a:solidFill>
                <a:srgbClr val="3C78D8"/>
              </a:solidFill>
              <a:latin typeface="Times New Roman"/>
              <a:ea typeface="Times New Roman"/>
              <a:cs typeface="Times New Roman"/>
              <a:sym typeface="Times New Roman"/>
            </a:endParaRPr>
          </a:p>
          <a:p>
            <a:pPr marL="457200" lvl="0" indent="0" algn="l" rtl="0">
              <a:lnSpc>
                <a:spcPct val="150000"/>
              </a:lnSpc>
              <a:spcBef>
                <a:spcPts val="500"/>
              </a:spcBef>
              <a:spcAft>
                <a:spcPts val="0"/>
              </a:spcAft>
              <a:buNone/>
            </a:pPr>
            <a:r>
              <a:rPr lang="en" sz="2000">
                <a:solidFill>
                  <a:srgbClr val="3C78D8"/>
                </a:solidFill>
                <a:latin typeface="Times New Roman"/>
                <a:ea typeface="Times New Roman"/>
                <a:cs typeface="Times New Roman"/>
                <a:sym typeface="Times New Roman"/>
              </a:rPr>
              <a:t>(e.g. ‘hello!’ vs ‘hello’)</a:t>
            </a:r>
            <a:endParaRPr sz="2000">
              <a:solidFill>
                <a:srgbClr val="3C78D8"/>
              </a:solidFill>
              <a:latin typeface="Times New Roman"/>
              <a:ea typeface="Times New Roman"/>
              <a:cs typeface="Times New Roman"/>
              <a:sym typeface="Times New Roman"/>
            </a:endParaRPr>
          </a:p>
          <a:p>
            <a:pPr marL="0" lvl="0" indent="0" algn="l" rtl="0">
              <a:lnSpc>
                <a:spcPct val="150000"/>
              </a:lnSpc>
              <a:spcBef>
                <a:spcPts val="500"/>
              </a:spcBef>
              <a:spcAft>
                <a:spcPts val="0"/>
              </a:spcAft>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311700" y="588475"/>
            <a:ext cx="8520600" cy="4272600"/>
          </a:xfrm>
          <a:prstGeom prst="rect">
            <a:avLst/>
          </a:prstGeom>
        </p:spPr>
        <p:txBody>
          <a:bodyPr spcFirstLastPara="1" wrap="square" lIns="68575" tIns="34275" rIns="68575" bIns="34275" anchor="t" anchorCtr="0">
            <a:noAutofit/>
          </a:bodyPr>
          <a:lstStyle/>
          <a:p>
            <a:pPr marL="0" lvl="0" indent="0" algn="l" rtl="0">
              <a:lnSpc>
                <a:spcPct val="100000"/>
              </a:lnSpc>
              <a:spcBef>
                <a:spcPts val="500"/>
              </a:spcBef>
              <a:spcAft>
                <a:spcPts val="0"/>
              </a:spcAft>
              <a:buNone/>
            </a:pPr>
            <a:r>
              <a:rPr lang="en" sz="1900">
                <a:solidFill>
                  <a:srgbClr val="FF0000"/>
                </a:solidFill>
                <a:latin typeface="Times New Roman"/>
                <a:ea typeface="Times New Roman"/>
                <a:cs typeface="Times New Roman"/>
                <a:sym typeface="Times New Roman"/>
              </a:rPr>
              <a:t>5. Removal of stopwords</a:t>
            </a:r>
            <a:endParaRPr sz="1900">
              <a:solidFill>
                <a:srgbClr val="FF0000"/>
              </a:solidFill>
              <a:latin typeface="Times New Roman"/>
              <a:ea typeface="Times New Roman"/>
              <a:cs typeface="Times New Roman"/>
              <a:sym typeface="Times New Roman"/>
            </a:endParaRPr>
          </a:p>
          <a:p>
            <a:pPr marL="0" lvl="0" indent="457200" algn="l" rtl="0">
              <a:lnSpc>
                <a:spcPct val="100000"/>
              </a:lnSpc>
              <a:spcBef>
                <a:spcPts val="500"/>
              </a:spcBef>
              <a:spcAft>
                <a:spcPts val="0"/>
              </a:spcAft>
              <a:buNone/>
            </a:pPr>
            <a:r>
              <a:rPr lang="en" sz="1900">
                <a:solidFill>
                  <a:srgbClr val="3C78D8"/>
                </a:solidFill>
                <a:latin typeface="Times New Roman"/>
                <a:ea typeface="Times New Roman"/>
                <a:cs typeface="Times New Roman"/>
                <a:sym typeface="Times New Roman"/>
              </a:rPr>
              <a:t>Words which doesn’t provide much useful information to the model. </a:t>
            </a:r>
            <a:endParaRPr sz="1900">
              <a:solidFill>
                <a:srgbClr val="3C78D8"/>
              </a:solidFill>
              <a:latin typeface="Times New Roman"/>
              <a:ea typeface="Times New Roman"/>
              <a:cs typeface="Times New Roman"/>
              <a:sym typeface="Times New Roman"/>
            </a:endParaRPr>
          </a:p>
          <a:p>
            <a:pPr marL="0" lvl="0" indent="457200" algn="l" rtl="0">
              <a:lnSpc>
                <a:spcPct val="100000"/>
              </a:lnSpc>
              <a:spcBef>
                <a:spcPts val="500"/>
              </a:spcBef>
              <a:spcAft>
                <a:spcPts val="0"/>
              </a:spcAft>
              <a:buNone/>
            </a:pPr>
            <a:r>
              <a:rPr lang="en" sz="1900">
                <a:solidFill>
                  <a:srgbClr val="3C78D8"/>
                </a:solidFill>
                <a:latin typeface="Times New Roman"/>
                <a:ea typeface="Times New Roman"/>
                <a:cs typeface="Times New Roman"/>
                <a:sym typeface="Times New Roman"/>
              </a:rPr>
              <a:t>(e.g. ‘the’, ‘an’, ‘so’)</a:t>
            </a:r>
            <a:endParaRPr sz="1900">
              <a:solidFill>
                <a:srgbClr val="3C78D8"/>
              </a:solidFill>
              <a:latin typeface="Times New Roman"/>
              <a:ea typeface="Times New Roman"/>
              <a:cs typeface="Times New Roman"/>
              <a:sym typeface="Times New Roman"/>
            </a:endParaRPr>
          </a:p>
          <a:p>
            <a:pPr marL="0" lvl="0" indent="0" algn="l" rtl="0">
              <a:lnSpc>
                <a:spcPct val="100000"/>
              </a:lnSpc>
              <a:spcBef>
                <a:spcPts val="500"/>
              </a:spcBef>
              <a:spcAft>
                <a:spcPts val="0"/>
              </a:spcAft>
              <a:buNone/>
            </a:pPr>
            <a:r>
              <a:rPr lang="en" sz="1900">
                <a:solidFill>
                  <a:srgbClr val="FF0000"/>
                </a:solidFill>
                <a:latin typeface="Times New Roman"/>
                <a:ea typeface="Times New Roman"/>
                <a:cs typeface="Times New Roman"/>
                <a:sym typeface="Times New Roman"/>
              </a:rPr>
              <a:t>6. Stemming</a:t>
            </a:r>
            <a:endParaRPr sz="1900">
              <a:solidFill>
                <a:srgbClr val="FF0000"/>
              </a:solidFill>
              <a:latin typeface="Times New Roman"/>
              <a:ea typeface="Times New Roman"/>
              <a:cs typeface="Times New Roman"/>
              <a:sym typeface="Times New Roman"/>
            </a:endParaRPr>
          </a:p>
          <a:p>
            <a:pPr marL="914400" lvl="0" indent="-349250" algn="l" rtl="0">
              <a:lnSpc>
                <a:spcPct val="100000"/>
              </a:lnSpc>
              <a:spcBef>
                <a:spcPts val="50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Stemming is used to normalize words into its base form or root form.</a:t>
            </a:r>
            <a:endParaRPr sz="1900">
              <a:solidFill>
                <a:srgbClr val="3C78D8"/>
              </a:solidFill>
              <a:latin typeface="Times New Roman"/>
              <a:ea typeface="Times New Roman"/>
              <a:cs typeface="Times New Roman"/>
              <a:sym typeface="Times New Roman"/>
            </a:endParaRPr>
          </a:p>
          <a:p>
            <a:pPr marL="914400" lvl="0" indent="0" algn="l" rtl="0">
              <a:lnSpc>
                <a:spcPct val="100000"/>
              </a:lnSpc>
              <a:spcBef>
                <a:spcPts val="500"/>
              </a:spcBef>
              <a:spcAft>
                <a:spcPts val="0"/>
              </a:spcAft>
              <a:buNone/>
            </a:pPr>
            <a:r>
              <a:rPr lang="en" sz="1900">
                <a:solidFill>
                  <a:srgbClr val="3C78D8"/>
                </a:solidFill>
                <a:latin typeface="Times New Roman"/>
                <a:ea typeface="Times New Roman"/>
                <a:cs typeface="Times New Roman"/>
                <a:sym typeface="Times New Roman"/>
              </a:rPr>
              <a:t>(e.g. ‘celebrates’, ‘celebrating’, ‘celebrated’ are originated with a single root word  ‘celebrate’)</a:t>
            </a:r>
            <a:endParaRPr sz="1900">
              <a:solidFill>
                <a:srgbClr val="3C78D8"/>
              </a:solidFill>
              <a:latin typeface="Times New Roman"/>
              <a:ea typeface="Times New Roman"/>
              <a:cs typeface="Times New Roman"/>
              <a:sym typeface="Times New Roman"/>
            </a:endParaRPr>
          </a:p>
          <a:p>
            <a:pPr marL="914400" lvl="0" indent="-349250" algn="l" rtl="0">
              <a:lnSpc>
                <a:spcPct val="100000"/>
              </a:lnSpc>
              <a:spcBef>
                <a:spcPts val="500"/>
              </a:spcBef>
              <a:spcAft>
                <a:spcPts val="0"/>
              </a:spcAft>
              <a:buClr>
                <a:srgbClr val="3C78D8"/>
              </a:buClr>
              <a:buSzPts val="1900"/>
              <a:buFont typeface="Times New Roman"/>
              <a:buChar char="•"/>
            </a:pPr>
            <a:r>
              <a:rPr lang="en" sz="1900">
                <a:solidFill>
                  <a:srgbClr val="3C78D8"/>
                </a:solidFill>
                <a:latin typeface="Times New Roman"/>
                <a:ea typeface="Times New Roman"/>
                <a:cs typeface="Times New Roman"/>
                <a:sym typeface="Times New Roman"/>
              </a:rPr>
              <a:t>The main problem in stemming is that sometimes it produces the root word which may not have any meaning.</a:t>
            </a:r>
            <a:endParaRPr sz="1900">
              <a:solidFill>
                <a:srgbClr val="3C78D8"/>
              </a:solidFill>
              <a:latin typeface="Times New Roman"/>
              <a:ea typeface="Times New Roman"/>
              <a:cs typeface="Times New Roman"/>
              <a:sym typeface="Times New Roman"/>
            </a:endParaRPr>
          </a:p>
          <a:p>
            <a:pPr marL="914400" lvl="0" indent="0" algn="l" rtl="0">
              <a:lnSpc>
                <a:spcPct val="100000"/>
              </a:lnSpc>
              <a:spcBef>
                <a:spcPts val="500"/>
              </a:spcBef>
              <a:spcAft>
                <a:spcPts val="0"/>
              </a:spcAft>
              <a:buNone/>
            </a:pPr>
            <a:r>
              <a:rPr lang="en" sz="1900">
                <a:solidFill>
                  <a:srgbClr val="3C78D8"/>
                </a:solidFill>
                <a:latin typeface="Times New Roman"/>
                <a:ea typeface="Times New Roman"/>
                <a:cs typeface="Times New Roman"/>
                <a:sym typeface="Times New Roman"/>
              </a:rPr>
              <a:t>(e.g. ‘intelligence’, ‘intelligent’ is converted as ‘intelligen’ which has no meaning.)</a:t>
            </a:r>
            <a:endParaRPr sz="1900">
              <a:solidFill>
                <a:srgbClr val="3C78D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On-screen Show (16:9)</PresentationFormat>
  <Paragraphs>149</Paragraphs>
  <Slides>33</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1_Office Theme</vt:lpstr>
      <vt:lpstr>Opinion Mining on Twitter Data using Machine Learning</vt:lpstr>
      <vt:lpstr>Introduction</vt:lpstr>
      <vt:lpstr>Proposed Solution</vt:lpstr>
      <vt:lpstr>Dataset Preparation</vt:lpstr>
      <vt:lpstr>Dataset</vt:lpstr>
      <vt:lpstr>Real Time Data</vt:lpstr>
      <vt:lpstr>Data Preprocessing </vt:lpstr>
      <vt:lpstr>PowerPoint Presentation</vt:lpstr>
      <vt:lpstr>PowerPoint Presentation</vt:lpstr>
      <vt:lpstr>PowerPoint Presentation</vt:lpstr>
      <vt:lpstr>PowerPoint Presentation</vt:lpstr>
      <vt:lpstr>PowerPoint Presentation</vt:lpstr>
      <vt:lpstr>Adding Class Labels</vt:lpstr>
      <vt:lpstr>Feature Extraction</vt:lpstr>
      <vt:lpstr>Support Vector Machine</vt:lpstr>
      <vt:lpstr>Pseudo code for SVM</vt:lpstr>
      <vt:lpstr>PowerPoint Presentation</vt:lpstr>
      <vt:lpstr>Decision Tree Classifier</vt:lpstr>
      <vt:lpstr>Pseudo Code for Decision Tree</vt:lpstr>
      <vt:lpstr>PowerPoint Presentation</vt:lpstr>
      <vt:lpstr>Random Forest Classifier</vt:lpstr>
      <vt:lpstr>Pseudo Code for Random Forest</vt:lpstr>
      <vt:lpstr>PowerPoint Presentation</vt:lpstr>
      <vt:lpstr>Model Architecture</vt:lpstr>
      <vt:lpstr>Results</vt:lpstr>
      <vt:lpstr> </vt:lpstr>
      <vt:lpstr>PowerPoint Presentation</vt:lpstr>
      <vt:lpstr> </vt:lpstr>
      <vt:lpstr>PowerPoint Presentation</vt:lpstr>
      <vt:lpstr>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Mining on Twitter Data using Machine Learning</dc:title>
  <cp:lastModifiedBy>peram vasu</cp:lastModifiedBy>
  <cp:revision>1</cp:revision>
  <dcterms:modified xsi:type="dcterms:W3CDTF">2023-02-20T07:43:10Z</dcterms:modified>
</cp:coreProperties>
</file>