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13838-B020-4B12-849B-0EDBB4DD9E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A74AD-4992-4262-9534-813E3BE290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546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039E-5DE1-4B93-A337-8DFC38A3E298}" type="datetime1">
              <a:rPr lang="pt-BR" smtClean="0"/>
              <a:t>19/07/2017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ALBPM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A7A4-6535-4FF1-ADB1-66E0F94A0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70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6BED-B0EC-4179-A1C1-E0EC478EDD1D}" type="datetime1">
              <a:rPr lang="pt-BR" smtClean="0"/>
              <a:t>19/07/2017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ALBPM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A7A4-6535-4FF1-ADB1-66E0F94A0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91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EE225-79CB-4D20-94D9-61218B6F0808}" type="datetime1">
              <a:rPr lang="pt-BR" smtClean="0"/>
              <a:t>19/07/2017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ALBPM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A7A4-6535-4FF1-ADB1-66E0F94A0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34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1516-C2CB-4AAF-BA36-160FE016D687}" type="datetime1">
              <a:rPr lang="pt-BR" smtClean="0"/>
              <a:t>19/07/2017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ALBPM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A7A4-6535-4FF1-ADB1-66E0F94A0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42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B41B-88A4-4A5C-9E8E-AFC85CCC728A}" type="datetime1">
              <a:rPr lang="pt-BR" smtClean="0"/>
              <a:t>19/07/2017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ALBPM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A7A4-6535-4FF1-ADB1-66E0F94A0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83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5E90-E936-46CE-B3C0-A57B1F47BFC2}" type="datetime1">
              <a:rPr lang="pt-BR" smtClean="0"/>
              <a:t>19/07/2017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ALBPM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A7A4-6535-4FF1-ADB1-66E0F94A0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06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5F9D-280F-4D72-AD94-DF82F23064F3}" type="datetime1">
              <a:rPr lang="pt-BR" smtClean="0"/>
              <a:t>19/07/2017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ALBPM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A7A4-6535-4FF1-ADB1-66E0F94A0094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9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0D2ED-B0C3-451F-B793-0328DAC7D594}" type="datetime1">
              <a:rPr lang="pt-BR" smtClean="0"/>
              <a:t>19/07/2017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ALBPM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A7A4-6535-4FF1-ADB1-66E0F94A0094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2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0827-1F90-4F4F-B1A2-61C76B91C012}" type="datetime1">
              <a:rPr lang="pt-BR" smtClean="0"/>
              <a:t>19/07/2017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ALBPM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A7A4-6535-4FF1-ADB1-66E0F94A0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62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844C-0B58-4CE6-905F-641E86A6EC98}" type="datetime1">
              <a:rPr lang="pt-BR" smtClean="0"/>
              <a:t>19/07/2017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ALBPM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A7A4-6535-4FF1-ADB1-66E0F94A0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65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6BE5-6407-41A8-BA45-B2FBCF988AB1}" type="datetime1">
              <a:rPr lang="pt-BR" smtClean="0"/>
              <a:t>19/07/2017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ALBPM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A7A4-6535-4FF1-ADB1-66E0F94A0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21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1EC175-714C-4EE3-8EAA-3C844E5AB1F3}" type="datetime1">
              <a:rPr lang="pt-BR" smtClean="0"/>
              <a:t>19/07/2017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Treinamento ALBPM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8A7A4-6535-4FF1-ADB1-66E0F94A0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27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port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30400" y="1124530"/>
            <a:ext cx="9144000" cy="2387600"/>
          </a:xfrm>
        </p:spPr>
        <p:txBody>
          <a:bodyPr/>
          <a:lstStyle/>
          <a:p>
            <a:r>
              <a:rPr lang="pt-BR" dirty="0"/>
              <a:t>Treinamento ALBPM 6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409482" y="5119141"/>
            <a:ext cx="3332813" cy="1738859"/>
          </a:xfrm>
        </p:spPr>
        <p:txBody>
          <a:bodyPr>
            <a:noAutofit/>
          </a:bodyPr>
          <a:lstStyle/>
          <a:p>
            <a:pPr algn="r"/>
            <a:r>
              <a:rPr lang="pt-BR" sz="2000" dirty="0"/>
              <a:t>Maurício Porto</a:t>
            </a:r>
          </a:p>
          <a:p>
            <a:pPr algn="r"/>
            <a:r>
              <a:rPr lang="pt-BR" sz="2000" dirty="0">
                <a:hlinkClick r:id="rId2"/>
              </a:rPr>
              <a:t>mporto@gmail.com</a:t>
            </a:r>
            <a:br>
              <a:rPr lang="pt-BR" sz="2000" dirty="0"/>
            </a:br>
            <a:endParaRPr lang="pt-BR" sz="2000" dirty="0"/>
          </a:p>
          <a:p>
            <a:pPr algn="r"/>
            <a:r>
              <a:rPr lang="pt-BR" sz="2000" dirty="0"/>
              <a:t>Agosto, 2017</a:t>
            </a:r>
          </a:p>
        </p:txBody>
      </p:sp>
    </p:spTree>
    <p:extLst>
      <p:ext uri="{BB962C8B-B14F-4D97-AF65-F5344CB8AC3E}">
        <p14:creationId xmlns:p14="http://schemas.microsoft.com/office/powerpoint/2010/main" val="76739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127" y="-20123"/>
            <a:ext cx="10515600" cy="1325562"/>
          </a:xfrm>
        </p:spPr>
        <p:txBody>
          <a:bodyPr/>
          <a:lstStyle/>
          <a:p>
            <a:pPr algn="r"/>
            <a:r>
              <a:rPr lang="pt-BR" dirty="0"/>
              <a:t>Workshop Modelagem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Treinamento ALBPM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A7A4-6535-4FF1-ADB1-66E0F94A0094}" type="slidenum">
              <a:rPr lang="pt-BR" smtClean="0"/>
              <a:t>10</a:t>
            </a:fld>
            <a:endParaRPr lang="pt-BR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229627"/>
              </p:ext>
            </p:extLst>
          </p:nvPr>
        </p:nvGraphicFramePr>
        <p:xfrm>
          <a:off x="2854959" y="2761494"/>
          <a:ext cx="683237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2119">
                  <a:extLst>
                    <a:ext uri="{9D8B030D-6E8A-4147-A177-3AD203B41FA5}">
                      <a16:colId xmlns:a16="http://schemas.microsoft.com/office/drawing/2014/main" val="1729866966"/>
                    </a:ext>
                  </a:extLst>
                </a:gridCol>
                <a:gridCol w="1590260">
                  <a:extLst>
                    <a:ext uri="{9D8B030D-6E8A-4147-A177-3AD203B41FA5}">
                      <a16:colId xmlns:a16="http://schemas.microsoft.com/office/drawing/2014/main" val="348625319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pt-BR" dirty="0"/>
                        <a:t>CAPITULO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76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Roles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157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Screenflow</a:t>
                      </a:r>
                      <a:endParaRPr lang="pt-BR" baseline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367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aseline="0" dirty="0"/>
                        <a:t>Consumindo o serviço no Java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6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aseline="0" dirty="0"/>
                        <a:t>Participantes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54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baseline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243281"/>
                  </a:ext>
                </a:extLst>
              </a:tr>
            </a:tbl>
          </a:graphicData>
        </a:graphic>
      </p:graphicFrame>
      <p:graphicFrame>
        <p:nvGraphicFramePr>
          <p:cNvPr id="49" name="Objeto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026529"/>
              </p:ext>
            </p:extLst>
          </p:nvPr>
        </p:nvGraphicFramePr>
        <p:xfrm>
          <a:off x="8338931" y="3584989"/>
          <a:ext cx="1216909" cy="1026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Acrobat Document" showAsIcon="1" r:id="rId3" imgW="914400" imgH="771480" progId="AcroExch.Document.DC">
                  <p:embed/>
                </p:oleObj>
              </mc:Choice>
              <mc:Fallback>
                <p:oleObj name="Acrobat Document" showAsIcon="1" r:id="rId3" imgW="914400" imgH="771480" progId="AcroExch.Document.DC">
                  <p:embed/>
                  <p:pic>
                    <p:nvPicPr>
                      <p:cNvPr id="49" name="Objeto 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38931" y="3584989"/>
                        <a:ext cx="1216909" cy="1026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644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127" y="39838"/>
            <a:ext cx="10515600" cy="1325562"/>
          </a:xfrm>
        </p:spPr>
        <p:txBody>
          <a:bodyPr/>
          <a:lstStyle/>
          <a:p>
            <a:pPr algn="r"/>
            <a:r>
              <a:rPr lang="pt-BR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38600" y="1703746"/>
            <a:ext cx="6964180" cy="4109870"/>
          </a:xfrm>
        </p:spPr>
        <p:txBody>
          <a:bodyPr>
            <a:normAutofit/>
          </a:bodyPr>
          <a:lstStyle/>
          <a:p>
            <a:r>
              <a:rPr lang="pt-BR" dirty="0"/>
              <a:t>BPM - Visão Geral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Workshop de Modelagem e Implementação</a:t>
            </a:r>
          </a:p>
          <a:p>
            <a:endParaRPr lang="pt-BR" dirty="0"/>
          </a:p>
          <a:p>
            <a:r>
              <a:rPr lang="pt-BR" dirty="0"/>
              <a:t>BPM no Banco Votorantim</a:t>
            </a:r>
          </a:p>
          <a:p>
            <a:endParaRPr lang="pt-BR" dirty="0"/>
          </a:p>
          <a:p>
            <a:r>
              <a:rPr lang="pt-BR" dirty="0"/>
              <a:t>Sustentação dos Processos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Treinamento ALBPM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A7A4-6535-4FF1-ADB1-66E0F94A0094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8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13627"/>
            <a:ext cx="10515600" cy="1325562"/>
          </a:xfrm>
        </p:spPr>
        <p:txBody>
          <a:bodyPr/>
          <a:lstStyle/>
          <a:p>
            <a:pPr algn="r"/>
            <a:r>
              <a:rPr lang="pt-BR" dirty="0"/>
              <a:t>Visão Geral – BPM x BPMS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ALBPM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A7A4-6535-4FF1-ADB1-66E0F94A0094}" type="slidenum">
              <a:rPr lang="pt-BR" smtClean="0"/>
              <a:t>3</a:t>
            </a:fld>
            <a:endParaRPr lang="pt-BR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038600" y="1703746"/>
            <a:ext cx="4631961" cy="4109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3132944" y="1703746"/>
            <a:ext cx="8889166" cy="4899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BPM: “</a:t>
            </a:r>
            <a:r>
              <a:rPr lang="pt-BR" i="1" dirty="0"/>
              <a:t>Gestão de Processos de Negócio”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Conceito</a:t>
            </a:r>
            <a:r>
              <a:rPr lang="pt-BR" dirty="0"/>
              <a:t> que une gestão de </a:t>
            </a:r>
            <a:r>
              <a:rPr lang="pt-BR" b="1" dirty="0"/>
              <a:t>negócios</a:t>
            </a:r>
            <a:r>
              <a:rPr lang="pt-BR" dirty="0"/>
              <a:t> e </a:t>
            </a:r>
            <a:r>
              <a:rPr lang="pt-BR" b="1" dirty="0"/>
              <a:t>tecnologia</a:t>
            </a:r>
            <a:r>
              <a:rPr lang="pt-BR" dirty="0"/>
              <a:t> da informação com foco na otimização dos resultados das organizações por meio da melhoria dos processos de negócio.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6853683" y="5687540"/>
            <a:ext cx="51684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https://pt.wikipedia.org/wiki/Gerenciamento_de_processos_de_neg%C3%B3cio</a:t>
            </a:r>
          </a:p>
        </p:txBody>
      </p:sp>
    </p:spTree>
    <p:extLst>
      <p:ext uri="{BB962C8B-B14F-4D97-AF65-F5344CB8AC3E}">
        <p14:creationId xmlns:p14="http://schemas.microsoft.com/office/powerpoint/2010/main" val="80275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127" y="-20123"/>
            <a:ext cx="10515600" cy="1325562"/>
          </a:xfrm>
        </p:spPr>
        <p:txBody>
          <a:bodyPr/>
          <a:lstStyle/>
          <a:p>
            <a:pPr algn="r"/>
            <a:r>
              <a:rPr lang="pt-BR" dirty="0"/>
              <a:t>Visão Geral – BPM x BPMS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ALBPM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A7A4-6535-4FF1-ADB1-66E0F94A0094}" type="slidenum">
              <a:rPr lang="pt-BR" smtClean="0"/>
              <a:t>4</a:t>
            </a:fld>
            <a:endParaRPr lang="pt-BR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038600" y="1703746"/>
            <a:ext cx="4631961" cy="4109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26" name="Picture 2" descr="https://tecproit.files.wordpress.com/2009/08/processostransversais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857" y="1198079"/>
            <a:ext cx="7277022" cy="479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8379951" y="5961480"/>
            <a:ext cx="17510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i="1" dirty="0">
                <a:solidFill>
                  <a:schemeClr val="bg1">
                    <a:lumMod val="65000"/>
                  </a:schemeClr>
                </a:solidFill>
                <a:latin typeface="Lucida Grande"/>
              </a:rPr>
              <a:t>Lambert et al.(2001)</a:t>
            </a:r>
            <a:endParaRPr lang="pt-BR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34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13627"/>
            <a:ext cx="10515600" cy="1325562"/>
          </a:xfrm>
        </p:spPr>
        <p:txBody>
          <a:bodyPr/>
          <a:lstStyle/>
          <a:p>
            <a:pPr algn="r"/>
            <a:r>
              <a:rPr lang="pt-BR" dirty="0"/>
              <a:t>Visão Geral – BPM x BPMS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ALBPM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A7A4-6535-4FF1-ADB1-66E0F94A0094}" type="slidenum">
              <a:rPr lang="pt-BR" smtClean="0"/>
              <a:t>5</a:t>
            </a:fld>
            <a:endParaRPr lang="pt-BR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3132944" y="1703746"/>
            <a:ext cx="8574374" cy="4899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BPMS: </a:t>
            </a:r>
            <a:r>
              <a:rPr lang="pt-BR" dirty="0"/>
              <a:t>“</a:t>
            </a:r>
            <a:r>
              <a:rPr lang="pt-BR" i="1" dirty="0"/>
              <a:t>Suíte de Gestão de Processos de Negócio</a:t>
            </a:r>
            <a:r>
              <a:rPr lang="pt-BR" dirty="0"/>
              <a:t>”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Conjunto de </a:t>
            </a:r>
            <a:r>
              <a:rPr lang="pt-BR" b="1" dirty="0"/>
              <a:t>sistemas</a:t>
            </a:r>
            <a:r>
              <a:rPr lang="pt-BR" dirty="0"/>
              <a:t> que automatizam a gestão de processos de negócio (modelagem, execução, controle e monitoração)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245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127" y="-20123"/>
            <a:ext cx="10515600" cy="1325562"/>
          </a:xfrm>
        </p:spPr>
        <p:txBody>
          <a:bodyPr/>
          <a:lstStyle/>
          <a:p>
            <a:pPr algn="r"/>
            <a:r>
              <a:rPr lang="pt-BR" dirty="0" err="1"/>
              <a:t>Aqualogic</a:t>
            </a:r>
            <a:r>
              <a:rPr lang="pt-BR" dirty="0"/>
              <a:t> BPM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ALBPM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A7A4-6535-4FF1-ADB1-66E0F94A0094}" type="slidenum">
              <a:rPr lang="pt-BR" smtClean="0"/>
              <a:t>6</a:t>
            </a:fld>
            <a:endParaRPr lang="pt-BR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038600" y="1703746"/>
            <a:ext cx="4631961" cy="4109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3176984" y="1488743"/>
            <a:ext cx="86036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err="1"/>
              <a:t>Suite</a:t>
            </a:r>
            <a:r>
              <a:rPr lang="pt-BR" sz="2800" dirty="0"/>
              <a:t> completa de produtos para criação, execução e otimização de processos de negócios.</a:t>
            </a:r>
          </a:p>
          <a:p>
            <a:endParaRPr lang="pt-BR" sz="2800" dirty="0"/>
          </a:p>
          <a:p>
            <a:r>
              <a:rPr lang="pt-BR" sz="2800" dirty="0"/>
              <a:t>Promove eficiência, agilidade, redução de custos e qualidade ao estimular a colaboração entre TI e negócios</a:t>
            </a:r>
          </a:p>
        </p:txBody>
      </p:sp>
      <p:sp>
        <p:nvSpPr>
          <p:cNvPr id="10" name="Elipse 9"/>
          <p:cNvSpPr/>
          <p:nvPr/>
        </p:nvSpPr>
        <p:spPr>
          <a:xfrm>
            <a:off x="3176984" y="4685124"/>
            <a:ext cx="309489" cy="309490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/>
          <p:cNvCxnSpPr>
            <a:stCxn id="10" idx="6"/>
            <a:endCxn id="14" idx="2"/>
          </p:cNvCxnSpPr>
          <p:nvPr/>
        </p:nvCxnSpPr>
        <p:spPr>
          <a:xfrm>
            <a:off x="3486473" y="4839869"/>
            <a:ext cx="1134948" cy="46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953259" y="437242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Jul</a:t>
            </a:r>
            <a:r>
              <a:rPr lang="pt-BR" dirty="0"/>
              <a:t>/07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582164" y="4958297"/>
            <a:ext cx="1499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Lançamento </a:t>
            </a:r>
          </a:p>
          <a:p>
            <a:r>
              <a:rPr lang="pt-BR" sz="1400" dirty="0" err="1"/>
              <a:t>Aqualogic</a:t>
            </a:r>
            <a:r>
              <a:rPr lang="pt-BR" sz="1400" dirty="0"/>
              <a:t> BPM 6  </a:t>
            </a:r>
          </a:p>
        </p:txBody>
      </p:sp>
      <p:sp>
        <p:nvSpPr>
          <p:cNvPr id="14" name="Elipse 13"/>
          <p:cNvSpPr/>
          <p:nvPr/>
        </p:nvSpPr>
        <p:spPr>
          <a:xfrm>
            <a:off x="4621421" y="4685586"/>
            <a:ext cx="309489" cy="309490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/>
          <p:cNvCxnSpPr>
            <a:stCxn id="14" idx="6"/>
            <a:endCxn id="18" idx="2"/>
          </p:cNvCxnSpPr>
          <p:nvPr/>
        </p:nvCxnSpPr>
        <p:spPr>
          <a:xfrm>
            <a:off x="4930910" y="4840331"/>
            <a:ext cx="1318415" cy="9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4282142" y="4944892"/>
            <a:ext cx="1297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Oracle adquire </a:t>
            </a:r>
          </a:p>
          <a:p>
            <a:pPr algn="ctr"/>
            <a:r>
              <a:rPr lang="pt-BR" sz="1400" dirty="0"/>
              <a:t>a BEA Systems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406421" y="4380191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Abr</a:t>
            </a:r>
            <a:r>
              <a:rPr lang="pt-BR" dirty="0"/>
              <a:t>/08</a:t>
            </a:r>
          </a:p>
        </p:txBody>
      </p:sp>
      <p:sp>
        <p:nvSpPr>
          <p:cNvPr id="18" name="Elipse 17"/>
          <p:cNvSpPr/>
          <p:nvPr/>
        </p:nvSpPr>
        <p:spPr>
          <a:xfrm>
            <a:off x="6249325" y="4686492"/>
            <a:ext cx="309489" cy="309490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5982318" y="4412232"/>
            <a:ext cx="88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Nov</a:t>
            </a:r>
            <a:r>
              <a:rPr lang="pt-BR" dirty="0"/>
              <a:t>/08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781558" y="4944892"/>
            <a:ext cx="12450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Lançamento </a:t>
            </a:r>
          </a:p>
          <a:p>
            <a:r>
              <a:rPr lang="pt-BR" sz="1400" dirty="0"/>
              <a:t>Oracle BPM </a:t>
            </a:r>
          </a:p>
          <a:p>
            <a:pPr algn="ctr"/>
            <a:r>
              <a:rPr lang="pt-BR" sz="1400" dirty="0"/>
              <a:t>10gR3 </a:t>
            </a:r>
          </a:p>
        </p:txBody>
      </p:sp>
      <p:cxnSp>
        <p:nvCxnSpPr>
          <p:cNvPr id="21" name="Conector reto 20"/>
          <p:cNvCxnSpPr/>
          <p:nvPr/>
        </p:nvCxnSpPr>
        <p:spPr>
          <a:xfrm>
            <a:off x="6555338" y="4846681"/>
            <a:ext cx="1071937" cy="9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7630751" y="4698991"/>
            <a:ext cx="309489" cy="309490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7344220" y="4380191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Abr</a:t>
            </a:r>
            <a:r>
              <a:rPr lang="pt-BR" dirty="0"/>
              <a:t>/10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7191036" y="4944872"/>
            <a:ext cx="11889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Lançamento </a:t>
            </a:r>
          </a:p>
          <a:p>
            <a:r>
              <a:rPr lang="pt-BR" sz="1400" dirty="0"/>
              <a:t>Oracle BPM </a:t>
            </a:r>
          </a:p>
          <a:p>
            <a:pPr algn="ctr"/>
            <a:r>
              <a:rPr lang="pt-BR" sz="1400" dirty="0"/>
              <a:t>11g </a:t>
            </a:r>
          </a:p>
        </p:txBody>
      </p:sp>
      <p:cxnSp>
        <p:nvCxnSpPr>
          <p:cNvPr id="25" name="Conector reto 24"/>
          <p:cNvCxnSpPr/>
          <p:nvPr/>
        </p:nvCxnSpPr>
        <p:spPr>
          <a:xfrm>
            <a:off x="7936764" y="4848825"/>
            <a:ext cx="1071937" cy="9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9012177" y="4701135"/>
            <a:ext cx="309489" cy="309490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8745433" y="435284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Jul</a:t>
            </a:r>
            <a:r>
              <a:rPr lang="pt-BR" dirty="0"/>
              <a:t>/12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8388507" y="4962262"/>
            <a:ext cx="15568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Fim Suporte </a:t>
            </a:r>
          </a:p>
          <a:p>
            <a:pPr algn="ctr"/>
            <a:r>
              <a:rPr lang="pt-BR" sz="1400" dirty="0"/>
              <a:t>Premium</a:t>
            </a:r>
          </a:p>
          <a:p>
            <a:pPr algn="ctr"/>
            <a:r>
              <a:rPr lang="pt-BR" sz="1400" dirty="0" err="1"/>
              <a:t>Aqualogic</a:t>
            </a:r>
            <a:r>
              <a:rPr lang="pt-BR" sz="1400" dirty="0"/>
              <a:t> BPM 6.X</a:t>
            </a:r>
          </a:p>
        </p:txBody>
      </p:sp>
      <p:cxnSp>
        <p:nvCxnSpPr>
          <p:cNvPr id="29" name="Conector reto 28"/>
          <p:cNvCxnSpPr/>
          <p:nvPr/>
        </p:nvCxnSpPr>
        <p:spPr>
          <a:xfrm>
            <a:off x="9319198" y="4846812"/>
            <a:ext cx="1071937" cy="9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10394611" y="4699122"/>
            <a:ext cx="309489" cy="309490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10170886" y="441200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Jun</a:t>
            </a:r>
            <a:r>
              <a:rPr lang="pt-BR" dirty="0"/>
              <a:t>/14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9803416" y="4966227"/>
            <a:ext cx="15568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Lançamento </a:t>
            </a:r>
          </a:p>
          <a:p>
            <a:pPr algn="ctr"/>
            <a:r>
              <a:rPr lang="pt-BR" sz="1400" dirty="0"/>
              <a:t>Oracle BPM </a:t>
            </a:r>
          </a:p>
          <a:p>
            <a:pPr algn="ctr"/>
            <a:r>
              <a:rPr lang="pt-BR" sz="1400" dirty="0"/>
              <a:t>12C</a:t>
            </a:r>
          </a:p>
          <a:p>
            <a:pPr algn="ctr"/>
            <a:r>
              <a:rPr lang="pt-BR" sz="1400" dirty="0"/>
              <a:t>-----------------</a:t>
            </a:r>
          </a:p>
          <a:p>
            <a:pPr algn="ctr"/>
            <a:r>
              <a:rPr lang="pt-BR" sz="1400" dirty="0"/>
              <a:t>Fim Suporte </a:t>
            </a:r>
          </a:p>
          <a:p>
            <a:pPr algn="ctr"/>
            <a:r>
              <a:rPr lang="pt-BR" sz="1400" dirty="0" err="1"/>
              <a:t>Aqualogic</a:t>
            </a:r>
            <a:r>
              <a:rPr lang="pt-BR" sz="1400" dirty="0"/>
              <a:t> BPM 6.X</a:t>
            </a:r>
          </a:p>
        </p:txBody>
      </p:sp>
    </p:spTree>
    <p:extLst>
      <p:ext uri="{BB962C8B-B14F-4D97-AF65-F5344CB8AC3E}">
        <p14:creationId xmlns:p14="http://schemas.microsoft.com/office/powerpoint/2010/main" val="411168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127" y="-20123"/>
            <a:ext cx="10515600" cy="1325562"/>
          </a:xfrm>
        </p:spPr>
        <p:txBody>
          <a:bodyPr/>
          <a:lstStyle/>
          <a:p>
            <a:pPr algn="r"/>
            <a:r>
              <a:rPr lang="pt-BR" dirty="0" err="1"/>
              <a:t>Aqualogic</a:t>
            </a:r>
            <a:r>
              <a:rPr lang="pt-BR" dirty="0"/>
              <a:t> BPM - Componentes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ALBPM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A7A4-6535-4FF1-ADB1-66E0F94A0094}" type="slidenum">
              <a:rPr lang="pt-BR" smtClean="0"/>
              <a:t>7</a:t>
            </a:fld>
            <a:endParaRPr lang="pt-BR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038600" y="1703746"/>
            <a:ext cx="4631961" cy="4109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99" y="1037706"/>
            <a:ext cx="9264414" cy="544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9645888" y="3805526"/>
            <a:ext cx="2178852" cy="114525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pt-BR" sz="1400" dirty="0">
                <a:solidFill>
                  <a:schemeClr val="tx1"/>
                </a:solidFill>
              </a:rPr>
              <a:t>&lt;&lt;ASE&gt;&gt;</a:t>
            </a:r>
          </a:p>
        </p:txBody>
      </p:sp>
      <p:sp>
        <p:nvSpPr>
          <p:cNvPr id="29" name="Fluxograma: Disco Magnético 28"/>
          <p:cNvSpPr/>
          <p:nvPr/>
        </p:nvSpPr>
        <p:spPr>
          <a:xfrm>
            <a:off x="9834166" y="3916093"/>
            <a:ext cx="1828800" cy="686984"/>
          </a:xfrm>
          <a:prstGeom prst="flowChartMagneticDisk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Bases de Negócio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127" y="-20123"/>
            <a:ext cx="10515600" cy="1325562"/>
          </a:xfrm>
        </p:spPr>
        <p:txBody>
          <a:bodyPr/>
          <a:lstStyle/>
          <a:p>
            <a:pPr algn="r"/>
            <a:r>
              <a:rPr lang="pt-BR" dirty="0" err="1"/>
              <a:t>Aqualogic</a:t>
            </a:r>
            <a:r>
              <a:rPr lang="pt-BR" dirty="0"/>
              <a:t> BPM - Componentes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Treinamento ALBPM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A7A4-6535-4FF1-ADB1-66E0F94A0094}" type="slidenum">
              <a:rPr lang="pt-BR" smtClean="0"/>
              <a:t>8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763473" y="1512880"/>
            <a:ext cx="1736658" cy="9651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dirty="0">
                <a:solidFill>
                  <a:schemeClr val="tx1"/>
                </a:solidFill>
              </a:rPr>
              <a:t>&lt;</a:t>
            </a:r>
            <a:r>
              <a:rPr lang="pt-BR" dirty="0" err="1">
                <a:solidFill>
                  <a:schemeClr val="tx1"/>
                </a:solidFill>
              </a:rPr>
              <a:t>JBoss</a:t>
            </a:r>
            <a:r>
              <a:rPr lang="pt-BR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8" name="Retângulo 7"/>
          <p:cNvSpPr/>
          <p:nvPr/>
        </p:nvSpPr>
        <p:spPr>
          <a:xfrm>
            <a:off x="4941331" y="2133764"/>
            <a:ext cx="2938101" cy="124206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600" dirty="0">
                <a:solidFill>
                  <a:schemeClr val="tx1"/>
                </a:solidFill>
              </a:rPr>
              <a:t>&lt;</a:t>
            </a:r>
            <a:r>
              <a:rPr lang="pt-BR" sz="1600" dirty="0" err="1">
                <a:solidFill>
                  <a:schemeClr val="tx1"/>
                </a:solidFill>
              </a:rPr>
              <a:t>Tomcat</a:t>
            </a:r>
            <a:r>
              <a:rPr lang="pt-BR" sz="16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9" name="Retângulo 8"/>
          <p:cNvSpPr/>
          <p:nvPr/>
        </p:nvSpPr>
        <p:spPr>
          <a:xfrm>
            <a:off x="9645888" y="1419400"/>
            <a:ext cx="2178852" cy="22386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pt-BR" sz="1400" dirty="0">
                <a:solidFill>
                  <a:schemeClr val="tx1"/>
                </a:solidFill>
              </a:rPr>
              <a:t>&lt;&lt;SQL Server&gt;&gt;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095778" y="4123291"/>
            <a:ext cx="4745567" cy="174951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pt-BR" sz="1400" dirty="0">
                <a:solidFill>
                  <a:schemeClr val="tx1"/>
                </a:solidFill>
              </a:rPr>
              <a:t>&lt;&lt;</a:t>
            </a:r>
            <a:r>
              <a:rPr lang="pt-BR" sz="1400" dirty="0" err="1">
                <a:solidFill>
                  <a:schemeClr val="tx1"/>
                </a:solidFill>
              </a:rPr>
              <a:t>Weblogic</a:t>
            </a:r>
            <a:r>
              <a:rPr lang="pt-BR" sz="1400" dirty="0">
                <a:solidFill>
                  <a:schemeClr val="tx1"/>
                </a:solidFill>
              </a:rPr>
              <a:t> Server&gt;&gt;</a:t>
            </a:r>
          </a:p>
        </p:txBody>
      </p:sp>
      <p:sp>
        <p:nvSpPr>
          <p:cNvPr id="11" name="Fluxograma: Disco Magnético 10"/>
          <p:cNvSpPr/>
          <p:nvPr/>
        </p:nvSpPr>
        <p:spPr>
          <a:xfrm>
            <a:off x="9850166" y="1598633"/>
            <a:ext cx="1828800" cy="485360"/>
          </a:xfrm>
          <a:prstGeom prst="flowChartMagneticDisk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Engine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912564" y="4237593"/>
            <a:ext cx="809512" cy="4854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pt-BR" sz="1600" dirty="0">
                <a:solidFill>
                  <a:schemeClr val="tx1"/>
                </a:solidFill>
              </a:rPr>
              <a:t>JDBC</a:t>
            </a:r>
          </a:p>
          <a:p>
            <a:pPr algn="r"/>
            <a:r>
              <a:rPr lang="pt-BR" sz="1000" dirty="0" err="1">
                <a:solidFill>
                  <a:schemeClr val="tx1"/>
                </a:solidFill>
              </a:rPr>
              <a:t>DataSource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3" name="Fluxograma: Disco Magnético 12"/>
          <p:cNvSpPr/>
          <p:nvPr/>
        </p:nvSpPr>
        <p:spPr>
          <a:xfrm>
            <a:off x="9850166" y="2197825"/>
            <a:ext cx="1828800" cy="472937"/>
          </a:xfrm>
          <a:prstGeom prst="flowChartMagneticDisk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Directory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 flipV="1">
            <a:off x="8722076" y="4402652"/>
            <a:ext cx="1090574" cy="27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9006339" y="2478010"/>
            <a:ext cx="8063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191" y="5221585"/>
            <a:ext cx="768626" cy="694891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4095778" y="5870511"/>
            <a:ext cx="4745567" cy="518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pt-BR" dirty="0">
                <a:solidFill>
                  <a:schemeClr val="tx1"/>
                </a:solidFill>
              </a:rPr>
              <a:t>&lt;&lt;VM *</a:t>
            </a:r>
            <a:r>
              <a:rPr lang="pt-BR" dirty="0" err="1">
                <a:solidFill>
                  <a:schemeClr val="tx1"/>
                </a:solidFill>
              </a:rPr>
              <a:t>nix</a:t>
            </a:r>
            <a:r>
              <a:rPr lang="pt-BR" dirty="0">
                <a:solidFill>
                  <a:schemeClr val="tx1"/>
                </a:solidFill>
              </a:rPr>
              <a:t>&gt;&gt;</a:t>
            </a:r>
          </a:p>
        </p:txBody>
      </p:sp>
      <p:cxnSp>
        <p:nvCxnSpPr>
          <p:cNvPr id="19" name="Conector de Seta Reta 18"/>
          <p:cNvCxnSpPr/>
          <p:nvPr/>
        </p:nvCxnSpPr>
        <p:spPr>
          <a:xfrm>
            <a:off x="3604468" y="5323133"/>
            <a:ext cx="7012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Seta: para a Direita 19"/>
          <p:cNvSpPr/>
          <p:nvPr/>
        </p:nvSpPr>
        <p:spPr>
          <a:xfrm>
            <a:off x="5632671" y="4544111"/>
            <a:ext cx="443467" cy="97853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a Direita 20"/>
          <p:cNvSpPr/>
          <p:nvPr/>
        </p:nvSpPr>
        <p:spPr>
          <a:xfrm>
            <a:off x="7496745" y="4471158"/>
            <a:ext cx="263418" cy="821220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luxograma: Disco Magnético 21"/>
          <p:cNvSpPr/>
          <p:nvPr/>
        </p:nvSpPr>
        <p:spPr>
          <a:xfrm>
            <a:off x="9834166" y="2802773"/>
            <a:ext cx="1828800" cy="514345"/>
          </a:xfrm>
          <a:prstGeom prst="flowChartMagneticDisk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Datamart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7912564" y="5132610"/>
            <a:ext cx="809511" cy="4376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pt-BR" sz="1600" dirty="0">
                <a:solidFill>
                  <a:schemeClr val="tx1"/>
                </a:solidFill>
              </a:rPr>
              <a:t>JMS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5065377" y="2551147"/>
            <a:ext cx="2667560" cy="639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Barramento Corporativo</a:t>
            </a:r>
          </a:p>
          <a:p>
            <a:pPr algn="r"/>
            <a:r>
              <a:rPr lang="pt-BR" sz="1400" dirty="0">
                <a:solidFill>
                  <a:schemeClr val="tx1"/>
                </a:solidFill>
              </a:rPr>
              <a:t>&lt;Axis2&gt;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448639" y="5589410"/>
            <a:ext cx="732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HTTP</a:t>
            </a:r>
          </a:p>
        </p:txBody>
      </p:sp>
      <p:cxnSp>
        <p:nvCxnSpPr>
          <p:cNvPr id="26" name="Conector de Seta Reta 25"/>
          <p:cNvCxnSpPr/>
          <p:nvPr/>
        </p:nvCxnSpPr>
        <p:spPr>
          <a:xfrm flipH="1" flipV="1">
            <a:off x="6991350" y="3190147"/>
            <a:ext cx="16063" cy="12562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 rot="5400000">
            <a:off x="6731985" y="3632295"/>
            <a:ext cx="732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SOAP</a:t>
            </a: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8976323" y="1937509"/>
            <a:ext cx="845681" cy="78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8976323" y="1937509"/>
            <a:ext cx="30016" cy="24651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7363407" y="3967182"/>
            <a:ext cx="2449243" cy="15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7363407" y="3967182"/>
            <a:ext cx="0" cy="4769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7932428" y="3601517"/>
            <a:ext cx="61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jdbc</a:t>
            </a:r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2756538" y="2562834"/>
            <a:ext cx="1736658" cy="4120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pt-BR" dirty="0">
                <a:solidFill>
                  <a:schemeClr val="tx1"/>
                </a:solidFill>
              </a:rPr>
              <a:t>&lt;</a:t>
            </a:r>
            <a:r>
              <a:rPr lang="pt-BR" dirty="0" err="1">
                <a:solidFill>
                  <a:schemeClr val="tx1"/>
                </a:solidFill>
              </a:rPr>
              <a:t>Tomcat</a:t>
            </a:r>
            <a:r>
              <a:rPr lang="pt-BR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3575216" y="1937509"/>
            <a:ext cx="847177" cy="4408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BPM FWK</a:t>
            </a:r>
          </a:p>
          <a:p>
            <a:pPr algn="r"/>
            <a:r>
              <a:rPr lang="pt-BR" sz="1200" dirty="0">
                <a:solidFill>
                  <a:schemeClr val="tx1"/>
                </a:solidFill>
              </a:rPr>
              <a:t>&lt;</a:t>
            </a:r>
            <a:r>
              <a:rPr lang="pt-BR" sz="1200" dirty="0" err="1">
                <a:solidFill>
                  <a:schemeClr val="tx1"/>
                </a:solidFill>
              </a:rPr>
              <a:t>jar</a:t>
            </a:r>
            <a:r>
              <a:rPr lang="pt-BR" sz="12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38" name="CaixaDeTexto 37"/>
          <p:cNvSpPr txBox="1"/>
          <p:nvPr/>
        </p:nvSpPr>
        <p:spPr>
          <a:xfrm rot="5400000">
            <a:off x="3139808" y="3408455"/>
            <a:ext cx="732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HTTP</a:t>
            </a:r>
          </a:p>
        </p:txBody>
      </p:sp>
      <p:cxnSp>
        <p:nvCxnSpPr>
          <p:cNvPr id="39" name="Conector de Seta Reta 38"/>
          <p:cNvCxnSpPr/>
          <p:nvPr/>
        </p:nvCxnSpPr>
        <p:spPr>
          <a:xfrm flipV="1">
            <a:off x="3347204" y="2993958"/>
            <a:ext cx="4724" cy="21386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>
            <a:off x="4654357" y="2153508"/>
            <a:ext cx="18648" cy="2272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endCxn id="37" idx="3"/>
          </p:cNvCxnSpPr>
          <p:nvPr/>
        </p:nvCxnSpPr>
        <p:spPr>
          <a:xfrm flipH="1">
            <a:off x="4422393" y="2153508"/>
            <a:ext cx="250612" cy="44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 rot="5400000">
            <a:off x="4495993" y="3641842"/>
            <a:ext cx="532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SOAP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4311179" y="5021559"/>
            <a:ext cx="1321491" cy="5734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Workspace</a:t>
            </a:r>
            <a:endParaRPr lang="pt-BR" dirty="0">
              <a:solidFill>
                <a:schemeClr val="tx1"/>
              </a:solidFill>
            </a:endParaRPr>
          </a:p>
          <a:p>
            <a:pPr algn="r"/>
            <a:r>
              <a:rPr lang="pt-BR" sz="1200" dirty="0">
                <a:solidFill>
                  <a:schemeClr val="tx1"/>
                </a:solidFill>
              </a:rPr>
              <a:t>&lt;</a:t>
            </a:r>
            <a:r>
              <a:rPr lang="pt-BR" sz="1200" dirty="0" err="1">
                <a:solidFill>
                  <a:schemeClr val="tx1"/>
                </a:solidFill>
              </a:rPr>
              <a:t>war</a:t>
            </a:r>
            <a:r>
              <a:rPr lang="pt-BR" sz="12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6189782" y="4449624"/>
            <a:ext cx="1311965" cy="7342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2000" b="1" dirty="0" err="1">
                <a:solidFill>
                  <a:schemeClr val="tx1"/>
                </a:solidFill>
              </a:rPr>
              <a:t>Engine</a:t>
            </a:r>
            <a:endParaRPr lang="pt-BR" b="1" dirty="0">
              <a:solidFill>
                <a:schemeClr val="tx1"/>
              </a:solidFill>
            </a:endParaRPr>
          </a:p>
          <a:p>
            <a:pPr algn="r"/>
            <a:r>
              <a:rPr lang="pt-BR" sz="1400" dirty="0">
                <a:solidFill>
                  <a:schemeClr val="tx1"/>
                </a:solidFill>
              </a:rPr>
              <a:t>&lt;</a:t>
            </a:r>
            <a:r>
              <a:rPr lang="pt-BR" sz="1400" dirty="0" err="1">
                <a:solidFill>
                  <a:schemeClr val="tx1"/>
                </a:solidFill>
              </a:rPr>
              <a:t>ear</a:t>
            </a:r>
            <a:r>
              <a:rPr lang="pt-BR" sz="14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5506736" y="4868507"/>
            <a:ext cx="622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PAPI</a:t>
            </a:r>
          </a:p>
        </p:txBody>
      </p:sp>
      <p:sp>
        <p:nvSpPr>
          <p:cNvPr id="63" name="Retângulo 62"/>
          <p:cNvSpPr/>
          <p:nvPr/>
        </p:nvSpPr>
        <p:spPr>
          <a:xfrm>
            <a:off x="4311181" y="4449997"/>
            <a:ext cx="1321489" cy="5734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PAPI-WS</a:t>
            </a:r>
          </a:p>
          <a:p>
            <a:pPr algn="r"/>
            <a:r>
              <a:rPr lang="pt-BR" sz="1200" dirty="0">
                <a:solidFill>
                  <a:schemeClr val="tx1"/>
                </a:solidFill>
              </a:rPr>
              <a:t>&lt;</a:t>
            </a:r>
            <a:r>
              <a:rPr lang="pt-BR" sz="1200" dirty="0" err="1">
                <a:solidFill>
                  <a:schemeClr val="tx1"/>
                </a:solidFill>
              </a:rPr>
              <a:t>war</a:t>
            </a:r>
            <a:r>
              <a:rPr lang="pt-BR" sz="12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66" name="Elipse 65"/>
          <p:cNvSpPr/>
          <p:nvPr/>
        </p:nvSpPr>
        <p:spPr>
          <a:xfrm>
            <a:off x="6095724" y="4950785"/>
            <a:ext cx="146592" cy="1411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6" name="Conector de Seta Reta 75"/>
          <p:cNvCxnSpPr/>
          <p:nvPr/>
        </p:nvCxnSpPr>
        <p:spPr>
          <a:xfrm flipV="1">
            <a:off x="4500131" y="1816104"/>
            <a:ext cx="5321873" cy="170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 flipV="1">
            <a:off x="9421952" y="2364038"/>
            <a:ext cx="390698" cy="34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Elipse 92"/>
          <p:cNvSpPr/>
          <p:nvPr/>
        </p:nvSpPr>
        <p:spPr>
          <a:xfrm>
            <a:off x="6337085" y="4047483"/>
            <a:ext cx="146592" cy="1411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6" name="Conector reto 95"/>
          <p:cNvCxnSpPr>
            <a:endCxn id="93" idx="4"/>
          </p:cNvCxnSpPr>
          <p:nvPr/>
        </p:nvCxnSpPr>
        <p:spPr>
          <a:xfrm flipV="1">
            <a:off x="6403601" y="4188668"/>
            <a:ext cx="6780" cy="2705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>
            <a:off x="6155405" y="3825237"/>
            <a:ext cx="532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SOAP</a:t>
            </a:r>
          </a:p>
        </p:txBody>
      </p:sp>
      <p:cxnSp>
        <p:nvCxnSpPr>
          <p:cNvPr id="103" name="Conector reto 102"/>
          <p:cNvCxnSpPr/>
          <p:nvPr/>
        </p:nvCxnSpPr>
        <p:spPr>
          <a:xfrm flipV="1">
            <a:off x="9421952" y="1816104"/>
            <a:ext cx="0" cy="5479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06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127" y="-20123"/>
            <a:ext cx="10515600" cy="1325562"/>
          </a:xfrm>
        </p:spPr>
        <p:txBody>
          <a:bodyPr/>
          <a:lstStyle/>
          <a:p>
            <a:pPr algn="r"/>
            <a:r>
              <a:rPr lang="pt-BR" dirty="0"/>
              <a:t>Workshop Modelagem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Treinamento ALBPM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A7A4-6535-4FF1-ADB1-66E0F94A0094}" type="slidenum">
              <a:rPr lang="pt-BR" smtClean="0"/>
              <a:t>9</a:t>
            </a:fld>
            <a:endParaRPr lang="pt-BR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348321"/>
              </p:ext>
            </p:extLst>
          </p:nvPr>
        </p:nvGraphicFramePr>
        <p:xfrm>
          <a:off x="2854959" y="2761494"/>
          <a:ext cx="683237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2119">
                  <a:extLst>
                    <a:ext uri="{9D8B030D-6E8A-4147-A177-3AD203B41FA5}">
                      <a16:colId xmlns:a16="http://schemas.microsoft.com/office/drawing/2014/main" val="1729866966"/>
                    </a:ext>
                  </a:extLst>
                </a:gridCol>
                <a:gridCol w="1590260">
                  <a:extLst>
                    <a:ext uri="{9D8B030D-6E8A-4147-A177-3AD203B41FA5}">
                      <a16:colId xmlns:a16="http://schemas.microsoft.com/office/drawing/2014/main" val="348625319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pt-BR" dirty="0"/>
                        <a:t>CAPITULO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76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Apresentando a IDE (</a:t>
                      </a:r>
                      <a:r>
                        <a:rPr lang="pt-BR" dirty="0" err="1"/>
                        <a:t>Aqualogic</a:t>
                      </a:r>
                      <a:r>
                        <a:rPr lang="pt-BR" dirty="0"/>
                        <a:t> BPM Studio)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157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Criando um</a:t>
                      </a:r>
                      <a:r>
                        <a:rPr lang="pt-BR" baseline="0" dirty="0"/>
                        <a:t> projeto / processo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367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aseline="0" dirty="0"/>
                        <a:t>Mapeamento de parâmetros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6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aseline="0" dirty="0"/>
                        <a:t>Expondo o inicio como WebService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54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aseline="0" dirty="0"/>
                        <a:t>Obtendo o WSDL do serviço exposto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243281"/>
                  </a:ext>
                </a:extLst>
              </a:tr>
            </a:tbl>
          </a:graphicData>
        </a:graphic>
      </p:graphicFrame>
      <p:graphicFrame>
        <p:nvGraphicFramePr>
          <p:cNvPr id="49" name="Objeto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323291"/>
              </p:ext>
            </p:extLst>
          </p:nvPr>
        </p:nvGraphicFramePr>
        <p:xfrm>
          <a:off x="8338931" y="3584989"/>
          <a:ext cx="1216909" cy="1026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Acrobat Document" showAsIcon="1" r:id="rId3" imgW="914400" imgH="771480" progId="AcroExch.Document.DC">
                  <p:embed/>
                </p:oleObj>
              </mc:Choice>
              <mc:Fallback>
                <p:oleObj name="Acrobat Document" showAsIcon="1" r:id="rId3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38931" y="3584989"/>
                        <a:ext cx="1216909" cy="1026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689151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Vermelho L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TM02900743[[fn=Orgânico]]</Template>
  <TotalTime>2140</TotalTime>
  <Words>372</Words>
  <Application>Microsoft Office PowerPoint</Application>
  <PresentationFormat>Widescreen</PresentationFormat>
  <Paragraphs>121</Paragraphs>
  <Slides>10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Lucida Grande</vt:lpstr>
      <vt:lpstr>Wingdings 2</vt:lpstr>
      <vt:lpstr>HDOfficeLightV0</vt:lpstr>
      <vt:lpstr>Adobe Acrobat Document</vt:lpstr>
      <vt:lpstr>Treinamento ALBPM 6</vt:lpstr>
      <vt:lpstr>Agenda</vt:lpstr>
      <vt:lpstr>Visão Geral – BPM x BPMS</vt:lpstr>
      <vt:lpstr>Visão Geral – BPM x BPMS</vt:lpstr>
      <vt:lpstr>Visão Geral – BPM x BPMS</vt:lpstr>
      <vt:lpstr>Aqualogic BPM</vt:lpstr>
      <vt:lpstr>Aqualogic BPM - Componentes</vt:lpstr>
      <vt:lpstr>Aqualogic BPM - Componentes</vt:lpstr>
      <vt:lpstr>Workshop Modelagem</vt:lpstr>
      <vt:lpstr>Workshop Modelagem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Mauricio da Silva Porto</dc:creator>
  <cp:lastModifiedBy>Mauricio da Silva Porto</cp:lastModifiedBy>
  <cp:revision>90</cp:revision>
  <dcterms:created xsi:type="dcterms:W3CDTF">2017-07-06T14:00:13Z</dcterms:created>
  <dcterms:modified xsi:type="dcterms:W3CDTF">2017-07-19T20:03:31Z</dcterms:modified>
</cp:coreProperties>
</file>