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58" r:id="rId5"/>
    <p:sldId id="259" r:id="rId6"/>
    <p:sldId id="261" r:id="rId7"/>
    <p:sldId id="260" r:id="rId8"/>
    <p:sldId id="264" r:id="rId9"/>
    <p:sldId id="25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enz Huber" initials="LH" lastIdx="1" clrIdx="0">
    <p:extLst>
      <p:ext uri="{19B8F6BF-5375-455C-9EA6-DF929625EA0E}">
        <p15:presenceInfo xmlns:p15="http://schemas.microsoft.com/office/powerpoint/2012/main" userId="S::lh@andersconsulting.com::c4b0fbf0-efad-49ec-ac3c-743fa0fa75c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1F"/>
    <a:srgbClr val="00BFFE"/>
    <a:srgbClr val="1F66CC"/>
    <a:srgbClr val="FFFFFF"/>
    <a:srgbClr val="CC8200"/>
    <a:srgbClr val="B9A949"/>
    <a:srgbClr val="1E9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3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4T00:46:17.08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77F8E-DBAA-43D1-93B5-7957ADB01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71080A-4ABF-41ED-9402-FF0BF16FA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C93F38-A7EB-4A15-ACD3-3A279FB9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BF00-B8A8-4025-BD5F-218A19A054F0}" type="datetimeFigureOut">
              <a:rPr lang="de-DE" smtClean="0"/>
              <a:t>24.11.2019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D6FF2F-6A8D-4903-B311-0AB95A73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71F1EC-6B3B-449B-9122-E359E6C2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6910-8984-42EF-86A7-3CAC4438E5F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569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2AAC6-174F-4093-97DE-2EFCB522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6EF587-827D-4BD7-ABAF-0E42CA788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99792E-5E95-44A8-B72D-EECFEEB9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BF00-B8A8-4025-BD5F-218A19A054F0}" type="datetimeFigureOut">
              <a:rPr lang="de-DE" smtClean="0"/>
              <a:t>24.11.2019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E58003-1ED9-4F68-84CC-CD648107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7B232A-B47A-4A27-8E2A-4FF4C281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6910-8984-42EF-86A7-3CAC4438E5F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92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F13879A-8147-47E4-901D-25F6A7E80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A94559-A709-49B5-9CB5-BA0B0F768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2A87C6-841E-4AF8-A8F1-7E1539A8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BF00-B8A8-4025-BD5F-218A19A054F0}" type="datetimeFigureOut">
              <a:rPr lang="de-DE" smtClean="0"/>
              <a:t>24.11.2019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5DD985-6388-4EF6-BC0F-5CBC31C9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662B7D-9039-47BC-82A3-268BB054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6910-8984-42EF-86A7-3CAC4438E5F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5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1C9D8-801E-4946-A4CC-13ACD5EE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7289D4-1625-4ABE-A3F9-FB20442C7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0476E2-BEE3-4B4A-9F30-38C5BB19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BF00-B8A8-4025-BD5F-218A19A054F0}" type="datetimeFigureOut">
              <a:rPr lang="de-DE" smtClean="0"/>
              <a:t>24.11.2019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82C285-216D-47D3-BB2D-DE150BBF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B92BA3-4E69-4D5A-969E-FBB6DD80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6910-8984-42EF-86A7-3CAC4438E5F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26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95A5A-098D-4EFA-BA93-149633E9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C49F90-03CD-4AD9-954A-024C44051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90EED0-D7CC-481B-9D75-6693FC6E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BF00-B8A8-4025-BD5F-218A19A054F0}" type="datetimeFigureOut">
              <a:rPr lang="de-DE" smtClean="0"/>
              <a:t>24.11.2019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EA236B-8BC3-4867-BF56-47E3EF35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8C5B5-B1FE-4B33-A7ED-128142ED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6910-8984-42EF-86A7-3CAC4438E5F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90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331BC-E09D-4178-B82D-08B971C8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0511BE-BAA6-47B2-8C64-442AF0F1D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01785E-997F-4F27-A1A6-B011DF07B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60F5DE-A096-4A8E-9C7C-0768B42F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BF00-B8A8-4025-BD5F-218A19A054F0}" type="datetimeFigureOut">
              <a:rPr lang="de-DE" smtClean="0"/>
              <a:t>24.11.2019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927477-A309-4663-BC5E-07309BDE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9EB418-356C-45F7-93C0-32598931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6910-8984-42EF-86A7-3CAC4438E5F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818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A6E73-9A4C-4A47-BFBD-99C99420E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8011E3-C5BF-47E2-8982-AED8F6185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BBB30E-6F9C-4EBF-AA30-A0058EC32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B3643A-E49D-4078-935A-C8E126F54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6A77E6-D586-4381-8B30-EA057A60E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CB39A2-D9B1-49C7-9C61-93957D81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BF00-B8A8-4025-BD5F-218A19A054F0}" type="datetimeFigureOut">
              <a:rPr lang="de-DE" smtClean="0"/>
              <a:t>24.11.2019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34FAEDE-A220-4308-A39D-CFEAF93F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2B8442-0326-4617-8640-1FC7A3FC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6910-8984-42EF-86A7-3CAC4438E5F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062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12D8B-11B8-4DFC-9D62-AD785CDA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F12138-D165-4C61-87AB-DA445FF3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BF00-B8A8-4025-BD5F-218A19A054F0}" type="datetimeFigureOut">
              <a:rPr lang="de-DE" smtClean="0"/>
              <a:t>24.11.2019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FA3054-BF33-4796-B6B5-F97E0ED6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D819D8-2F38-4DFB-B9BC-9315562C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6910-8984-42EF-86A7-3CAC4438E5F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925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BD78B6-BEDC-42E8-8CF4-F2617C8D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BF00-B8A8-4025-BD5F-218A19A054F0}" type="datetimeFigureOut">
              <a:rPr lang="de-DE" smtClean="0"/>
              <a:t>24.11.2019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944FC1-A898-4B94-86D7-1B5D3640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B95631-29F7-474A-AD5D-371247C3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6910-8984-42EF-86A7-3CAC4438E5F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28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06DA4-C3EB-479C-AE95-3115D9E8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874D3D-7A3C-445E-AE32-8C76AD200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1101F7-44A1-46E4-A363-C5FE73A60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B52233-6D65-40D7-BCAF-A7E7067D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BF00-B8A8-4025-BD5F-218A19A054F0}" type="datetimeFigureOut">
              <a:rPr lang="de-DE" smtClean="0"/>
              <a:t>24.11.2019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E85FC3-82D5-46D5-95EE-42286A8A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242B30-0DC4-4185-84C2-F3D8E429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6910-8984-42EF-86A7-3CAC4438E5F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35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6C8DF-688F-4A19-9005-3894C21A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327ACA-699C-41E2-9DC8-3C93B4DB1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794224-9026-4D51-9ACE-319E7F190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171B7D-3935-4C87-8246-2DA6B86E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BF00-B8A8-4025-BD5F-218A19A054F0}" type="datetimeFigureOut">
              <a:rPr lang="de-DE" smtClean="0"/>
              <a:t>24.11.2019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A438BA-E9BB-4052-A298-0635EBE8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D4F378-4940-478D-9947-3E768095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6910-8984-42EF-86A7-3CAC4438E5F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31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7307DB-2194-4771-B7C2-60E12A18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05F693-FFD7-4655-B9D9-FA27E7BE8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9FB4F6-ADF9-4FEE-86F4-8DC8C6546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3BF00-B8A8-4025-BD5F-218A19A054F0}" type="datetimeFigureOut">
              <a:rPr lang="de-DE" smtClean="0"/>
              <a:t>24.11.2019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550D43-24A3-4EA3-9814-C196A5440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CE621C-FD0B-4A22-A087-EEAEAAB67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6910-8984-42EF-86A7-3CAC4438E5F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61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FF052C5-5ECA-46F4-8474-16AFFFEA7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" b="176"/>
          <a:stretch/>
        </p:blipFill>
        <p:spPr>
          <a:xfrm>
            <a:off x="3309954" y="943411"/>
            <a:ext cx="5572091" cy="496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6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09A43B0-1B29-4EEF-B0C2-F139BE656D1F}"/>
              </a:ext>
            </a:extLst>
          </p:cNvPr>
          <p:cNvSpPr/>
          <p:nvPr/>
        </p:nvSpPr>
        <p:spPr>
          <a:xfrm>
            <a:off x="0" y="0"/>
            <a:ext cx="12192000" cy="841829"/>
          </a:xfrm>
          <a:prstGeom prst="rect">
            <a:avLst/>
          </a:prstGeom>
          <a:solidFill>
            <a:srgbClr val="00B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CCBF4BF-A535-4321-88DD-E73CE2BBD318}"/>
              </a:ext>
            </a:extLst>
          </p:cNvPr>
          <p:cNvSpPr/>
          <p:nvPr/>
        </p:nvSpPr>
        <p:spPr>
          <a:xfrm>
            <a:off x="0" y="6016171"/>
            <a:ext cx="12192000" cy="841829"/>
          </a:xfrm>
          <a:prstGeom prst="rect">
            <a:avLst/>
          </a:prstGeom>
          <a:solidFill>
            <a:srgbClr val="00B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D40D5BC-4095-4F6A-8FDA-B15A03E6A267}"/>
              </a:ext>
            </a:extLst>
          </p:cNvPr>
          <p:cNvSpPr txBox="1"/>
          <p:nvPr/>
        </p:nvSpPr>
        <p:spPr>
          <a:xfrm>
            <a:off x="261078" y="122927"/>
            <a:ext cx="2190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i="1" dirty="0">
                <a:solidFill>
                  <a:srgbClr val="FFDE1F"/>
                </a:solidFill>
                <a:latin typeface="Harlow Solid Italic" panose="04030604020F02020D02" pitchFamily="82" charset="0"/>
              </a:rPr>
              <a:t>Motivation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1402CAA-089D-4978-8EA6-09E70AD41EF3}"/>
              </a:ext>
            </a:extLst>
          </p:cNvPr>
          <p:cNvSpPr txBox="1"/>
          <p:nvPr/>
        </p:nvSpPr>
        <p:spPr>
          <a:xfrm>
            <a:off x="10552517" y="6252419"/>
            <a:ext cx="12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DE1F"/>
                </a:solidFill>
                <a:latin typeface="Arial Black" panose="020B0A04020102020204" pitchFamily="34" charset="0"/>
              </a:rPr>
              <a:t>{ page2 }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8E830FAE-CF16-4E7F-B429-76C2ADAC2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659" y="841829"/>
            <a:ext cx="4614682" cy="51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2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09A43B0-1B29-4EEF-B0C2-F139BE656D1F}"/>
              </a:ext>
            </a:extLst>
          </p:cNvPr>
          <p:cNvSpPr/>
          <p:nvPr/>
        </p:nvSpPr>
        <p:spPr>
          <a:xfrm>
            <a:off x="0" y="0"/>
            <a:ext cx="12192000" cy="841829"/>
          </a:xfrm>
          <a:prstGeom prst="rect">
            <a:avLst/>
          </a:prstGeom>
          <a:solidFill>
            <a:srgbClr val="00B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CCBF4BF-A535-4321-88DD-E73CE2BBD318}"/>
              </a:ext>
            </a:extLst>
          </p:cNvPr>
          <p:cNvSpPr/>
          <p:nvPr/>
        </p:nvSpPr>
        <p:spPr>
          <a:xfrm>
            <a:off x="0" y="6016171"/>
            <a:ext cx="12192000" cy="841829"/>
          </a:xfrm>
          <a:prstGeom prst="rect">
            <a:avLst/>
          </a:prstGeom>
          <a:solidFill>
            <a:srgbClr val="00B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D40D5BC-4095-4F6A-8FDA-B15A03E6A267}"/>
              </a:ext>
            </a:extLst>
          </p:cNvPr>
          <p:cNvSpPr txBox="1"/>
          <p:nvPr/>
        </p:nvSpPr>
        <p:spPr>
          <a:xfrm>
            <a:off x="261078" y="122927"/>
            <a:ext cx="2190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i="1" dirty="0">
                <a:solidFill>
                  <a:srgbClr val="FFDE1F"/>
                </a:solidFill>
                <a:latin typeface="Harlow Solid Italic" panose="04030604020F02020D02" pitchFamily="82" charset="0"/>
              </a:rPr>
              <a:t>Motivation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1402CAA-089D-4978-8EA6-09E70AD41EF3}"/>
              </a:ext>
            </a:extLst>
          </p:cNvPr>
          <p:cNvSpPr txBox="1"/>
          <p:nvPr/>
        </p:nvSpPr>
        <p:spPr>
          <a:xfrm>
            <a:off x="10552517" y="6252419"/>
            <a:ext cx="12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DE1F"/>
                </a:solidFill>
                <a:latin typeface="Arial Black" panose="020B0A04020102020204" pitchFamily="34" charset="0"/>
              </a:rPr>
              <a:t>{ page3 }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4D664B9-7AD0-4424-9AE3-5C67CC7DD067}"/>
              </a:ext>
            </a:extLst>
          </p:cNvPr>
          <p:cNvSpPr txBox="1"/>
          <p:nvPr/>
        </p:nvSpPr>
        <p:spPr>
          <a:xfrm>
            <a:off x="917575" y="1496289"/>
            <a:ext cx="6553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FFDE1F"/>
                </a:solidFill>
                <a:latin typeface="Arial Black" panose="020B0A04020102020204" pitchFamily="34" charset="0"/>
                <a:ea typeface="KaiTi" panose="02010609060101010101" pitchFamily="49" charset="-122"/>
              </a:rPr>
              <a:t>//Writing good documentation is often tedious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DC30C55-0452-439B-8627-781108AA5181}"/>
              </a:ext>
            </a:extLst>
          </p:cNvPr>
          <p:cNvSpPr txBox="1"/>
          <p:nvPr/>
        </p:nvSpPr>
        <p:spPr>
          <a:xfrm>
            <a:off x="917573" y="1982064"/>
            <a:ext cx="7273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FFDE1F"/>
                </a:solidFill>
                <a:latin typeface="Arial Black" panose="020B0A04020102020204" pitchFamily="34" charset="0"/>
              </a:rPr>
              <a:t>//Probably that‘s why a lot of people don‘t like it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362BBB5-EEC0-49D4-9E63-4E1E16D572C8}"/>
              </a:ext>
            </a:extLst>
          </p:cNvPr>
          <p:cNvSpPr txBox="1"/>
          <p:nvPr/>
        </p:nvSpPr>
        <p:spPr>
          <a:xfrm>
            <a:off x="917574" y="2467839"/>
            <a:ext cx="5454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FFDE1F"/>
                </a:solidFill>
                <a:latin typeface="Arial Black" panose="020B0A04020102020204" pitchFamily="34" charset="0"/>
                <a:ea typeface="KaiTi" panose="02010609060101010101" pitchFamily="49" charset="-122"/>
              </a:rPr>
              <a:t>//But in fact, we talk about our code…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5B83074-B785-4196-9864-E08C658EE0AB}"/>
              </a:ext>
            </a:extLst>
          </p:cNvPr>
          <p:cNvSpPr txBox="1"/>
          <p:nvPr/>
        </p:nvSpPr>
        <p:spPr>
          <a:xfrm>
            <a:off x="7886700" y="3287899"/>
            <a:ext cx="4783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FFDE1F"/>
                </a:solidFill>
                <a:latin typeface="Harlow Solid Italic" panose="04030604020F02020D02" pitchFamily="82" charset="0"/>
              </a:rPr>
              <a:t>…all the time 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54688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09A43B0-1B29-4EEF-B0C2-F139BE656D1F}"/>
              </a:ext>
            </a:extLst>
          </p:cNvPr>
          <p:cNvSpPr/>
          <p:nvPr/>
        </p:nvSpPr>
        <p:spPr>
          <a:xfrm>
            <a:off x="0" y="0"/>
            <a:ext cx="12192000" cy="841829"/>
          </a:xfrm>
          <a:prstGeom prst="rect">
            <a:avLst/>
          </a:prstGeom>
          <a:solidFill>
            <a:srgbClr val="00B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CCBF4BF-A535-4321-88DD-E73CE2BBD318}"/>
              </a:ext>
            </a:extLst>
          </p:cNvPr>
          <p:cNvSpPr/>
          <p:nvPr/>
        </p:nvSpPr>
        <p:spPr>
          <a:xfrm>
            <a:off x="0" y="6016171"/>
            <a:ext cx="12192000" cy="841829"/>
          </a:xfrm>
          <a:prstGeom prst="rect">
            <a:avLst/>
          </a:prstGeom>
          <a:solidFill>
            <a:srgbClr val="00B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AA44E-13A0-4E14-A4B5-62E8FC252EB3}"/>
              </a:ext>
            </a:extLst>
          </p:cNvPr>
          <p:cNvSpPr txBox="1"/>
          <p:nvPr/>
        </p:nvSpPr>
        <p:spPr>
          <a:xfrm>
            <a:off x="10552517" y="6252419"/>
            <a:ext cx="12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DE1F"/>
                </a:solidFill>
                <a:latin typeface="Arial Black" panose="020B0A04020102020204" pitchFamily="34" charset="0"/>
              </a:rPr>
              <a:t>{ page4 }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D40D5BC-4095-4F6A-8FDA-B15A03E6A267}"/>
              </a:ext>
            </a:extLst>
          </p:cNvPr>
          <p:cNvSpPr txBox="1"/>
          <p:nvPr/>
        </p:nvSpPr>
        <p:spPr>
          <a:xfrm>
            <a:off x="261078" y="122927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i="1" dirty="0">
                <a:solidFill>
                  <a:srgbClr val="FFDE1F"/>
                </a:solidFill>
                <a:latin typeface="Harlow Solid Italic" panose="04030604020F02020D02" pitchFamily="82" charset="0"/>
              </a:rPr>
              <a:t>lnspiration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50A2E83-2AF0-4AB7-8ACC-37EC95747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433" y="2059543"/>
            <a:ext cx="2356810" cy="235681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21AC8C4-813E-4667-BCCE-5A10AEDBA247}"/>
              </a:ext>
            </a:extLst>
          </p:cNvPr>
          <p:cNvSpPr txBox="1"/>
          <p:nvPr/>
        </p:nvSpPr>
        <p:spPr>
          <a:xfrm>
            <a:off x="1701347" y="2059543"/>
            <a:ext cx="6638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FFDE1F"/>
                </a:solidFill>
                <a:latin typeface="Arial Black" panose="020B0A04020102020204" pitchFamily="34" charset="0"/>
                <a:ea typeface="KaiTi" panose="02010609060101010101" pitchFamily="49" charset="-122"/>
              </a:rPr>
              <a:t>/*Explain your code line by line to an outsider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3E2F249-573A-4395-9136-A9B6696959EF}"/>
              </a:ext>
            </a:extLst>
          </p:cNvPr>
          <p:cNvSpPr txBox="1"/>
          <p:nvPr/>
        </p:nvSpPr>
        <p:spPr>
          <a:xfrm>
            <a:off x="1773917" y="2622797"/>
            <a:ext cx="2794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FFDE1F"/>
                </a:solidFill>
                <a:latin typeface="Arial Black" panose="020B0A04020102020204" pitchFamily="34" charset="0"/>
                <a:ea typeface="KaiTi" panose="02010609060101010101" pitchFamily="49" charset="-122"/>
              </a:rPr>
              <a:t>*e.g. a rubberduck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E94711B-7B4C-4438-89F9-390056B4A14A}"/>
              </a:ext>
            </a:extLst>
          </p:cNvPr>
          <p:cNvSpPr txBox="1"/>
          <p:nvPr/>
        </p:nvSpPr>
        <p:spPr>
          <a:xfrm>
            <a:off x="917575" y="1496289"/>
            <a:ext cx="3836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FFDE1F"/>
                </a:solidFill>
                <a:latin typeface="Arial Black" panose="020B0A04020102020204" pitchFamily="34" charset="0"/>
                <a:ea typeface="KaiTi" panose="02010609060101010101" pitchFamily="49" charset="-122"/>
              </a:rPr>
              <a:t>//“Rubberduck-Debugging“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E1C1304-6C4E-44CF-BB08-F0508B706FEA}"/>
              </a:ext>
            </a:extLst>
          </p:cNvPr>
          <p:cNvSpPr txBox="1"/>
          <p:nvPr/>
        </p:nvSpPr>
        <p:spPr>
          <a:xfrm>
            <a:off x="1788431" y="3186051"/>
            <a:ext cx="693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FFDE1F"/>
                </a:solidFill>
                <a:latin typeface="Arial Black" panose="020B0A04020102020204" pitchFamily="34" charset="0"/>
                <a:ea typeface="KaiTi" panose="02010609060101010101" pitchFamily="49" charset="-122"/>
              </a:rPr>
              <a:t>*can only be done with good knowlegde of code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8D8EBAD-8A21-4D6F-BECD-073BF57D49E9}"/>
              </a:ext>
            </a:extLst>
          </p:cNvPr>
          <p:cNvSpPr txBox="1"/>
          <p:nvPr/>
        </p:nvSpPr>
        <p:spPr>
          <a:xfrm>
            <a:off x="1795092" y="3749305"/>
            <a:ext cx="6982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FFDE1F"/>
                </a:solidFill>
                <a:latin typeface="Arial Black" panose="020B0A04020102020204" pitchFamily="34" charset="0"/>
                <a:ea typeface="KaiTi" panose="02010609060101010101" pitchFamily="49" charset="-122"/>
              </a:rPr>
              <a:t>*helps you keeping it simple and well structured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CF01A18-8B4D-4743-8FB4-0882EB05638C}"/>
              </a:ext>
            </a:extLst>
          </p:cNvPr>
          <p:cNvSpPr txBox="1"/>
          <p:nvPr/>
        </p:nvSpPr>
        <p:spPr>
          <a:xfrm>
            <a:off x="1795092" y="4293959"/>
            <a:ext cx="557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FFDE1F"/>
                </a:solidFill>
                <a:latin typeface="Arial Black" panose="020B0A04020102020204" pitchFamily="34" charset="0"/>
                <a:ea typeface="KaiTi" panose="02010609060101010101" pitchFamily="49" charset="-122"/>
              </a:rPr>
              <a:t>*-&gt; less annoying (and avoidable) bugs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1C17908-7085-4235-A942-70CF055FB39C}"/>
              </a:ext>
            </a:extLst>
          </p:cNvPr>
          <p:cNvSpPr txBox="1"/>
          <p:nvPr/>
        </p:nvSpPr>
        <p:spPr>
          <a:xfrm>
            <a:off x="1795092" y="4838613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FFDE1F"/>
                </a:solidFill>
                <a:latin typeface="Arial Black" panose="020B0A04020102020204" pitchFamily="34" charset="0"/>
                <a:ea typeface="KaiTi" panose="02010609060101010101" pitchFamily="49" charset="-122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37424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09A43B0-1B29-4EEF-B0C2-F139BE656D1F}"/>
              </a:ext>
            </a:extLst>
          </p:cNvPr>
          <p:cNvSpPr/>
          <p:nvPr/>
        </p:nvSpPr>
        <p:spPr>
          <a:xfrm>
            <a:off x="0" y="0"/>
            <a:ext cx="12192000" cy="841829"/>
          </a:xfrm>
          <a:prstGeom prst="rect">
            <a:avLst/>
          </a:prstGeom>
          <a:solidFill>
            <a:srgbClr val="00B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CCBF4BF-A535-4321-88DD-E73CE2BBD318}"/>
              </a:ext>
            </a:extLst>
          </p:cNvPr>
          <p:cNvSpPr/>
          <p:nvPr/>
        </p:nvSpPr>
        <p:spPr>
          <a:xfrm>
            <a:off x="0" y="6016171"/>
            <a:ext cx="12192000" cy="841829"/>
          </a:xfrm>
          <a:prstGeom prst="rect">
            <a:avLst/>
          </a:prstGeom>
          <a:solidFill>
            <a:srgbClr val="00B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453B9EE-9892-48EB-BBC7-A224462CF556}"/>
              </a:ext>
            </a:extLst>
          </p:cNvPr>
          <p:cNvSpPr txBox="1"/>
          <p:nvPr/>
        </p:nvSpPr>
        <p:spPr>
          <a:xfrm>
            <a:off x="3346303" y="1832219"/>
            <a:ext cx="5499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FFDE1F"/>
                </a:solidFill>
                <a:latin typeface="Arial Black" panose="020B0A04020102020204" pitchFamily="34" charset="0"/>
              </a:rPr>
              <a:t>But what if the duck would actually… 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31C70CB-4747-4307-B64E-6DF1C0C911C9}"/>
              </a:ext>
            </a:extLst>
          </p:cNvPr>
          <p:cNvSpPr txBox="1"/>
          <p:nvPr/>
        </p:nvSpPr>
        <p:spPr>
          <a:xfrm>
            <a:off x="5147757" y="3887639"/>
            <a:ext cx="189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FFDE1F"/>
                </a:solidFill>
                <a:latin typeface="Arial Black" panose="020B0A04020102020204" pitchFamily="34" charset="0"/>
              </a:rPr>
              <a:t>What if it… 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26975B0-E05F-4D9D-8209-271F41865580}"/>
              </a:ext>
            </a:extLst>
          </p:cNvPr>
          <p:cNvSpPr txBox="1"/>
          <p:nvPr/>
        </p:nvSpPr>
        <p:spPr>
          <a:xfrm>
            <a:off x="5222796" y="2313512"/>
            <a:ext cx="1746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FFDE1F"/>
                </a:solidFill>
                <a:latin typeface="Harlow Solid Italic" panose="04030604020F02020D02" pitchFamily="82" charset="0"/>
              </a:rPr>
              <a:t>listen?</a:t>
            </a:r>
            <a:endParaRPr lang="de-DE" sz="4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D03CBE-62BC-42AD-90C9-FCC017CEC313}"/>
              </a:ext>
            </a:extLst>
          </p:cNvPr>
          <p:cNvSpPr txBox="1"/>
          <p:nvPr/>
        </p:nvSpPr>
        <p:spPr>
          <a:xfrm>
            <a:off x="3482941" y="4353542"/>
            <a:ext cx="52261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rgbClr val="FFDE1F"/>
                </a:solidFill>
                <a:latin typeface="Harlow Solid Italic" panose="04030604020F02020D02" pitchFamily="82" charset="0"/>
              </a:rPr>
              <a:t>wrote everything down?</a:t>
            </a:r>
            <a:endParaRPr lang="de-DE" sz="4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A049BC7-34D1-48AC-AF6E-F801C4F7EAC1}"/>
              </a:ext>
            </a:extLst>
          </p:cNvPr>
          <p:cNvSpPr txBox="1"/>
          <p:nvPr/>
        </p:nvSpPr>
        <p:spPr>
          <a:xfrm>
            <a:off x="10552517" y="6252419"/>
            <a:ext cx="12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DE1F"/>
                </a:solidFill>
                <a:latin typeface="Arial Black" panose="020B0A04020102020204" pitchFamily="34" charset="0"/>
              </a:rPr>
              <a:t>{ page5 }</a:t>
            </a:r>
          </a:p>
        </p:txBody>
      </p:sp>
    </p:spTree>
    <p:extLst>
      <p:ext uri="{BB962C8B-B14F-4D97-AF65-F5344CB8AC3E}">
        <p14:creationId xmlns:p14="http://schemas.microsoft.com/office/powerpoint/2010/main" val="324017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09A43B0-1B29-4EEF-B0C2-F139BE656D1F}"/>
              </a:ext>
            </a:extLst>
          </p:cNvPr>
          <p:cNvSpPr/>
          <p:nvPr/>
        </p:nvSpPr>
        <p:spPr>
          <a:xfrm>
            <a:off x="0" y="0"/>
            <a:ext cx="12192000" cy="841829"/>
          </a:xfrm>
          <a:prstGeom prst="rect">
            <a:avLst/>
          </a:prstGeom>
          <a:solidFill>
            <a:srgbClr val="00B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CCBF4BF-A535-4321-88DD-E73CE2BBD318}"/>
              </a:ext>
            </a:extLst>
          </p:cNvPr>
          <p:cNvSpPr/>
          <p:nvPr/>
        </p:nvSpPr>
        <p:spPr>
          <a:xfrm>
            <a:off x="0" y="6016171"/>
            <a:ext cx="12192000" cy="841829"/>
          </a:xfrm>
          <a:prstGeom prst="rect">
            <a:avLst/>
          </a:prstGeom>
          <a:solidFill>
            <a:srgbClr val="00B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4146440-E69A-4526-A62B-424197BDF846}"/>
              </a:ext>
            </a:extLst>
          </p:cNvPr>
          <p:cNvSpPr txBox="1"/>
          <p:nvPr/>
        </p:nvSpPr>
        <p:spPr>
          <a:xfrm>
            <a:off x="261078" y="122927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i="1" dirty="0">
                <a:solidFill>
                  <a:srgbClr val="FFDE1F"/>
                </a:solidFill>
                <a:latin typeface="Harlow Solid Italic" panose="04030604020F02020D02" pitchFamily="82" charset="0"/>
              </a:rPr>
              <a:t>RubberDocs…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4BBB2A4-0E95-4453-B189-87CB3CA627AD}"/>
              </a:ext>
            </a:extLst>
          </p:cNvPr>
          <p:cNvSpPr txBox="1"/>
          <p:nvPr/>
        </p:nvSpPr>
        <p:spPr>
          <a:xfrm>
            <a:off x="10552517" y="6252419"/>
            <a:ext cx="12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DE1F"/>
                </a:solidFill>
                <a:latin typeface="Arial Black" panose="020B0A04020102020204" pitchFamily="34" charset="0"/>
              </a:rPr>
              <a:t>{ page6 }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29A346CF-D87D-49D7-8601-AF104E7A8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44" y="1570208"/>
            <a:ext cx="1804352" cy="160976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49708F8-BA0D-4E3C-B918-A40579406B10}"/>
              </a:ext>
            </a:extLst>
          </p:cNvPr>
          <p:cNvSpPr txBox="1"/>
          <p:nvPr/>
        </p:nvSpPr>
        <p:spPr>
          <a:xfrm>
            <a:off x="2307981" y="1570208"/>
            <a:ext cx="676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DE1F"/>
                </a:solidFill>
                <a:latin typeface="Arial Black" panose="020B0A04020102020204" pitchFamily="34" charset="0"/>
              </a:rPr>
              <a:t>//…provides a virtual duck to rubberduck-debug with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A4401BB-3358-4B0A-9B9A-E49DEBA0FC72}"/>
              </a:ext>
            </a:extLst>
          </p:cNvPr>
          <p:cNvSpPr txBox="1"/>
          <p:nvPr/>
        </p:nvSpPr>
        <p:spPr>
          <a:xfrm>
            <a:off x="2307981" y="2061156"/>
            <a:ext cx="981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DE1F"/>
                </a:solidFill>
                <a:latin typeface="Arial Black" panose="020B0A04020102020204" pitchFamily="34" charset="0"/>
              </a:rPr>
              <a:t>//…parses your files and makes suggestions where documentation is needed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1B84D1B-DFC0-4277-914A-5D75D7F80C80}"/>
              </a:ext>
            </a:extLst>
          </p:cNvPr>
          <p:cNvSpPr txBox="1"/>
          <p:nvPr/>
        </p:nvSpPr>
        <p:spPr>
          <a:xfrm>
            <a:off x="2307981" y="2547398"/>
            <a:ext cx="404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DE1F"/>
                </a:solidFill>
                <a:latin typeface="Arial Black" panose="020B0A04020102020204" pitchFamily="34" charset="0"/>
              </a:rPr>
              <a:t>//…listens to your explanations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CBA7974-3950-4255-B8CD-D75720AEEB0C}"/>
              </a:ext>
            </a:extLst>
          </p:cNvPr>
          <p:cNvSpPr txBox="1"/>
          <p:nvPr/>
        </p:nvSpPr>
        <p:spPr>
          <a:xfrm>
            <a:off x="2307981" y="3028225"/>
            <a:ext cx="688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DE1F"/>
                </a:solidFill>
                <a:latin typeface="Arial Black" panose="020B0A04020102020204" pitchFamily="34" charset="0"/>
              </a:rPr>
              <a:t>//…translates your speech into usable documentation</a:t>
            </a:r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990E82E-0271-4BC3-9A59-ADE31664B677}"/>
              </a:ext>
            </a:extLst>
          </p:cNvPr>
          <p:cNvSpPr/>
          <p:nvPr/>
        </p:nvSpPr>
        <p:spPr>
          <a:xfrm>
            <a:off x="2307980" y="3504182"/>
            <a:ext cx="9535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DE1F"/>
                </a:solidFill>
                <a:latin typeface="Arial Black" panose="020B0A04020102020204" pitchFamily="34" charset="0"/>
              </a:rPr>
              <a:t>//…commits the explanations to </a:t>
            </a:r>
            <a:r>
              <a:rPr lang="de-DE" dirty="0" err="1">
                <a:solidFill>
                  <a:srgbClr val="FFDE1F"/>
                </a:solidFill>
                <a:latin typeface="Arial Black" panose="020B0A04020102020204" pitchFamily="34" charset="0"/>
              </a:rPr>
              <a:t>your</a:t>
            </a:r>
            <a:r>
              <a:rPr lang="de-DE" dirty="0">
                <a:solidFill>
                  <a:srgbClr val="FFDE1F"/>
                </a:solidFill>
                <a:latin typeface="Arial Black" panose="020B0A04020102020204" pitchFamily="34" charset="0"/>
              </a:rPr>
              <a:t> </a:t>
            </a:r>
            <a:r>
              <a:rPr lang="de-DE" dirty="0" err="1">
                <a:solidFill>
                  <a:srgbClr val="FFDE1F"/>
                </a:solidFill>
                <a:latin typeface="Arial Black" panose="020B0A04020102020204" pitchFamily="34" charset="0"/>
              </a:rPr>
              <a:t>documentation</a:t>
            </a:r>
            <a:r>
              <a:rPr lang="de-DE" dirty="0">
                <a:solidFill>
                  <a:srgbClr val="FFDE1F"/>
                </a:solidFill>
                <a:latin typeface="Arial Black" panose="020B0A04020102020204" pitchFamily="34" charset="0"/>
              </a:rPr>
              <a:t> of choice, or directly as comment to </a:t>
            </a:r>
            <a:r>
              <a:rPr lang="de-DE" dirty="0" err="1">
                <a:solidFill>
                  <a:srgbClr val="FFDE1F"/>
                </a:solidFill>
                <a:latin typeface="Arial Black" panose="020B0A04020102020204" pitchFamily="34" charset="0"/>
              </a:rPr>
              <a:t>the</a:t>
            </a:r>
            <a:r>
              <a:rPr lang="de-DE" dirty="0">
                <a:solidFill>
                  <a:srgbClr val="FFDE1F"/>
                </a:solidFill>
                <a:latin typeface="Arial Black" panose="020B0A04020102020204" pitchFamily="34" charset="0"/>
              </a:rPr>
              <a:t> </a:t>
            </a:r>
            <a:r>
              <a:rPr lang="de-DE" dirty="0" err="1">
                <a:solidFill>
                  <a:srgbClr val="FFDE1F"/>
                </a:solidFill>
                <a:latin typeface="Arial Black" panose="020B0A04020102020204" pitchFamily="34" charset="0"/>
              </a:rPr>
              <a:t>sourcecode</a:t>
            </a:r>
            <a:r>
              <a:rPr lang="de-DE" dirty="0">
                <a:solidFill>
                  <a:srgbClr val="FFDE1F"/>
                </a:solidFill>
                <a:latin typeface="Arial Black" panose="020B0A04020102020204" pitchFamily="34" charset="0"/>
              </a:rPr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138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09A43B0-1B29-4EEF-B0C2-F139BE656D1F}"/>
              </a:ext>
            </a:extLst>
          </p:cNvPr>
          <p:cNvSpPr/>
          <p:nvPr/>
        </p:nvSpPr>
        <p:spPr>
          <a:xfrm>
            <a:off x="0" y="0"/>
            <a:ext cx="12192000" cy="841829"/>
          </a:xfrm>
          <a:prstGeom prst="rect">
            <a:avLst/>
          </a:prstGeom>
          <a:solidFill>
            <a:srgbClr val="00B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CCBF4BF-A535-4321-88DD-E73CE2BBD318}"/>
              </a:ext>
            </a:extLst>
          </p:cNvPr>
          <p:cNvSpPr/>
          <p:nvPr/>
        </p:nvSpPr>
        <p:spPr>
          <a:xfrm>
            <a:off x="0" y="6016171"/>
            <a:ext cx="12192000" cy="841829"/>
          </a:xfrm>
          <a:prstGeom prst="rect">
            <a:avLst/>
          </a:prstGeom>
          <a:solidFill>
            <a:srgbClr val="00B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4146440-E69A-4526-A62B-424197BDF846}"/>
              </a:ext>
            </a:extLst>
          </p:cNvPr>
          <p:cNvSpPr txBox="1"/>
          <p:nvPr/>
        </p:nvSpPr>
        <p:spPr>
          <a:xfrm>
            <a:off x="261078" y="122927"/>
            <a:ext cx="2555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i="1" dirty="0">
                <a:solidFill>
                  <a:srgbClr val="FFDE1F"/>
                </a:solidFill>
                <a:latin typeface="Harlow Solid Italic" panose="04030604020F02020D02" pitchFamily="82" charset="0"/>
              </a:rPr>
              <a:t>RubberDocs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E617EFF-62F1-4EB2-8518-F3DA508B75CF}"/>
              </a:ext>
            </a:extLst>
          </p:cNvPr>
          <p:cNvGrpSpPr/>
          <p:nvPr/>
        </p:nvGrpSpPr>
        <p:grpSpPr>
          <a:xfrm>
            <a:off x="1321250" y="2133348"/>
            <a:ext cx="2056973" cy="2329795"/>
            <a:chOff x="1321250" y="2133348"/>
            <a:chExt cx="2056973" cy="2329795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E6F56B8-899D-4EFB-908E-4A63B00E6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329" y="2133348"/>
              <a:ext cx="1770464" cy="1770464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A49A949-C853-4AA9-8B20-79B1855230A5}"/>
                </a:ext>
              </a:extLst>
            </p:cNvPr>
            <p:cNvSpPr txBox="1"/>
            <p:nvPr/>
          </p:nvSpPr>
          <p:spPr>
            <a:xfrm>
              <a:off x="1714616" y="2452882"/>
              <a:ext cx="16381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solidFill>
                    <a:srgbClr val="FFFFFF"/>
                  </a:solidFill>
                </a:rPr>
                <a:t>{       }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6C298FF-ACD8-4FE3-B66D-1C62440B1338}"/>
                </a:ext>
              </a:extLst>
            </p:cNvPr>
            <p:cNvSpPr txBox="1"/>
            <p:nvPr/>
          </p:nvSpPr>
          <p:spPr>
            <a:xfrm>
              <a:off x="1321250" y="4093811"/>
              <a:ext cx="205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FFDE1F"/>
                  </a:solidFill>
                  <a:latin typeface="Arial Black" panose="020B0A04020102020204" pitchFamily="34" charset="0"/>
                </a:rPr>
                <a:t>debugging talk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D101480-28BE-4861-861A-FB50A12081B4}"/>
              </a:ext>
            </a:extLst>
          </p:cNvPr>
          <p:cNvGrpSpPr/>
          <p:nvPr/>
        </p:nvGrpSpPr>
        <p:grpSpPr>
          <a:xfrm>
            <a:off x="5054689" y="1765514"/>
            <a:ext cx="2290692" cy="2920456"/>
            <a:chOff x="5054689" y="1765514"/>
            <a:chExt cx="2290692" cy="2920456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BFDD571A-68F2-41DF-9639-4ACBC27F8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4689" y="1765514"/>
              <a:ext cx="2082622" cy="2082622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A8C90BFB-9C1F-4AB8-9343-C0BB76B28ED7}"/>
                </a:ext>
              </a:extLst>
            </p:cNvPr>
            <p:cNvSpPr txBox="1"/>
            <p:nvPr/>
          </p:nvSpPr>
          <p:spPr>
            <a:xfrm>
              <a:off x="5054689" y="4039639"/>
              <a:ext cx="22906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FFDE1F"/>
                  </a:solidFill>
                  <a:latin typeface="Arial Black" panose="020B0A04020102020204" pitchFamily="34" charset="0"/>
                </a:rPr>
                <a:t>speech-to-text &amp;</a:t>
              </a:r>
              <a:br>
                <a:rPr lang="de-DE" dirty="0">
                  <a:solidFill>
                    <a:srgbClr val="FFDE1F"/>
                  </a:solidFill>
                  <a:latin typeface="Arial Black" panose="020B0A04020102020204" pitchFamily="34" charset="0"/>
                </a:rPr>
              </a:br>
              <a:r>
                <a:rPr lang="de-DE" dirty="0">
                  <a:solidFill>
                    <a:srgbClr val="FFDE1F"/>
                  </a:solidFill>
                  <a:latin typeface="Arial Black" panose="020B0A04020102020204" pitchFamily="34" charset="0"/>
                </a:rPr>
                <a:t>processing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FA1FACA-A154-41F8-B627-BD5D2767AEAA}"/>
              </a:ext>
            </a:extLst>
          </p:cNvPr>
          <p:cNvGrpSpPr/>
          <p:nvPr/>
        </p:nvGrpSpPr>
        <p:grpSpPr>
          <a:xfrm>
            <a:off x="8895553" y="2133348"/>
            <a:ext cx="2078646" cy="2234545"/>
            <a:chOff x="8895553" y="2133348"/>
            <a:chExt cx="2078646" cy="2234545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E27EE554-FACD-4E21-94DD-176CFF830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7673" y="2133348"/>
              <a:ext cx="1456998" cy="1456998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8FD93CA-92F1-4876-BAC3-9E2D650F6ED3}"/>
                </a:ext>
              </a:extLst>
            </p:cNvPr>
            <p:cNvSpPr txBox="1"/>
            <p:nvPr/>
          </p:nvSpPr>
          <p:spPr>
            <a:xfrm>
              <a:off x="8895553" y="3998561"/>
              <a:ext cx="2078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FFDE1F"/>
                  </a:solidFill>
                  <a:latin typeface="Arial Black" panose="020B0A04020102020204" pitchFamily="34" charset="0"/>
                </a:rPr>
                <a:t>documentation</a:t>
              </a:r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C7FFEFE3-9A89-4AD2-AFE8-CCA62C91E876}"/>
              </a:ext>
            </a:extLst>
          </p:cNvPr>
          <p:cNvSpPr txBox="1"/>
          <p:nvPr/>
        </p:nvSpPr>
        <p:spPr>
          <a:xfrm>
            <a:off x="4004846" y="2307849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>
                <a:solidFill>
                  <a:srgbClr val="FFDE1F"/>
                </a:solidFill>
              </a:rPr>
              <a:t>+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7213224-DFFD-44B5-85CF-CAD5B97DF97E}"/>
              </a:ext>
            </a:extLst>
          </p:cNvPr>
          <p:cNvSpPr txBox="1"/>
          <p:nvPr/>
        </p:nvSpPr>
        <p:spPr>
          <a:xfrm>
            <a:off x="7894364" y="2334159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>
                <a:solidFill>
                  <a:srgbClr val="FFDE1F"/>
                </a:solidFill>
              </a:rPr>
              <a:t>=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78A8975-D728-4C5B-A6BE-88790FDBEB32}"/>
              </a:ext>
            </a:extLst>
          </p:cNvPr>
          <p:cNvSpPr txBox="1"/>
          <p:nvPr/>
        </p:nvSpPr>
        <p:spPr>
          <a:xfrm>
            <a:off x="10552517" y="6252419"/>
            <a:ext cx="12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DE1F"/>
                </a:solidFill>
                <a:latin typeface="Arial Black" panose="020B0A04020102020204" pitchFamily="34" charset="0"/>
              </a:rPr>
              <a:t>{ page7 }</a:t>
            </a:r>
          </a:p>
        </p:txBody>
      </p:sp>
    </p:spTree>
    <p:extLst>
      <p:ext uri="{BB962C8B-B14F-4D97-AF65-F5344CB8AC3E}">
        <p14:creationId xmlns:p14="http://schemas.microsoft.com/office/powerpoint/2010/main" val="4093302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09A43B0-1B29-4EEF-B0C2-F139BE656D1F}"/>
              </a:ext>
            </a:extLst>
          </p:cNvPr>
          <p:cNvSpPr/>
          <p:nvPr/>
        </p:nvSpPr>
        <p:spPr>
          <a:xfrm>
            <a:off x="0" y="0"/>
            <a:ext cx="12192000" cy="841829"/>
          </a:xfrm>
          <a:prstGeom prst="rect">
            <a:avLst/>
          </a:prstGeom>
          <a:solidFill>
            <a:srgbClr val="00B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CCBF4BF-A535-4321-88DD-E73CE2BBD318}"/>
              </a:ext>
            </a:extLst>
          </p:cNvPr>
          <p:cNvSpPr/>
          <p:nvPr/>
        </p:nvSpPr>
        <p:spPr>
          <a:xfrm>
            <a:off x="0" y="6016171"/>
            <a:ext cx="12192000" cy="841829"/>
          </a:xfrm>
          <a:prstGeom prst="rect">
            <a:avLst/>
          </a:prstGeom>
          <a:solidFill>
            <a:srgbClr val="00B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4146440-E69A-4526-A62B-424197BDF846}"/>
              </a:ext>
            </a:extLst>
          </p:cNvPr>
          <p:cNvSpPr txBox="1"/>
          <p:nvPr/>
        </p:nvSpPr>
        <p:spPr>
          <a:xfrm>
            <a:off x="261078" y="122927"/>
            <a:ext cx="4176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i="1" dirty="0">
                <a:solidFill>
                  <a:srgbClr val="FFDE1F"/>
                </a:solidFill>
                <a:latin typeface="Harlow Solid Italic" panose="04030604020F02020D02" pitchFamily="82" charset="0"/>
              </a:rPr>
              <a:t>Further Development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78A8975-D728-4C5B-A6BE-88790FDBEB32}"/>
              </a:ext>
            </a:extLst>
          </p:cNvPr>
          <p:cNvSpPr txBox="1"/>
          <p:nvPr/>
        </p:nvSpPr>
        <p:spPr>
          <a:xfrm>
            <a:off x="10552517" y="6252419"/>
            <a:ext cx="12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DE1F"/>
                </a:solidFill>
                <a:latin typeface="Arial Black" panose="020B0A04020102020204" pitchFamily="34" charset="0"/>
              </a:rPr>
              <a:t>{ page8 }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2D4B25-D3A2-4691-98E4-B57A9E815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422" y="2520449"/>
            <a:ext cx="2096666" cy="182204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06BD802-DFD3-4A08-AD52-7A14498839FD}"/>
              </a:ext>
            </a:extLst>
          </p:cNvPr>
          <p:cNvSpPr txBox="1"/>
          <p:nvPr/>
        </p:nvSpPr>
        <p:spPr>
          <a:xfrm>
            <a:off x="2757818" y="1548649"/>
            <a:ext cx="3039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DE1F"/>
                </a:solidFill>
                <a:latin typeface="Abadi Extra Light" panose="020B0204020104020204" pitchFamily="34" charset="0"/>
              </a:rPr>
              <a:t>Implementation as IDE Plugin, </a:t>
            </a:r>
            <a:br>
              <a:rPr lang="de-DE" dirty="0">
                <a:solidFill>
                  <a:srgbClr val="FFDE1F"/>
                </a:solidFill>
                <a:latin typeface="Abadi Extra Light" panose="020B0204020104020204" pitchFamily="34" charset="0"/>
              </a:rPr>
            </a:br>
            <a:r>
              <a:rPr lang="de-DE" dirty="0">
                <a:solidFill>
                  <a:srgbClr val="FFDE1F"/>
                </a:solidFill>
                <a:latin typeface="Abadi Extra Light" panose="020B0204020104020204" pitchFamily="34" charset="0"/>
              </a:rPr>
              <a:t>with refurbished lightweight GUI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72A1987-CA04-4BBA-A668-E520A6BED572}"/>
              </a:ext>
            </a:extLst>
          </p:cNvPr>
          <p:cNvSpPr txBox="1"/>
          <p:nvPr/>
        </p:nvSpPr>
        <p:spPr>
          <a:xfrm>
            <a:off x="1863607" y="2604282"/>
            <a:ext cx="294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DE1F"/>
                </a:solidFill>
                <a:latin typeface="Abadi Extra Light" panose="020B0204020104020204" pitchFamily="34" charset="0"/>
              </a:rPr>
              <a:t>Cross-Platform implementation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F662580-0993-4735-AF4E-F2866E1CE06E}"/>
              </a:ext>
            </a:extLst>
          </p:cNvPr>
          <p:cNvSpPr txBox="1"/>
          <p:nvPr/>
        </p:nvSpPr>
        <p:spPr>
          <a:xfrm>
            <a:off x="686898" y="3588101"/>
            <a:ext cx="414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DE1F"/>
                </a:solidFill>
                <a:latin typeface="Abadi Extra Light" panose="020B0204020104020204" pitchFamily="34" charset="0"/>
              </a:rPr>
              <a:t>Support for various Programming languages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D0E2CC7-23BA-417A-9034-0234130A746A}"/>
              </a:ext>
            </a:extLst>
          </p:cNvPr>
          <p:cNvSpPr txBox="1"/>
          <p:nvPr/>
        </p:nvSpPr>
        <p:spPr>
          <a:xfrm>
            <a:off x="3702725" y="4708832"/>
            <a:ext cx="146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DE1F"/>
                </a:solidFill>
                <a:latin typeface="Abadi Extra Light" panose="020B0204020104020204" pitchFamily="34" charset="0"/>
              </a:rPr>
              <a:t>Git Integration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F556B15-D19E-44FB-A351-869B64B3C911}"/>
              </a:ext>
            </a:extLst>
          </p:cNvPr>
          <p:cNvSpPr txBox="1"/>
          <p:nvPr/>
        </p:nvSpPr>
        <p:spPr>
          <a:xfrm>
            <a:off x="6590647" y="4731915"/>
            <a:ext cx="19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DE1F"/>
                </a:solidFill>
                <a:latin typeface="Abadi Extra Light" panose="020B0204020104020204" pitchFamily="34" charset="0"/>
              </a:rPr>
              <a:t>Javadoc Integration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66DB521-2226-413B-A809-AD80C0FD51F1}"/>
              </a:ext>
            </a:extLst>
          </p:cNvPr>
          <p:cNvSpPr txBox="1"/>
          <p:nvPr/>
        </p:nvSpPr>
        <p:spPr>
          <a:xfrm>
            <a:off x="6794836" y="1605525"/>
            <a:ext cx="3150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DE1F"/>
                </a:solidFill>
                <a:latin typeface="Abadi Extra Light" panose="020B0204020104020204" pitchFamily="34" charset="0"/>
              </a:rPr>
              <a:t>specifically trained ML Model for </a:t>
            </a:r>
            <a:br>
              <a:rPr lang="de-DE" dirty="0">
                <a:solidFill>
                  <a:srgbClr val="FFDE1F"/>
                </a:solidFill>
                <a:latin typeface="Abadi Extra Light" panose="020B0204020104020204" pitchFamily="34" charset="0"/>
              </a:rPr>
            </a:br>
            <a:r>
              <a:rPr lang="de-DE" dirty="0">
                <a:solidFill>
                  <a:srgbClr val="FFDE1F"/>
                </a:solidFill>
                <a:latin typeface="Abadi Extra Light" panose="020B0204020104020204" pitchFamily="34" charset="0"/>
              </a:rPr>
              <a:t>processing of special keywords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57DDD4B-E153-448E-A76D-CBFE3F27A2AA}"/>
              </a:ext>
            </a:extLst>
          </p:cNvPr>
          <p:cNvSpPr txBox="1"/>
          <p:nvPr/>
        </p:nvSpPr>
        <p:spPr>
          <a:xfrm>
            <a:off x="7636500" y="3124493"/>
            <a:ext cx="2271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DE1F"/>
                </a:solidFill>
                <a:latin typeface="Abadi Extra Light" panose="020B0204020104020204" pitchFamily="34" charset="0"/>
              </a:rPr>
              <a:t>„mood“ recognition via </a:t>
            </a:r>
            <a:br>
              <a:rPr lang="de-DE" dirty="0">
                <a:solidFill>
                  <a:srgbClr val="FFDE1F"/>
                </a:solidFill>
                <a:latin typeface="Abadi Extra Light" panose="020B0204020104020204" pitchFamily="34" charset="0"/>
              </a:rPr>
            </a:br>
            <a:r>
              <a:rPr lang="de-DE" dirty="0">
                <a:solidFill>
                  <a:srgbClr val="FFDE1F"/>
                </a:solidFill>
                <a:latin typeface="Abadi Extra Light" panose="020B0204020104020204" pitchFamily="34" charset="0"/>
              </a:rPr>
              <a:t>Speech-To-Text API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A42CCDD-82E7-402A-8D58-54CE7DD42687}"/>
              </a:ext>
            </a:extLst>
          </p:cNvPr>
          <p:cNvSpPr txBox="1"/>
          <p:nvPr/>
        </p:nvSpPr>
        <p:spPr>
          <a:xfrm>
            <a:off x="7387714" y="365768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DE1F"/>
                </a:solidFill>
                <a:latin typeface="Abadi Extra Light" panose="020B02040201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7757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20CB406-7042-4CD0-939A-01F4DF3E0234}"/>
              </a:ext>
            </a:extLst>
          </p:cNvPr>
          <p:cNvGrpSpPr/>
          <p:nvPr/>
        </p:nvGrpSpPr>
        <p:grpSpPr>
          <a:xfrm>
            <a:off x="894438" y="826060"/>
            <a:ext cx="3341684" cy="2488640"/>
            <a:chOff x="3915482" y="2613392"/>
            <a:chExt cx="3341684" cy="2488640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A080553B-A822-4D1F-B7C4-E6AC6A99C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718" y="2818052"/>
              <a:ext cx="1426556" cy="1426556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C8658D24-4066-4167-A1F7-8F09FCEE9978}"/>
                </a:ext>
              </a:extLst>
            </p:cNvPr>
            <p:cNvSpPr txBox="1"/>
            <p:nvPr/>
          </p:nvSpPr>
          <p:spPr>
            <a:xfrm>
              <a:off x="3915482" y="2613392"/>
              <a:ext cx="329882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0" dirty="0">
                  <a:solidFill>
                    <a:srgbClr val="FFDE1F"/>
                  </a:solidFill>
                  <a:latin typeface="Arial Black" panose="020B0A04020102020204" pitchFamily="34" charset="0"/>
                </a:rPr>
                <a:t>{    }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EAD8EFC-227E-4209-9CB2-F57C8C9E4122}"/>
                </a:ext>
              </a:extLst>
            </p:cNvPr>
            <p:cNvSpPr txBox="1"/>
            <p:nvPr/>
          </p:nvSpPr>
          <p:spPr>
            <a:xfrm>
              <a:off x="4022888" y="4296442"/>
              <a:ext cx="27405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>
                  <a:solidFill>
                    <a:srgbClr val="FFDE1F"/>
                  </a:solidFill>
                  <a:latin typeface="Harlow Solid Italic" panose="04030604020F02020D02" pitchFamily="82" charset="0"/>
                </a:rPr>
                <a:t>RubberDocs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E2092F9-7159-47BB-8AC4-F6C0DD2085DE}"/>
                </a:ext>
              </a:extLst>
            </p:cNvPr>
            <p:cNvSpPr txBox="1"/>
            <p:nvPr/>
          </p:nvSpPr>
          <p:spPr>
            <a:xfrm>
              <a:off x="4110928" y="4794255"/>
              <a:ext cx="3146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FFDE1F"/>
                  </a:solidFill>
                  <a:latin typeface="Abadi Extra Light" panose="020B0604020202020204" pitchFamily="34" charset="0"/>
                </a:rPr>
                <a:t>A Speech-To-Text Documentation Tool</a:t>
              </a:r>
            </a:p>
          </p:txBody>
        </p:sp>
      </p:grpSp>
      <p:sp>
        <p:nvSpPr>
          <p:cNvPr id="19" name="Rechteck 18">
            <a:extLst>
              <a:ext uri="{FF2B5EF4-FFF2-40B4-BE49-F238E27FC236}">
                <a16:creationId xmlns:a16="http://schemas.microsoft.com/office/drawing/2014/main" id="{6D6667EF-217C-4721-BE61-41DA390A111A}"/>
              </a:ext>
            </a:extLst>
          </p:cNvPr>
          <p:cNvSpPr/>
          <p:nvPr/>
        </p:nvSpPr>
        <p:spPr>
          <a:xfrm>
            <a:off x="8953209" y="4901684"/>
            <a:ext cx="244169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DE1F"/>
                </a:solidFill>
                <a:latin typeface="Arial Black" panose="020B0A04020102020204" pitchFamily="34" charset="0"/>
              </a:rPr>
              <a:t>//Almo Sutedjo</a:t>
            </a:r>
            <a:br>
              <a:rPr lang="de-DE" dirty="0">
                <a:solidFill>
                  <a:srgbClr val="FFDE1F"/>
                </a:solidFill>
                <a:latin typeface="Arial Black" panose="020B0A04020102020204" pitchFamily="34" charset="0"/>
              </a:rPr>
            </a:br>
            <a:r>
              <a:rPr lang="de-DE" dirty="0">
                <a:solidFill>
                  <a:srgbClr val="FFDE1F"/>
                </a:solidFill>
                <a:latin typeface="Arial Black" panose="020B0A04020102020204" pitchFamily="34" charset="0"/>
              </a:rPr>
              <a:t>//Constantin Geier</a:t>
            </a:r>
          </a:p>
          <a:p>
            <a:r>
              <a:rPr lang="de-DE" dirty="0">
                <a:solidFill>
                  <a:srgbClr val="FFDE1F"/>
                </a:solidFill>
                <a:latin typeface="Arial Black" panose="020B0A04020102020204" pitchFamily="34" charset="0"/>
              </a:rPr>
              <a:t>//Lorenz Huber</a:t>
            </a:r>
          </a:p>
          <a:p>
            <a:r>
              <a:rPr lang="de-DE" dirty="0">
                <a:solidFill>
                  <a:srgbClr val="FFDE1F"/>
                </a:solidFill>
                <a:latin typeface="Arial Black" panose="020B0A04020102020204" pitchFamily="34" charset="0"/>
              </a:rPr>
              <a:t>//Maria Pospelova</a:t>
            </a:r>
            <a:br>
              <a:rPr lang="de-DE" dirty="0">
                <a:solidFill>
                  <a:srgbClr val="FFDE1F"/>
                </a:solidFill>
                <a:latin typeface="Arial Black" panose="020B0A04020102020204" pitchFamily="34" charset="0"/>
              </a:rPr>
            </a:br>
            <a:r>
              <a:rPr lang="de-DE" dirty="0">
                <a:solidFill>
                  <a:srgbClr val="FFDE1F"/>
                </a:solidFill>
                <a:latin typeface="Arial Black" panose="020B0A04020102020204" pitchFamily="34" charset="0"/>
              </a:rPr>
              <a:t>@hackaTUM2019</a:t>
            </a:r>
          </a:p>
        </p:txBody>
      </p:sp>
    </p:spTree>
    <p:extLst>
      <p:ext uri="{BB962C8B-B14F-4D97-AF65-F5344CB8AC3E}">
        <p14:creationId xmlns:p14="http://schemas.microsoft.com/office/powerpoint/2010/main" val="216217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227</Words>
  <Application>Microsoft Office PowerPoint</Application>
  <PresentationFormat>Breitbild</PresentationFormat>
  <Paragraphs>53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Abadi Extra Light</vt:lpstr>
      <vt:lpstr>Arial</vt:lpstr>
      <vt:lpstr>Arial Black</vt:lpstr>
      <vt:lpstr>Calibri</vt:lpstr>
      <vt:lpstr>Calibri Light</vt:lpstr>
      <vt:lpstr>Harlow Solid Italic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Lorenz Huber</dc:creator>
  <cp:lastModifiedBy>Lorenz Huber</cp:lastModifiedBy>
  <cp:revision>29</cp:revision>
  <dcterms:created xsi:type="dcterms:W3CDTF">2019-11-23T23:21:16Z</dcterms:created>
  <dcterms:modified xsi:type="dcterms:W3CDTF">2019-11-24T08:54:05Z</dcterms:modified>
</cp:coreProperties>
</file>