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n-US"/>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Κάντε κλικ για να επεξεργαστείτε τον υπότιτλο του υποδείγματος</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4173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76713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19217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97844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n-US"/>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Επεξεργασία στυλ υποδείγματος κειμένου</a:t>
            </a:r>
          </a:p>
        </p:txBody>
      </p:sp>
      <p:sp>
        <p:nvSpPr>
          <p:cNvPr id="4" name="Θέση ημερομηνίας 3"/>
          <p:cNvSpPr>
            <a:spLocks noGrp="1"/>
          </p:cNvSpPr>
          <p:nvPr>
            <p:ph type="dt" sz="half" idx="10"/>
          </p:nvPr>
        </p:nvSpPr>
        <p:spPr/>
        <p:txBody>
          <a:bodyPr/>
          <a:lstStyle/>
          <a:p>
            <a:fld id="{E03456D4-7753-4FDE-8187-3BFD45D146A1}" type="datetimeFigureOut">
              <a:rPr lang="en-US" smtClean="0"/>
              <a:t>4/9/2021</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1090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150011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n-US"/>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Θέση ημερομηνίας 6"/>
          <p:cNvSpPr>
            <a:spLocks noGrp="1"/>
          </p:cNvSpPr>
          <p:nvPr>
            <p:ph type="dt" sz="half" idx="10"/>
          </p:nvPr>
        </p:nvSpPr>
        <p:spPr/>
        <p:txBody>
          <a:bodyPr/>
          <a:lstStyle/>
          <a:p>
            <a:fld id="{E03456D4-7753-4FDE-8187-3BFD45D146A1}" type="datetimeFigureOut">
              <a:rPr lang="en-US" smtClean="0"/>
              <a:t>4/9/2021</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329429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ημερομηνίας 2"/>
          <p:cNvSpPr>
            <a:spLocks noGrp="1"/>
          </p:cNvSpPr>
          <p:nvPr>
            <p:ph type="dt" sz="half" idx="10"/>
          </p:nvPr>
        </p:nvSpPr>
        <p:spPr/>
        <p:txBody>
          <a:bodyPr/>
          <a:lstStyle/>
          <a:p>
            <a:fld id="{E03456D4-7753-4FDE-8187-3BFD45D146A1}" type="datetimeFigureOut">
              <a:rPr lang="en-US" smtClean="0"/>
              <a:t>4/9/2021</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97470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E03456D4-7753-4FDE-8187-3BFD45D146A1}" type="datetimeFigureOut">
              <a:rPr lang="en-US" smtClean="0"/>
              <a:t>4/9/2021</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73512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398745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E03456D4-7753-4FDE-8187-3BFD45D146A1}" type="datetimeFigureOut">
              <a:rPr lang="en-US" smtClean="0"/>
              <a:t>4/9/2021</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152CD07E-6782-4BFA-B070-84231018C49F}" type="slidenum">
              <a:rPr lang="en-US" smtClean="0"/>
              <a:t>‹#›</a:t>
            </a:fld>
            <a:endParaRPr lang="en-US"/>
          </a:p>
        </p:txBody>
      </p:sp>
    </p:spTree>
    <p:extLst>
      <p:ext uri="{BB962C8B-B14F-4D97-AF65-F5344CB8AC3E}">
        <p14:creationId xmlns:p14="http://schemas.microsoft.com/office/powerpoint/2010/main" val="250499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456D4-7753-4FDE-8187-3BFD45D146A1}" type="datetimeFigureOut">
              <a:rPr lang="en-US" smtClean="0"/>
              <a:t>4/9/2021</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CD07E-6782-4BFA-B070-84231018C49F}" type="slidenum">
              <a:rPr lang="en-US" smtClean="0"/>
              <a:t>‹#›</a:t>
            </a:fld>
            <a:endParaRPr lang="en-US"/>
          </a:p>
        </p:txBody>
      </p:sp>
    </p:spTree>
    <p:extLst>
      <p:ext uri="{BB962C8B-B14F-4D97-AF65-F5344CB8AC3E}">
        <p14:creationId xmlns:p14="http://schemas.microsoft.com/office/powerpoint/2010/main" val="1106222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79146"/>
            <a:ext cx="9144000" cy="2387600"/>
          </a:xfrm>
        </p:spPr>
        <p:txBody>
          <a:bodyPr>
            <a:normAutofit/>
          </a:bodyPr>
          <a:lstStyle/>
          <a:p>
            <a:r>
              <a:rPr lang="en-US" sz="1600" dirty="0"/>
              <a:t/>
            </a:r>
            <a:br>
              <a:rPr lang="en-US" sz="1600" dirty="0"/>
            </a:br>
            <a:r>
              <a:rPr lang="el-GR" sz="1600" dirty="0">
                <a:latin typeface="Segoe UI Light" panose="020B0502040204020203" pitchFamily="34" charset="0"/>
                <a:cs typeface="Segoe UI Light" panose="020B0502040204020203" pitchFamily="34" charset="0"/>
              </a:rPr>
              <a:t> ΑΡΙΣΤΟΤΕΛΕΙΟ ΠΑΝΕΠΙΣΤΗΜΙΟ ΘΕΣΣΑΛΟΝΙΚΗΣ </a:t>
            </a:r>
            <a:r>
              <a:rPr lang="en-US" sz="1600" dirty="0">
                <a:latin typeface="Segoe UI Light" panose="020B0502040204020203" pitchFamily="34" charset="0"/>
                <a:cs typeface="Segoe UI Light" panose="020B0502040204020203" pitchFamily="34" charset="0"/>
              </a:rPr>
              <a:t/>
            </a:r>
            <a:br>
              <a:rPr lang="en-US"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 ΠΟΛΥΤΕΧΝΙΚΗ ΣΧΟΛΗ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ΤΜΗΜΑ ΗΛΕΚΤΡΟΛΟΓΩΝ ΜΗΧΑΝΙΚΩΝ &amp; ΜΗΧΑΝΙΚΩΝ ΥΠΟΛΟΓΙΣΤΩΝ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ΤΟΜΕΑΣ ΗΛΕΚΤΡΟΝΙΚΗΣ ΚΑΙ ΥΠΟΛΟΓΙΣΤΩΝ </a:t>
            </a:r>
            <a:br>
              <a:rPr lang="el-GR" sz="1600" dirty="0">
                <a:latin typeface="Segoe UI Light" panose="020B0502040204020203" pitchFamily="34" charset="0"/>
                <a:cs typeface="Segoe UI Light" panose="020B0502040204020203" pitchFamily="34" charset="0"/>
              </a:rPr>
            </a:br>
            <a:r>
              <a:rPr lang="el-GR" sz="1600" dirty="0">
                <a:latin typeface="Segoe UI Light" panose="020B0502040204020203" pitchFamily="34" charset="0"/>
                <a:cs typeface="Segoe UI Light" panose="020B0502040204020203" pitchFamily="34" charset="0"/>
              </a:rPr>
              <a:t>ΕΡΓΑΣΤΗΡΙΟ ΕΠΕΞΕΡΓΑΣΙΑΣ ΠΛΗΡΟΦΟΡΙΑΣ ΚΑΙ ΥΠΟΛΟΓΙΣΜΩΝ </a:t>
            </a:r>
            <a:endParaRPr lang="en-US" sz="1600" dirty="0">
              <a:latin typeface="Segoe UI Light" panose="020B0502040204020203" pitchFamily="34" charset="0"/>
              <a:cs typeface="Segoe UI Light" panose="020B0502040204020203" pitchFamily="34" charset="0"/>
            </a:endParaRPr>
          </a:p>
        </p:txBody>
      </p:sp>
      <p:sp>
        <p:nvSpPr>
          <p:cNvPr id="3" name="Υπότιτλος 2"/>
          <p:cNvSpPr>
            <a:spLocks noGrp="1"/>
          </p:cNvSpPr>
          <p:nvPr>
            <p:ph type="subTitle" idx="1"/>
          </p:nvPr>
        </p:nvSpPr>
        <p:spPr>
          <a:xfrm>
            <a:off x="1524000" y="2421669"/>
            <a:ext cx="9144000" cy="1789846"/>
          </a:xfrm>
        </p:spPr>
        <p:txBody>
          <a:bodyPr>
            <a:normAutofit/>
          </a:bodyPr>
          <a:lstStyle/>
          <a:p>
            <a:endParaRPr lang="en-US" sz="2600" dirty="0">
              <a:latin typeface="Segoe UI Light" panose="020B0502040204020203" pitchFamily="34" charset="0"/>
              <a:cs typeface="Segoe UI Light" panose="020B0502040204020203" pitchFamily="34" charset="0"/>
            </a:endParaRPr>
          </a:p>
          <a:p>
            <a:r>
              <a:rPr lang="el-GR" sz="2600" dirty="0">
                <a:latin typeface="Segoe UI Light" panose="020B0502040204020203" pitchFamily="34" charset="0"/>
                <a:cs typeface="Segoe UI Light" panose="020B0502040204020203" pitchFamily="34" charset="0"/>
              </a:rPr>
              <a:t> Δημιουργία γενικευμένου συστήματος προτάσεων με εφαρμογή σε σύνολα αλληλεξαρτώμενων δεδομένων </a:t>
            </a:r>
          </a:p>
        </p:txBody>
      </p:sp>
      <p:pic>
        <p:nvPicPr>
          <p:cNvPr id="4" name="Εικόνα 3"/>
          <p:cNvPicPr>
            <a:picLocks noChangeAspect="1"/>
          </p:cNvPicPr>
          <p:nvPr/>
        </p:nvPicPr>
        <p:blipFill>
          <a:blip r:embed="rId2"/>
          <a:stretch>
            <a:fillRect/>
          </a:stretch>
        </p:blipFill>
        <p:spPr>
          <a:xfrm>
            <a:off x="5673969" y="228600"/>
            <a:ext cx="720969" cy="720969"/>
          </a:xfrm>
          <a:prstGeom prst="rect">
            <a:avLst/>
          </a:prstGeom>
        </p:spPr>
      </p:pic>
      <p:sp>
        <p:nvSpPr>
          <p:cNvPr id="6" name="TextBox 5"/>
          <p:cNvSpPr txBox="1"/>
          <p:nvPr/>
        </p:nvSpPr>
        <p:spPr>
          <a:xfrm>
            <a:off x="1682260" y="4290646"/>
            <a:ext cx="4352193" cy="1477328"/>
          </a:xfrm>
          <a:prstGeom prst="rect">
            <a:avLst/>
          </a:prstGeom>
          <a:noFill/>
        </p:spPr>
        <p:txBody>
          <a:bodyPr wrap="square" rtlCol="0">
            <a:spAutoFit/>
          </a:bodyPr>
          <a:lstStyle/>
          <a:p>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Εκπόνηση: </a:t>
            </a:r>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Ιωάννης-Παναγιώτης</a:t>
            </a:r>
            <a:r>
              <a:rPr lang="en-US" dirty="0" smtClean="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Μπουντουρίδης</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ΑΕΜ: 8872</a:t>
            </a:r>
            <a:r>
              <a:rPr lang="en-US" dirty="0" smtClean="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 </a:t>
            </a:r>
            <a:endParaRPr lang="en-US" dirty="0" smtClean="0">
              <a:latin typeface="Segoe UI Light" panose="020B0502040204020203" pitchFamily="34" charset="0"/>
              <a:cs typeface="Segoe UI Light" panose="020B0502040204020203" pitchFamily="34" charset="0"/>
            </a:endParaRPr>
          </a:p>
          <a:p>
            <a:endParaRPr lang="en-US" dirty="0"/>
          </a:p>
        </p:txBody>
      </p:sp>
      <p:sp>
        <p:nvSpPr>
          <p:cNvPr id="7" name="TextBox 6"/>
          <p:cNvSpPr txBox="1"/>
          <p:nvPr/>
        </p:nvSpPr>
        <p:spPr>
          <a:xfrm>
            <a:off x="6394938" y="4290646"/>
            <a:ext cx="4352193" cy="1477328"/>
          </a:xfrm>
          <a:prstGeom prst="rect">
            <a:avLst/>
          </a:prstGeom>
          <a:noFill/>
        </p:spPr>
        <p:txBody>
          <a:bodyPr wrap="square" rtlCol="0">
            <a:spAutoFit/>
          </a:bodyPr>
          <a:lstStyle/>
          <a:p>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smtClean="0">
                <a:latin typeface="Segoe UI Light" panose="020B0502040204020203" pitchFamily="34" charset="0"/>
                <a:cs typeface="Segoe UI Light" panose="020B0502040204020203" pitchFamily="34" charset="0"/>
              </a:rPr>
              <a:t>Επιβλέποντες</a:t>
            </a:r>
            <a:r>
              <a:rPr lang="el-GR"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err="1" smtClean="0">
                <a:latin typeface="Segoe UI Light" panose="020B0502040204020203" pitchFamily="34" charset="0"/>
                <a:cs typeface="Segoe UI Light" panose="020B0502040204020203" pitchFamily="34" charset="0"/>
              </a:rPr>
              <a:t>Καθ</a:t>
            </a:r>
            <a:r>
              <a:rPr lang="el-GR" dirty="0">
                <a:latin typeface="Segoe UI Light" panose="020B0502040204020203" pitchFamily="34" charset="0"/>
                <a:cs typeface="Segoe UI Light" panose="020B0502040204020203" pitchFamily="34" charset="0"/>
              </a:rPr>
              <a:t>. Ανδρέας </a:t>
            </a:r>
            <a:r>
              <a:rPr lang="el-GR" dirty="0" smtClean="0">
                <a:latin typeface="Segoe UI Light" panose="020B0502040204020203" pitchFamily="34" charset="0"/>
                <a:cs typeface="Segoe UI Light" panose="020B0502040204020203" pitchFamily="34" charset="0"/>
              </a:rPr>
              <a:t>Συμεωνίδης</a:t>
            </a:r>
          </a:p>
          <a:p>
            <a:r>
              <a:rPr lang="el-GR" dirty="0" smtClean="0">
                <a:latin typeface="Segoe UI Light" panose="020B0502040204020203" pitchFamily="34" charset="0"/>
                <a:cs typeface="Segoe UI Light" panose="020B0502040204020203" pitchFamily="34" charset="0"/>
              </a:rPr>
              <a:t> Δρ</a:t>
            </a:r>
            <a:r>
              <a:rPr lang="el-GR" dirty="0">
                <a:latin typeface="Segoe UI Light" panose="020B0502040204020203" pitchFamily="34" charset="0"/>
                <a:cs typeface="Segoe UI Light" panose="020B0502040204020203" pitchFamily="34" charset="0"/>
              </a:rPr>
              <a:t>. Αντώνης </a:t>
            </a:r>
            <a:r>
              <a:rPr lang="el-GR" dirty="0" err="1" smtClean="0">
                <a:latin typeface="Segoe UI Light" panose="020B0502040204020203" pitchFamily="34" charset="0"/>
                <a:cs typeface="Segoe UI Light" panose="020B0502040204020203" pitchFamily="34" charset="0"/>
              </a:rPr>
              <a:t>Χρυσόπουλος</a:t>
            </a:r>
            <a:endParaRPr lang="el-GR" dirty="0" smtClean="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 </a:t>
            </a:r>
            <a:r>
              <a:rPr lang="el-GR" dirty="0" err="1" smtClean="0">
                <a:latin typeface="Segoe UI Light" panose="020B0502040204020203" pitchFamily="34" charset="0"/>
                <a:cs typeface="Segoe UI Light" panose="020B0502040204020203" pitchFamily="34" charset="0"/>
              </a:rPr>
              <a:t>Ερευν</a:t>
            </a:r>
            <a:r>
              <a:rPr lang="el-GR" dirty="0">
                <a:latin typeface="Segoe UI Light" panose="020B0502040204020203" pitchFamily="34" charset="0"/>
                <a:cs typeface="Segoe UI Light" panose="020B0502040204020203" pitchFamily="34" charset="0"/>
              </a:rPr>
              <a:t>. Σωτήρης Τσαρούχης </a:t>
            </a:r>
            <a:r>
              <a:rPr lang="el-GR" dirty="0" smtClean="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cs typeface="Segoe UI Light" panose="020B0502040204020203" pitchFamily="34" charset="0"/>
            </a:endParaRPr>
          </a:p>
        </p:txBody>
      </p:sp>
      <p:sp>
        <p:nvSpPr>
          <p:cNvPr id="8" name="TextBox 7"/>
          <p:cNvSpPr txBox="1"/>
          <p:nvPr/>
        </p:nvSpPr>
        <p:spPr>
          <a:xfrm>
            <a:off x="1682260" y="6110654"/>
            <a:ext cx="9064871" cy="369332"/>
          </a:xfrm>
          <a:prstGeom prst="rect">
            <a:avLst/>
          </a:prstGeom>
          <a:noFill/>
        </p:spPr>
        <p:txBody>
          <a:bodyPr wrap="square" rtlCol="0">
            <a:spAutoFit/>
          </a:bodyPr>
          <a:lstStyle/>
          <a:p>
            <a:pPr algn="ctr"/>
            <a:r>
              <a:rPr lang="el-GR" dirty="0" smtClean="0">
                <a:latin typeface="Segoe UI Light" panose="020B0502040204020203" pitchFamily="34" charset="0"/>
                <a:cs typeface="Segoe UI Light" panose="020B0502040204020203" pitchFamily="34" charset="0"/>
              </a:rPr>
              <a:t>Θεσσαλονίκη 2021</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0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96951"/>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a:t>
            </a:r>
            <a:r>
              <a:rPr lang="en-US" dirty="0" smtClean="0">
                <a:latin typeface="Segoe UI Light" panose="020B0502040204020203" pitchFamily="34" charset="0"/>
                <a:cs typeface="Segoe UI Light" panose="020B0502040204020203" pitchFamily="34" charset="0"/>
              </a:rPr>
              <a:t>2</a:t>
            </a:r>
            <a:endParaRPr lang="en-US" dirty="0"/>
          </a:p>
        </p:txBody>
      </p:sp>
      <p:sp>
        <p:nvSpPr>
          <p:cNvPr id="3" name="Θέση περιεχομένου 2"/>
          <p:cNvSpPr>
            <a:spLocks noGrp="1"/>
          </p:cNvSpPr>
          <p:nvPr>
            <p:ph idx="1"/>
          </p:nvPr>
        </p:nvSpPr>
        <p:spPr>
          <a:xfrm>
            <a:off x="838200" y="1570272"/>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Νευρωνικό Συνεργατικό Φιλτράρισμα (</a:t>
            </a:r>
            <a:r>
              <a:rPr lang="en-US" i="1" dirty="0" smtClean="0">
                <a:latin typeface="Segoe UI Light" panose="020B0502040204020203" pitchFamily="34" charset="0"/>
                <a:cs typeface="Segoe UI Light" panose="020B0502040204020203" pitchFamily="34" charset="0"/>
              </a:rPr>
              <a:t>CF_NFC</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5" name="Ορθογώνιο 4"/>
          <p:cNvSpPr/>
          <p:nvPr/>
        </p:nvSpPr>
        <p:spPr>
          <a:xfrm>
            <a:off x="4224100" y="5931083"/>
            <a:ext cx="1327639" cy="73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latin typeface="Segoe UI Light" panose="020B0502040204020203" pitchFamily="34" charset="0"/>
                <a:cs typeface="Segoe UI Light" panose="020B0502040204020203" pitchFamily="34" charset="0"/>
              </a:rPr>
              <a:t>Χρήστες</a:t>
            </a: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6647846" y="5931083"/>
            <a:ext cx="1355481" cy="73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Προϊόντα</a:t>
            </a:r>
          </a:p>
          <a:p>
            <a:pPr algn="ctr"/>
            <a:r>
              <a:rPr lang="el-GR" sz="1400" dirty="0" smtClean="0">
                <a:latin typeface="Segoe UI Light" panose="020B0502040204020203" pitchFamily="34" charset="0"/>
                <a:cs typeface="Segoe UI Light" panose="020B0502040204020203" pitchFamily="34" charset="0"/>
              </a:rPr>
              <a:t>(Ρούχα/Ταινίες)</a:t>
            </a:r>
            <a:endParaRPr lang="en-US" sz="1400" dirty="0">
              <a:latin typeface="Segoe UI Light" panose="020B0502040204020203" pitchFamily="34" charset="0"/>
              <a:cs typeface="Segoe UI Light" panose="020B0502040204020203" pitchFamily="34" charset="0"/>
            </a:endParaRPr>
          </a:p>
        </p:txBody>
      </p:sp>
      <p:sp>
        <p:nvSpPr>
          <p:cNvPr id="11" name="Ορθογώνιο 10"/>
          <p:cNvSpPr/>
          <p:nvPr/>
        </p:nvSpPr>
        <p:spPr>
          <a:xfrm>
            <a:off x="4224100" y="2873109"/>
            <a:ext cx="3751385" cy="172329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Ορθογώνιο 11"/>
          <p:cNvSpPr/>
          <p:nvPr/>
        </p:nvSpPr>
        <p:spPr>
          <a:xfrm>
            <a:off x="4663717" y="4143966"/>
            <a:ext cx="2875085" cy="298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smtClean="0">
                <a:latin typeface="Segoe UI Light" panose="020B0502040204020203" pitchFamily="34" charset="0"/>
                <a:cs typeface="Segoe UI Light" panose="020B0502040204020203" pitchFamily="34" charset="0"/>
              </a:rPr>
              <a:t>Επίπεδο 1</a:t>
            </a:r>
            <a:endParaRPr lang="en-US" sz="1600" dirty="0">
              <a:latin typeface="Segoe UI Light" panose="020B0502040204020203" pitchFamily="34" charset="0"/>
              <a:cs typeface="Segoe UI Light" panose="020B0502040204020203" pitchFamily="34" charset="0"/>
            </a:endParaRPr>
          </a:p>
        </p:txBody>
      </p:sp>
      <p:sp>
        <p:nvSpPr>
          <p:cNvPr id="13" name="Ορθογώνιο 12"/>
          <p:cNvSpPr/>
          <p:nvPr/>
        </p:nvSpPr>
        <p:spPr>
          <a:xfrm>
            <a:off x="5016139" y="3685236"/>
            <a:ext cx="2167305" cy="28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a:latin typeface="Segoe UI Light" panose="020B0502040204020203" pitchFamily="34" charset="0"/>
                <a:cs typeface="Segoe UI Light" panose="020B0502040204020203" pitchFamily="34" charset="0"/>
              </a:rPr>
              <a:t>Επίπεδο </a:t>
            </a:r>
            <a:r>
              <a:rPr lang="el-GR" sz="1400" dirty="0" smtClean="0">
                <a:latin typeface="Segoe UI Light" panose="020B0502040204020203" pitchFamily="34" charset="0"/>
                <a:cs typeface="Segoe UI Light" panose="020B0502040204020203" pitchFamily="34" charset="0"/>
              </a:rPr>
              <a:t>2</a:t>
            </a:r>
            <a:endParaRPr lang="en-US" sz="1400" dirty="0">
              <a:latin typeface="Segoe UI Light" panose="020B0502040204020203" pitchFamily="34" charset="0"/>
              <a:cs typeface="Segoe UI Light" panose="020B0502040204020203" pitchFamily="34" charset="0"/>
            </a:endParaRPr>
          </a:p>
        </p:txBody>
      </p:sp>
      <p:sp>
        <p:nvSpPr>
          <p:cNvPr id="14" name="Ορθογώνιο 13"/>
          <p:cNvSpPr/>
          <p:nvPr/>
        </p:nvSpPr>
        <p:spPr>
          <a:xfrm>
            <a:off x="5282106" y="3336422"/>
            <a:ext cx="1635369" cy="226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a:latin typeface="Segoe UI Light" panose="020B0502040204020203" pitchFamily="34" charset="0"/>
                <a:cs typeface="Segoe UI Light" panose="020B0502040204020203" pitchFamily="34" charset="0"/>
              </a:rPr>
              <a:t>Επίπεδο </a:t>
            </a:r>
            <a:r>
              <a:rPr lang="el-GR" sz="1200" dirty="0" smtClean="0">
                <a:latin typeface="Segoe UI Light" panose="020B0502040204020203" pitchFamily="34" charset="0"/>
                <a:cs typeface="Segoe UI Light" panose="020B0502040204020203" pitchFamily="34" charset="0"/>
              </a:rPr>
              <a:t>3</a:t>
            </a:r>
            <a:endParaRPr lang="en-US" sz="1200" dirty="0">
              <a:latin typeface="Segoe UI Light" panose="020B0502040204020203" pitchFamily="34" charset="0"/>
              <a:cs typeface="Segoe UI Light" panose="020B0502040204020203" pitchFamily="34" charset="0"/>
            </a:endParaRPr>
          </a:p>
        </p:txBody>
      </p:sp>
      <p:sp>
        <p:nvSpPr>
          <p:cNvPr id="15" name="Ορθογώνιο 14"/>
          <p:cNvSpPr/>
          <p:nvPr/>
        </p:nvSpPr>
        <p:spPr>
          <a:xfrm>
            <a:off x="5551739" y="2977823"/>
            <a:ext cx="1096107" cy="23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100" dirty="0" smtClean="0">
                <a:latin typeface="Segoe UI Light" panose="020B0502040204020203" pitchFamily="34" charset="0"/>
                <a:cs typeface="Segoe UI Light" panose="020B0502040204020203" pitchFamily="34" charset="0"/>
              </a:rPr>
              <a:t>Επίπεδο 4</a:t>
            </a:r>
            <a:endParaRPr lang="en-US" dirty="0"/>
          </a:p>
        </p:txBody>
      </p:sp>
      <p:cxnSp>
        <p:nvCxnSpPr>
          <p:cNvPr id="18" name="Ευθύγραμμο βέλος σύνδεσης 17"/>
          <p:cNvCxnSpPr>
            <a:stCxn id="12" idx="0"/>
            <a:endCxn id="13" idx="2"/>
          </p:cNvCxnSpPr>
          <p:nvPr/>
        </p:nvCxnSpPr>
        <p:spPr>
          <a:xfrm flipH="1" flipV="1">
            <a:off x="6099792" y="3971660"/>
            <a:ext cx="1468" cy="172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Ευθύγραμμο βέλος σύνδεσης 20"/>
          <p:cNvCxnSpPr>
            <a:stCxn id="13" idx="0"/>
            <a:endCxn id="14" idx="2"/>
          </p:cNvCxnSpPr>
          <p:nvPr/>
        </p:nvCxnSpPr>
        <p:spPr>
          <a:xfrm flipH="1" flipV="1">
            <a:off x="6099791" y="3563186"/>
            <a:ext cx="1" cy="122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Ευθύγραμμο βέλος σύνδεσης 25"/>
          <p:cNvCxnSpPr>
            <a:stCxn id="14" idx="0"/>
            <a:endCxn id="15" idx="2"/>
          </p:cNvCxnSpPr>
          <p:nvPr/>
        </p:nvCxnSpPr>
        <p:spPr>
          <a:xfrm flipV="1">
            <a:off x="6099791" y="3217051"/>
            <a:ext cx="2" cy="11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Οβάλ 27"/>
              <p:cNvSpPr/>
              <p:nvPr/>
            </p:nvSpPr>
            <p:spPr>
              <a:xfrm>
                <a:off x="5887309" y="2416952"/>
                <a:ext cx="424962" cy="3341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𝑖</m:t>
                          </m:r>
                        </m:sub>
                      </m:sSub>
                    </m:oMath>
                  </m:oMathPara>
                </a14:m>
                <a:endParaRPr lang="en-US" sz="1200" dirty="0"/>
              </a:p>
            </p:txBody>
          </p:sp>
        </mc:Choice>
        <mc:Fallback xmlns="">
          <p:sp>
            <p:nvSpPr>
              <p:cNvPr id="28" name="Οβάλ 27"/>
              <p:cNvSpPr>
                <a:spLocks noRot="1" noChangeAspect="1" noMove="1" noResize="1" noEditPoints="1" noAdjustHandles="1" noChangeArrowheads="1" noChangeShapeType="1" noTextEdit="1"/>
              </p:cNvSpPr>
              <p:nvPr/>
            </p:nvSpPr>
            <p:spPr>
              <a:xfrm>
                <a:off x="5887309" y="2416952"/>
                <a:ext cx="424962" cy="334107"/>
              </a:xfrm>
              <a:prstGeom prst="ellipse">
                <a:avLst/>
              </a:prstGeom>
              <a:blipFill>
                <a:blip r:embed="rId2"/>
                <a:stretch>
                  <a:fillRect/>
                </a:stretch>
              </a:blipFill>
            </p:spPr>
            <p:txBody>
              <a:bodyPr/>
              <a:lstStyle/>
              <a:p>
                <a:r>
                  <a:rPr lang="en-US">
                    <a:noFill/>
                  </a:rPr>
                  <a:t> </a:t>
                </a:r>
              </a:p>
            </p:txBody>
          </p:sp>
        </mc:Fallback>
      </mc:AlternateContent>
      <p:cxnSp>
        <p:nvCxnSpPr>
          <p:cNvPr id="30" name="Ευθύγραμμο βέλος σύνδεσης 29"/>
          <p:cNvCxnSpPr>
            <a:stCxn id="15" idx="0"/>
            <a:endCxn id="28" idx="4"/>
          </p:cNvCxnSpPr>
          <p:nvPr/>
        </p:nvCxnSpPr>
        <p:spPr>
          <a:xfrm flipH="1" flipV="1">
            <a:off x="6099790" y="2751059"/>
            <a:ext cx="3" cy="226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38200" y="6131825"/>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43" name="Ορθογώνιο 42"/>
          <p:cNvSpPr/>
          <p:nvPr/>
        </p:nvSpPr>
        <p:spPr>
          <a:xfrm>
            <a:off x="4254873" y="4966486"/>
            <a:ext cx="1266092" cy="66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smtClean="0">
                <a:latin typeface="Segoe UI Light" panose="020B0502040204020203" pitchFamily="34" charset="0"/>
                <a:cs typeface="Segoe UI Light" panose="020B0502040204020203" pitchFamily="34" charset="0"/>
              </a:rPr>
              <a:t>Ενσωματωμένο επίπεδο Χρηστών</a:t>
            </a:r>
            <a:endParaRPr lang="en-US" sz="1000" dirty="0">
              <a:latin typeface="Segoe UI Light" panose="020B0502040204020203" pitchFamily="34" charset="0"/>
              <a:cs typeface="Segoe UI Light" panose="020B0502040204020203" pitchFamily="34" charset="0"/>
            </a:endParaRPr>
          </a:p>
        </p:txBody>
      </p:sp>
      <p:sp>
        <p:nvSpPr>
          <p:cNvPr id="44" name="Ορθογώνιο 43"/>
          <p:cNvSpPr/>
          <p:nvPr/>
        </p:nvSpPr>
        <p:spPr>
          <a:xfrm>
            <a:off x="6692540" y="4966486"/>
            <a:ext cx="1266092" cy="669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latin typeface="Segoe UI Light" panose="020B0502040204020203" pitchFamily="34" charset="0"/>
                <a:cs typeface="Segoe UI Light" panose="020B0502040204020203" pitchFamily="34" charset="0"/>
              </a:rPr>
              <a:t>Ενσωματωμένο επίπεδο </a:t>
            </a:r>
            <a:r>
              <a:rPr lang="el-GR" sz="1000" dirty="0" smtClean="0">
                <a:latin typeface="Segoe UI Light" panose="020B0502040204020203" pitchFamily="34" charset="0"/>
                <a:cs typeface="Segoe UI Light" panose="020B0502040204020203" pitchFamily="34" charset="0"/>
              </a:rPr>
              <a:t>Προϊόντων</a:t>
            </a:r>
            <a:endParaRPr lang="en-US" sz="1000" dirty="0">
              <a:latin typeface="Segoe UI Light" panose="020B0502040204020203" pitchFamily="34" charset="0"/>
              <a:cs typeface="Segoe UI Light" panose="020B0502040204020203" pitchFamily="34" charset="0"/>
            </a:endParaRPr>
          </a:p>
        </p:txBody>
      </p:sp>
      <p:cxnSp>
        <p:nvCxnSpPr>
          <p:cNvPr id="46" name="Ευθύγραμμο βέλος σύνδεσης 45"/>
          <p:cNvCxnSpPr>
            <a:stCxn id="5" idx="0"/>
            <a:endCxn id="43" idx="2"/>
          </p:cNvCxnSpPr>
          <p:nvPr/>
        </p:nvCxnSpPr>
        <p:spPr>
          <a:xfrm flipH="1" flipV="1">
            <a:off x="4887919" y="5635861"/>
            <a:ext cx="1" cy="29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Ευθύγραμμο βέλος σύνδεσης 48"/>
          <p:cNvCxnSpPr>
            <a:stCxn id="6" idx="0"/>
            <a:endCxn id="44" idx="2"/>
          </p:cNvCxnSpPr>
          <p:nvPr/>
        </p:nvCxnSpPr>
        <p:spPr>
          <a:xfrm flipH="1" flipV="1">
            <a:off x="7325586" y="5635861"/>
            <a:ext cx="1" cy="29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38200" y="5134120"/>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Ενσωματωμένο επίπεδο </a:t>
            </a:r>
            <a:r>
              <a:rPr lang="en-US" sz="1400" dirty="0" smtClean="0">
                <a:latin typeface="Segoe UI Light" panose="020B0502040204020203" pitchFamily="34" charset="0"/>
                <a:cs typeface="Segoe UI Light" panose="020B0502040204020203" pitchFamily="34" charset="0"/>
              </a:rPr>
              <a:t>(embedding layer)</a:t>
            </a:r>
            <a:endParaRPr lang="en-US" sz="1400" dirty="0">
              <a:latin typeface="Segoe UI Light" panose="020B0502040204020203" pitchFamily="34" charset="0"/>
              <a:cs typeface="Segoe UI Light" panose="020B0502040204020203" pitchFamily="34" charset="0"/>
            </a:endParaRPr>
          </a:p>
        </p:txBody>
      </p:sp>
      <p:cxnSp>
        <p:nvCxnSpPr>
          <p:cNvPr id="59" name="Ευθύγραμμο βέλος σύνδεσης 58"/>
          <p:cNvCxnSpPr>
            <a:stCxn id="43" idx="0"/>
            <a:endCxn id="12" idx="2"/>
          </p:cNvCxnSpPr>
          <p:nvPr/>
        </p:nvCxnSpPr>
        <p:spPr>
          <a:xfrm flipV="1">
            <a:off x="4887919" y="4442904"/>
            <a:ext cx="1213341" cy="52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Ευθύγραμμο βέλος σύνδεσης 61"/>
          <p:cNvCxnSpPr>
            <a:stCxn id="44" idx="0"/>
            <a:endCxn id="12" idx="2"/>
          </p:cNvCxnSpPr>
          <p:nvPr/>
        </p:nvCxnSpPr>
        <p:spPr>
          <a:xfrm flipH="1" flipV="1">
            <a:off x="6101260" y="4442904"/>
            <a:ext cx="1224326" cy="52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8200" y="3487972"/>
            <a:ext cx="2206869" cy="738664"/>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Πολύ-επίπεδο Νευρωνικό Δίκτυο </a:t>
            </a:r>
            <a:r>
              <a:rPr lang="en-US" sz="1400" dirty="0" smtClean="0">
                <a:latin typeface="Segoe UI Light" panose="020B0502040204020203" pitchFamily="34" charset="0"/>
                <a:cs typeface="Segoe UI Light" panose="020B0502040204020203" pitchFamily="34" charset="0"/>
              </a:rPr>
              <a:t>(multi-layer neural network)</a:t>
            </a:r>
            <a:endParaRPr lang="en-US" sz="1400" dirty="0">
              <a:latin typeface="Segoe UI Light" panose="020B0502040204020203" pitchFamily="34" charset="0"/>
              <a:cs typeface="Segoe UI Light" panose="020B0502040204020203" pitchFamily="34" charset="0"/>
            </a:endParaRPr>
          </a:p>
        </p:txBody>
      </p:sp>
      <p:sp>
        <p:nvSpPr>
          <p:cNvPr id="65" name="TextBox 64"/>
          <p:cNvSpPr txBox="1"/>
          <p:nvPr/>
        </p:nvSpPr>
        <p:spPr>
          <a:xfrm>
            <a:off x="838200" y="241695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Εξόδου </a:t>
            </a:r>
            <a:r>
              <a:rPr lang="en-US" sz="1400" dirty="0" smtClean="0">
                <a:latin typeface="Segoe UI Light" panose="020B0502040204020203" pitchFamily="34" charset="0"/>
                <a:cs typeface="Segoe UI Light" panose="020B0502040204020203" pitchFamily="34" charset="0"/>
              </a:rPr>
              <a:t>(output layer)</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7861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4" y="110141"/>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a:t>
            </a:r>
            <a:r>
              <a:rPr lang="el-GR" dirty="0">
                <a:latin typeface="Segoe UI Light" panose="020B0502040204020203" pitchFamily="34" charset="0"/>
                <a:cs typeface="Segoe UI Light" panose="020B0502040204020203" pitchFamily="34" charset="0"/>
              </a:rPr>
              <a:t>3</a:t>
            </a:r>
            <a:endParaRPr lang="en-US" dirty="0"/>
          </a:p>
        </p:txBody>
      </p:sp>
      <p:sp>
        <p:nvSpPr>
          <p:cNvPr id="3" name="Θέση περιεχομένου 2"/>
          <p:cNvSpPr>
            <a:spLocks noGrp="1"/>
          </p:cNvSpPr>
          <p:nvPr>
            <p:ph idx="1"/>
          </p:nvPr>
        </p:nvSpPr>
        <p:spPr>
          <a:xfrm>
            <a:off x="838197" y="1504628"/>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Φιλτράρισμα Περιεχομένου με Τυχαία Δάση (</a:t>
            </a:r>
            <a:r>
              <a:rPr lang="en-US" i="1" dirty="0" smtClean="0">
                <a:latin typeface="Segoe UI Light" panose="020B0502040204020203" pitchFamily="34" charset="0"/>
                <a:cs typeface="Segoe UI Light" panose="020B0502040204020203" pitchFamily="34" charset="0"/>
              </a:rPr>
              <a:t>CB_RF</a:t>
            </a:r>
            <a:r>
              <a:rPr lang="en-US" dirty="0" smtClean="0">
                <a:latin typeface="Segoe UI Light" panose="020B0502040204020203" pitchFamily="34" charset="0"/>
                <a:cs typeface="Segoe UI Light" panose="020B0502040204020203" pitchFamily="34" charset="0"/>
              </a:rPr>
              <a:t>) </a:t>
            </a:r>
            <a:endParaRPr lang="el-GR" dirty="0" smtClean="0">
              <a:latin typeface="Segoe UI Light" panose="020B0502040204020203" pitchFamily="34" charset="0"/>
              <a:cs typeface="Segoe UI Light" panose="020B0502040204020203" pitchFamily="34" charset="0"/>
            </a:endParaRPr>
          </a:p>
        </p:txBody>
      </p:sp>
      <p:sp>
        <p:nvSpPr>
          <p:cNvPr id="4" name="Ορθογώνιο 3"/>
          <p:cNvSpPr/>
          <p:nvPr/>
        </p:nvSpPr>
        <p:spPr>
          <a:xfrm>
            <a:off x="7218486" y="6078256"/>
            <a:ext cx="3036276"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Χαρακτηριστικά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sp>
        <p:nvSpPr>
          <p:cNvPr id="5" name="Ορθογώνιο 4"/>
          <p:cNvSpPr/>
          <p:nvPr/>
        </p:nvSpPr>
        <p:spPr>
          <a:xfrm>
            <a:off x="5014544" y="4107746"/>
            <a:ext cx="3182815" cy="17441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3437794" y="6078256"/>
            <a:ext cx="2719754"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Βαθμολογίες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cxnSp>
        <p:nvCxnSpPr>
          <p:cNvPr id="8" name="Ευθύγραμμο βέλος σύνδεσης 7"/>
          <p:cNvCxnSpPr>
            <a:stCxn id="6" idx="0"/>
            <a:endCxn id="5" idx="2"/>
          </p:cNvCxnSpPr>
          <p:nvPr/>
        </p:nvCxnSpPr>
        <p:spPr>
          <a:xfrm flipV="1">
            <a:off x="4797671" y="5851849"/>
            <a:ext cx="1808281" cy="2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p:cNvCxnSpPr>
            <a:stCxn id="4" idx="0"/>
            <a:endCxn id="5" idx="2"/>
          </p:cNvCxnSpPr>
          <p:nvPr/>
        </p:nvCxnSpPr>
        <p:spPr>
          <a:xfrm flipH="1" flipV="1">
            <a:off x="6605952" y="5851849"/>
            <a:ext cx="2130672" cy="2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2"/>
          <p:cNvCxnSpPr>
            <a:stCxn id="5" idx="0"/>
            <a:endCxn id="20" idx="2"/>
          </p:cNvCxnSpPr>
          <p:nvPr/>
        </p:nvCxnSpPr>
        <p:spPr>
          <a:xfrm flipV="1">
            <a:off x="6605952" y="3685744"/>
            <a:ext cx="2" cy="42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Ορθογώνιο 19"/>
          <p:cNvSpPr/>
          <p:nvPr/>
        </p:nvSpPr>
        <p:spPr>
          <a:xfrm>
            <a:off x="5014546" y="2972360"/>
            <a:ext cx="3182815" cy="71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Πρόβλεψη σε μη βαθμολογημένα προϊόντα</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22" name="Οβάλ 21"/>
              <p:cNvSpPr/>
              <p:nvPr/>
            </p:nvSpPr>
            <p:spPr>
              <a:xfrm>
                <a:off x="5959717" y="2210603"/>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e>
                        <m:sub>
                          <m:r>
                            <a:rPr lang="en-US" sz="1400" b="1" i="1" smtClean="0">
                              <a:latin typeface="Cambria Math" panose="02040503050406030204" pitchFamily="18" charset="0"/>
                            </a:rPr>
                            <m:t>𝒊</m:t>
                          </m:r>
                        </m:sub>
                      </m:sSub>
                      <m:r>
                        <a:rPr lang="en-US" sz="1400" b="1" i="1" smtClean="0">
                          <a:latin typeface="Cambria Math" panose="02040503050406030204" pitchFamily="18" charset="0"/>
                        </a:rPr>
                        <m:t>)</m:t>
                      </m:r>
                    </m:oMath>
                  </m:oMathPara>
                </a14:m>
                <a:endParaRPr lang="en-US" sz="1400" b="1" dirty="0"/>
              </a:p>
            </p:txBody>
          </p:sp>
        </mc:Choice>
        <mc:Fallback xmlns="">
          <p:sp>
            <p:nvSpPr>
              <p:cNvPr id="22" name="Οβάλ 21"/>
              <p:cNvSpPr>
                <a:spLocks noRot="1" noChangeAspect="1" noMove="1" noResize="1" noEditPoints="1" noAdjustHandles="1" noChangeArrowheads="1" noChangeShapeType="1" noTextEdit="1"/>
              </p:cNvSpPr>
              <p:nvPr/>
            </p:nvSpPr>
            <p:spPr>
              <a:xfrm>
                <a:off x="5959717" y="2210603"/>
                <a:ext cx="1292469" cy="529355"/>
              </a:xfrm>
              <a:prstGeom prst="ellipse">
                <a:avLst/>
              </a:prstGeom>
              <a:blipFill>
                <a:blip r:embed="rId2"/>
                <a:stretch>
                  <a:fillRect/>
                </a:stretch>
              </a:blipFill>
            </p:spPr>
            <p:txBody>
              <a:bodyPr/>
              <a:lstStyle/>
              <a:p>
                <a:r>
                  <a:rPr lang="en-US">
                    <a:noFill/>
                  </a:rPr>
                  <a:t> </a:t>
                </a:r>
              </a:p>
            </p:txBody>
          </p:sp>
        </mc:Fallback>
      </mc:AlternateContent>
      <p:cxnSp>
        <p:nvCxnSpPr>
          <p:cNvPr id="24" name="Ευθύγραμμο βέλος σύνδεσης 23"/>
          <p:cNvCxnSpPr>
            <a:stCxn id="20" idx="0"/>
            <a:endCxn id="22" idx="4"/>
          </p:cNvCxnSpPr>
          <p:nvPr/>
        </p:nvCxnSpPr>
        <p:spPr>
          <a:xfrm flipH="1" flipV="1">
            <a:off x="6605952" y="2739958"/>
            <a:ext cx="2" cy="23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38194" y="2210603"/>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καλύτερων προτάσεων</a:t>
            </a:r>
            <a:endParaRPr lang="en-US" sz="1400" dirty="0">
              <a:latin typeface="Segoe UI Light" panose="020B0502040204020203" pitchFamily="34" charset="0"/>
              <a:cs typeface="Segoe UI Light" panose="020B0502040204020203" pitchFamily="34" charset="0"/>
            </a:endParaRPr>
          </a:p>
        </p:txBody>
      </p:sp>
      <p:sp>
        <p:nvSpPr>
          <p:cNvPr id="43" name="Ορθογώνιο 42"/>
          <p:cNvSpPr/>
          <p:nvPr/>
        </p:nvSpPr>
        <p:spPr>
          <a:xfrm>
            <a:off x="5380892" y="4651131"/>
            <a:ext cx="888024" cy="7561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Τυχαία Δάση</a:t>
            </a:r>
            <a:endParaRPr lang="en-US" sz="1400" dirty="0">
              <a:latin typeface="Segoe UI Light" panose="020B0502040204020203" pitchFamily="34" charset="0"/>
              <a:cs typeface="Segoe UI Light" panose="020B0502040204020203" pitchFamily="34" charset="0"/>
            </a:endParaRPr>
          </a:p>
        </p:txBody>
      </p:sp>
      <p:sp>
        <p:nvSpPr>
          <p:cNvPr id="44" name="Ορθογώνιο 43"/>
          <p:cNvSpPr/>
          <p:nvPr/>
        </p:nvSpPr>
        <p:spPr>
          <a:xfrm>
            <a:off x="6966438" y="4651131"/>
            <a:ext cx="888024" cy="7561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err="1" smtClean="0">
                <a:latin typeface="Segoe UI Light" panose="020B0502040204020203" pitchFamily="34" charset="0"/>
                <a:cs typeface="Segoe UI Light" panose="020B0502040204020203" pitchFamily="34" charset="0"/>
              </a:rPr>
              <a:t>Optuna</a:t>
            </a:r>
            <a:r>
              <a:rPr lang="el-GR" sz="1400" dirty="0" smtClean="0">
                <a:latin typeface="Segoe UI Light" panose="020B0502040204020203" pitchFamily="34" charset="0"/>
                <a:cs typeface="Segoe UI Light" panose="020B0502040204020203" pitchFamily="34" charset="0"/>
              </a:rPr>
              <a:t>*</a:t>
            </a:r>
            <a:endParaRPr lang="en-US" sz="1400" dirty="0">
              <a:latin typeface="Segoe UI Light" panose="020B0502040204020203" pitchFamily="34" charset="0"/>
              <a:cs typeface="Segoe UI Light" panose="020B0502040204020203" pitchFamily="34" charset="0"/>
            </a:endParaRPr>
          </a:p>
        </p:txBody>
      </p:sp>
      <p:sp>
        <p:nvSpPr>
          <p:cNvPr id="45" name="TextBox 44"/>
          <p:cNvSpPr txBox="1"/>
          <p:nvPr/>
        </p:nvSpPr>
        <p:spPr>
          <a:xfrm>
            <a:off x="6477000" y="4844534"/>
            <a:ext cx="281354" cy="369332"/>
          </a:xfrm>
          <a:prstGeom prst="rect">
            <a:avLst/>
          </a:prstGeom>
          <a:noFill/>
        </p:spPr>
        <p:txBody>
          <a:bodyPr wrap="square" rtlCol="0">
            <a:spAutoFit/>
          </a:bodyPr>
          <a:lstStyle/>
          <a:p>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46" name="TextBox 45"/>
          <p:cNvSpPr txBox="1"/>
          <p:nvPr/>
        </p:nvSpPr>
        <p:spPr>
          <a:xfrm>
            <a:off x="838194" y="613994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47" name="TextBox 46"/>
          <p:cNvSpPr txBox="1"/>
          <p:nvPr/>
        </p:nvSpPr>
        <p:spPr>
          <a:xfrm>
            <a:off x="838194" y="471818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Προετοιμασία Μοντέλου (Εκπαίδευση και Έλεγχος)</a:t>
            </a:r>
            <a:endParaRPr lang="en-US" sz="1400" dirty="0">
              <a:latin typeface="Segoe UI Light" panose="020B0502040204020203" pitchFamily="34" charset="0"/>
              <a:cs typeface="Segoe UI Light" panose="020B0502040204020203" pitchFamily="34" charset="0"/>
            </a:endParaRPr>
          </a:p>
        </p:txBody>
      </p:sp>
      <p:sp>
        <p:nvSpPr>
          <p:cNvPr id="48" name="TextBox 47"/>
          <p:cNvSpPr txBox="1"/>
          <p:nvPr/>
        </p:nvSpPr>
        <p:spPr>
          <a:xfrm>
            <a:off x="838194" y="306744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Δημιουργία νέων προτάσεων</a:t>
            </a:r>
            <a:endParaRPr lang="en-US" sz="1400" dirty="0">
              <a:latin typeface="Segoe UI Light" panose="020B0502040204020203" pitchFamily="34" charset="0"/>
              <a:cs typeface="Segoe UI Light" panose="020B0502040204020203" pitchFamily="34" charset="0"/>
            </a:endParaRPr>
          </a:p>
        </p:txBody>
      </p:sp>
      <p:cxnSp>
        <p:nvCxnSpPr>
          <p:cNvPr id="53" name="Ευθύγραμμο βέλος σύνδεσης 52"/>
          <p:cNvCxnSpPr>
            <a:stCxn id="44" idx="3"/>
          </p:cNvCxnSpPr>
          <p:nvPr/>
        </p:nvCxnSpPr>
        <p:spPr>
          <a:xfrm flipV="1">
            <a:off x="7854462" y="4206551"/>
            <a:ext cx="1579684" cy="822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Οβάλ 54"/>
          <p:cNvSpPr/>
          <p:nvPr/>
        </p:nvSpPr>
        <p:spPr>
          <a:xfrm>
            <a:off x="9176237" y="3416410"/>
            <a:ext cx="2924911" cy="1058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*Βιβλιοθήκη που μας βοηθά για την σωστή ρύθμιση παραμέτρων των Τυχαίων Δασών</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11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4" y="0"/>
            <a:ext cx="10515600" cy="1325563"/>
          </a:xfrm>
        </p:spPr>
        <p:txBody>
          <a:bodyPr/>
          <a:lstStyle/>
          <a:p>
            <a:r>
              <a:rPr lang="el-GR" dirty="0">
                <a:latin typeface="Segoe UI Light" panose="020B0502040204020203" pitchFamily="34" charset="0"/>
                <a:cs typeface="Segoe UI Light" panose="020B0502040204020203" pitchFamily="34" charset="0"/>
              </a:rPr>
              <a:t>Υλοποίηση </a:t>
            </a:r>
            <a:r>
              <a:rPr lang="el-GR" dirty="0" smtClean="0">
                <a:latin typeface="Segoe UI Light" panose="020B0502040204020203" pitchFamily="34" charset="0"/>
                <a:cs typeface="Segoe UI Light" panose="020B0502040204020203" pitchFamily="34" charset="0"/>
              </a:rPr>
              <a:t>#4</a:t>
            </a:r>
            <a:endParaRPr lang="en-US" dirty="0"/>
          </a:p>
        </p:txBody>
      </p:sp>
      <p:sp>
        <p:nvSpPr>
          <p:cNvPr id="3" name="Θέση περιεχομένου 2"/>
          <p:cNvSpPr>
            <a:spLocks noGrp="1"/>
          </p:cNvSpPr>
          <p:nvPr>
            <p:ph idx="1"/>
          </p:nvPr>
        </p:nvSpPr>
        <p:spPr>
          <a:xfrm>
            <a:off x="838194" y="1407549"/>
            <a:ext cx="10515600" cy="4351338"/>
          </a:xfrm>
        </p:spPr>
        <p:txBody>
          <a:bodyPr/>
          <a:lstStyle/>
          <a:p>
            <a:pPr marL="0" indent="0">
              <a:buNone/>
            </a:pPr>
            <a:r>
              <a:rPr lang="el-GR" dirty="0">
                <a:latin typeface="Segoe UI Light" panose="020B0502040204020203" pitchFamily="34" charset="0"/>
                <a:cs typeface="Segoe UI Light" panose="020B0502040204020203" pitchFamily="34" charset="0"/>
              </a:rPr>
              <a:t>Φιλτράρισμα Περιεχομένου με </a:t>
            </a:r>
            <a:r>
              <a:rPr lang="el-GR" dirty="0" smtClean="0">
                <a:latin typeface="Segoe UI Light" panose="020B0502040204020203" pitchFamily="34" charset="0"/>
                <a:cs typeface="Segoe UI Light" panose="020B0502040204020203" pitchFamily="34" charset="0"/>
              </a:rPr>
              <a:t>Νευρωνικά Δίκτυα </a:t>
            </a:r>
            <a:r>
              <a:rPr lang="en-US" dirty="0" smtClean="0">
                <a:latin typeface="Segoe UI Light" panose="020B0502040204020203" pitchFamily="34" charset="0"/>
                <a:cs typeface="Segoe UI Light" panose="020B0502040204020203" pitchFamily="34" charset="0"/>
              </a:rPr>
              <a:t>(</a:t>
            </a:r>
            <a:r>
              <a:rPr lang="en-US" i="1" dirty="0" smtClean="0">
                <a:latin typeface="Segoe UI Light" panose="020B0502040204020203" pitchFamily="34" charset="0"/>
                <a:cs typeface="Segoe UI Light" panose="020B0502040204020203" pitchFamily="34" charset="0"/>
              </a:rPr>
              <a:t>CB_NN</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a:p>
            <a:pPr marL="0" indent="0">
              <a:buNone/>
            </a:pPr>
            <a:endParaRPr lang="en-US" dirty="0"/>
          </a:p>
        </p:txBody>
      </p:sp>
      <p:sp>
        <p:nvSpPr>
          <p:cNvPr id="25" name="Ορθογώνιο 24"/>
          <p:cNvSpPr/>
          <p:nvPr/>
        </p:nvSpPr>
        <p:spPr>
          <a:xfrm>
            <a:off x="7218486" y="6078256"/>
            <a:ext cx="3036276"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Χαρακτηριστικά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sp>
        <p:nvSpPr>
          <p:cNvPr id="26" name="Ορθογώνιο 25"/>
          <p:cNvSpPr/>
          <p:nvPr/>
        </p:nvSpPr>
        <p:spPr>
          <a:xfrm>
            <a:off x="5014543" y="4095364"/>
            <a:ext cx="3182815" cy="17441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latin typeface="Segoe UI Light" panose="020B0502040204020203" pitchFamily="34" charset="0"/>
              <a:cs typeface="Segoe UI Light" panose="020B0502040204020203" pitchFamily="34" charset="0"/>
            </a:endParaRPr>
          </a:p>
        </p:txBody>
      </p:sp>
      <p:sp>
        <p:nvSpPr>
          <p:cNvPr id="27" name="Ορθογώνιο 26"/>
          <p:cNvSpPr/>
          <p:nvPr/>
        </p:nvSpPr>
        <p:spPr>
          <a:xfrm>
            <a:off x="3437794" y="6078256"/>
            <a:ext cx="2719754" cy="646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Βαθμολογίες Προϊόντων Χρήστη (Ρούχων/Ταινιών)</a:t>
            </a:r>
            <a:endParaRPr lang="en-US" sz="1400" dirty="0">
              <a:latin typeface="Segoe UI Light" panose="020B0502040204020203" pitchFamily="34" charset="0"/>
              <a:cs typeface="Segoe UI Light" panose="020B0502040204020203" pitchFamily="34" charset="0"/>
            </a:endParaRPr>
          </a:p>
        </p:txBody>
      </p:sp>
      <p:cxnSp>
        <p:nvCxnSpPr>
          <p:cNvPr id="28" name="Ευθύγραμμο βέλος σύνδεσης 27"/>
          <p:cNvCxnSpPr>
            <a:stCxn id="27" idx="0"/>
            <a:endCxn id="26" idx="2"/>
          </p:cNvCxnSpPr>
          <p:nvPr/>
        </p:nvCxnSpPr>
        <p:spPr>
          <a:xfrm flipV="1">
            <a:off x="4797671" y="5839467"/>
            <a:ext cx="1808280" cy="23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p:cNvCxnSpPr>
            <a:stCxn id="25" idx="0"/>
            <a:endCxn id="26" idx="2"/>
          </p:cNvCxnSpPr>
          <p:nvPr/>
        </p:nvCxnSpPr>
        <p:spPr>
          <a:xfrm flipH="1" flipV="1">
            <a:off x="6605951" y="5839467"/>
            <a:ext cx="2130673" cy="238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Ευθύγραμμο βέλος σύνδεσης 29"/>
          <p:cNvCxnSpPr>
            <a:stCxn id="26" idx="0"/>
            <a:endCxn id="31" idx="2"/>
          </p:cNvCxnSpPr>
          <p:nvPr/>
        </p:nvCxnSpPr>
        <p:spPr>
          <a:xfrm flipV="1">
            <a:off x="6605951" y="3685744"/>
            <a:ext cx="3" cy="40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Ορθογώνιο 30"/>
          <p:cNvSpPr/>
          <p:nvPr/>
        </p:nvSpPr>
        <p:spPr>
          <a:xfrm>
            <a:off x="5014546" y="2972360"/>
            <a:ext cx="3182815" cy="713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Πρόβλεψη σε μη βαθμολογημένα προϊόντα</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32" name="Οβάλ 31"/>
              <p:cNvSpPr/>
              <p:nvPr/>
            </p:nvSpPr>
            <p:spPr>
              <a:xfrm>
                <a:off x="5959717" y="2210603"/>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e>
                        <m:sub>
                          <m:r>
                            <a:rPr lang="en-US" sz="1400" b="1" i="1" smtClean="0">
                              <a:latin typeface="Cambria Math" panose="02040503050406030204" pitchFamily="18" charset="0"/>
                            </a:rPr>
                            <m:t>𝒊</m:t>
                          </m:r>
                        </m:sub>
                      </m:sSub>
                      <m:r>
                        <a:rPr lang="en-US" sz="1400" b="1" i="1" smtClean="0">
                          <a:latin typeface="Cambria Math" panose="02040503050406030204" pitchFamily="18" charset="0"/>
                        </a:rPr>
                        <m:t>)</m:t>
                      </m:r>
                    </m:oMath>
                  </m:oMathPara>
                </a14:m>
                <a:endParaRPr lang="en-US" sz="1400" b="1" dirty="0"/>
              </a:p>
            </p:txBody>
          </p:sp>
        </mc:Choice>
        <mc:Fallback xmlns="">
          <p:sp>
            <p:nvSpPr>
              <p:cNvPr id="32" name="Οβάλ 31"/>
              <p:cNvSpPr>
                <a:spLocks noRot="1" noChangeAspect="1" noMove="1" noResize="1" noEditPoints="1" noAdjustHandles="1" noChangeArrowheads="1" noChangeShapeType="1" noTextEdit="1"/>
              </p:cNvSpPr>
              <p:nvPr/>
            </p:nvSpPr>
            <p:spPr>
              <a:xfrm>
                <a:off x="5959717" y="2210603"/>
                <a:ext cx="1292469" cy="529355"/>
              </a:xfrm>
              <a:prstGeom prst="ellipse">
                <a:avLst/>
              </a:prstGeom>
              <a:blipFill>
                <a:blip r:embed="rId2"/>
                <a:stretch>
                  <a:fillRect/>
                </a:stretch>
              </a:blipFill>
            </p:spPr>
            <p:txBody>
              <a:bodyPr/>
              <a:lstStyle/>
              <a:p>
                <a:r>
                  <a:rPr lang="en-US">
                    <a:noFill/>
                  </a:rPr>
                  <a:t> </a:t>
                </a:r>
              </a:p>
            </p:txBody>
          </p:sp>
        </mc:Fallback>
      </mc:AlternateContent>
      <p:cxnSp>
        <p:nvCxnSpPr>
          <p:cNvPr id="33" name="Ευθύγραμμο βέλος σύνδεσης 32"/>
          <p:cNvCxnSpPr>
            <a:stCxn id="31" idx="0"/>
            <a:endCxn id="32" idx="4"/>
          </p:cNvCxnSpPr>
          <p:nvPr/>
        </p:nvCxnSpPr>
        <p:spPr>
          <a:xfrm flipH="1" flipV="1">
            <a:off x="6605952" y="2739958"/>
            <a:ext cx="2" cy="232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38194" y="2210603"/>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καλύτερων προτάσεων</a:t>
            </a:r>
            <a:endParaRPr lang="en-US" sz="1400" dirty="0">
              <a:latin typeface="Segoe UI Light" panose="020B0502040204020203" pitchFamily="34" charset="0"/>
              <a:cs typeface="Segoe UI Light" panose="020B0502040204020203" pitchFamily="34" charset="0"/>
            </a:endParaRPr>
          </a:p>
        </p:txBody>
      </p:sp>
      <p:sp>
        <p:nvSpPr>
          <p:cNvPr id="38" name="TextBox 37"/>
          <p:cNvSpPr txBox="1"/>
          <p:nvPr/>
        </p:nvSpPr>
        <p:spPr>
          <a:xfrm>
            <a:off x="838194" y="613994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Επίπεδο Εισόδου </a:t>
            </a:r>
            <a:r>
              <a:rPr lang="en-US" sz="1400" dirty="0" smtClean="0">
                <a:latin typeface="Segoe UI Light" panose="020B0502040204020203" pitchFamily="34" charset="0"/>
                <a:cs typeface="Segoe UI Light" panose="020B0502040204020203" pitchFamily="34" charset="0"/>
              </a:rPr>
              <a:t>(input layer)</a:t>
            </a:r>
            <a:endParaRPr lang="en-US" sz="1400" dirty="0">
              <a:latin typeface="Segoe UI Light" panose="020B0502040204020203" pitchFamily="34" charset="0"/>
              <a:cs typeface="Segoe UI Light" panose="020B0502040204020203" pitchFamily="34" charset="0"/>
            </a:endParaRPr>
          </a:p>
        </p:txBody>
      </p:sp>
      <p:sp>
        <p:nvSpPr>
          <p:cNvPr id="39" name="TextBox 38"/>
          <p:cNvSpPr txBox="1"/>
          <p:nvPr/>
        </p:nvSpPr>
        <p:spPr>
          <a:xfrm>
            <a:off x="838194" y="4705805"/>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Προετοιμασία Μοντέλου (Εκπαίδευση και Έλεγχος)</a:t>
            </a:r>
            <a:endParaRPr lang="en-US" sz="1400" dirty="0">
              <a:latin typeface="Segoe UI Light" panose="020B0502040204020203" pitchFamily="34" charset="0"/>
              <a:cs typeface="Segoe UI Light" panose="020B0502040204020203" pitchFamily="34" charset="0"/>
            </a:endParaRPr>
          </a:p>
        </p:txBody>
      </p:sp>
      <p:sp>
        <p:nvSpPr>
          <p:cNvPr id="40" name="TextBox 39"/>
          <p:cNvSpPr txBox="1"/>
          <p:nvPr/>
        </p:nvSpPr>
        <p:spPr>
          <a:xfrm>
            <a:off x="838194" y="3067442"/>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Δημιουργία νέων προτάσεων</a:t>
            </a:r>
            <a:endParaRPr lang="en-US" sz="1400" dirty="0">
              <a:latin typeface="Segoe UI Light" panose="020B0502040204020203" pitchFamily="34" charset="0"/>
              <a:cs typeface="Segoe UI Light" panose="020B0502040204020203" pitchFamily="34" charset="0"/>
            </a:endParaRPr>
          </a:p>
        </p:txBody>
      </p:sp>
      <p:sp>
        <p:nvSpPr>
          <p:cNvPr id="46" name="Ορθογώνιο 45"/>
          <p:cNvSpPr/>
          <p:nvPr/>
        </p:nvSpPr>
        <p:spPr>
          <a:xfrm>
            <a:off x="5313478" y="5295867"/>
            <a:ext cx="2584939" cy="430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dirty="0" smtClean="0">
                <a:latin typeface="Segoe UI Light" panose="020B0502040204020203" pitchFamily="34" charset="0"/>
                <a:cs typeface="Segoe UI Light" panose="020B0502040204020203" pitchFamily="34" charset="0"/>
              </a:rPr>
              <a:t>Επίπεδο 1</a:t>
            </a:r>
            <a:endParaRPr lang="en-US" sz="1600" dirty="0">
              <a:latin typeface="Segoe UI Light" panose="020B0502040204020203" pitchFamily="34" charset="0"/>
              <a:cs typeface="Segoe UI Light" panose="020B0502040204020203" pitchFamily="34" charset="0"/>
            </a:endParaRPr>
          </a:p>
        </p:txBody>
      </p:sp>
      <p:sp>
        <p:nvSpPr>
          <p:cNvPr id="47" name="Ορθογώνιο 46"/>
          <p:cNvSpPr/>
          <p:nvPr/>
        </p:nvSpPr>
        <p:spPr>
          <a:xfrm>
            <a:off x="5600696" y="4753058"/>
            <a:ext cx="2010504" cy="399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Επίπεδο 2</a:t>
            </a:r>
            <a:endParaRPr lang="en-US" sz="1400" dirty="0">
              <a:latin typeface="Segoe UI Light" panose="020B0502040204020203" pitchFamily="34" charset="0"/>
              <a:cs typeface="Segoe UI Light" panose="020B0502040204020203" pitchFamily="34" charset="0"/>
            </a:endParaRPr>
          </a:p>
        </p:txBody>
      </p:sp>
      <p:sp>
        <p:nvSpPr>
          <p:cNvPr id="48" name="Ορθογώνιο 47"/>
          <p:cNvSpPr/>
          <p:nvPr/>
        </p:nvSpPr>
        <p:spPr>
          <a:xfrm>
            <a:off x="5862997" y="4224225"/>
            <a:ext cx="1485903" cy="399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Επίπεδο 3</a:t>
            </a:r>
            <a:endParaRPr lang="en-US" sz="1200" dirty="0">
              <a:latin typeface="Segoe UI Light" panose="020B0502040204020203" pitchFamily="34" charset="0"/>
              <a:cs typeface="Segoe UI Light" panose="020B0502040204020203" pitchFamily="34" charset="0"/>
            </a:endParaRPr>
          </a:p>
        </p:txBody>
      </p:sp>
      <p:cxnSp>
        <p:nvCxnSpPr>
          <p:cNvPr id="50" name="Ευθύγραμμο βέλος σύνδεσης 49"/>
          <p:cNvCxnSpPr>
            <a:stCxn id="46" idx="0"/>
            <a:endCxn id="47" idx="2"/>
          </p:cNvCxnSpPr>
          <p:nvPr/>
        </p:nvCxnSpPr>
        <p:spPr>
          <a:xfrm flipV="1">
            <a:off x="6605948" y="5153053"/>
            <a:ext cx="0" cy="14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Ευθύγραμμο βέλος σύνδεσης 52"/>
          <p:cNvCxnSpPr>
            <a:stCxn id="47" idx="0"/>
            <a:endCxn id="48" idx="2"/>
          </p:cNvCxnSpPr>
          <p:nvPr/>
        </p:nvCxnSpPr>
        <p:spPr>
          <a:xfrm flipV="1">
            <a:off x="6605948" y="4624220"/>
            <a:ext cx="1" cy="12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473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504085" y="80126"/>
            <a:ext cx="10515600" cy="1325563"/>
          </a:xfrm>
        </p:spPr>
        <p:txBody>
          <a:bodyPr/>
          <a:lstStyle/>
          <a:p>
            <a:r>
              <a:rPr lang="el-GR" dirty="0" smtClean="0">
                <a:latin typeface="Segoe UI Light" panose="020B0502040204020203" pitchFamily="34" charset="0"/>
                <a:cs typeface="Segoe UI Light" panose="020B0502040204020203" pitchFamily="34" charset="0"/>
              </a:rPr>
              <a:t>Υβριδικό Σύστημα </a:t>
            </a:r>
            <a:r>
              <a:rPr lang="en-US" dirty="0" smtClean="0">
                <a:latin typeface="Segoe UI Light" panose="020B0502040204020203" pitchFamily="34" charset="0"/>
                <a:cs typeface="Segoe UI Light" panose="020B0502040204020203" pitchFamily="34" charset="0"/>
              </a:rPr>
              <a:t>#5</a:t>
            </a:r>
            <a:endParaRPr lang="en-US" dirty="0">
              <a:latin typeface="Segoe UI Light" panose="020B0502040204020203" pitchFamily="34" charset="0"/>
              <a:cs typeface="Segoe UI Light" panose="020B0502040204020203" pitchFamily="34" charset="0"/>
            </a:endParaRPr>
          </a:p>
        </p:txBody>
      </p:sp>
      <p:sp>
        <p:nvSpPr>
          <p:cNvPr id="4" name="Ορθογώνιο 3"/>
          <p:cNvSpPr/>
          <p:nvPr/>
        </p:nvSpPr>
        <p:spPr>
          <a:xfrm>
            <a:off x="3162309" y="1696917"/>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SVD</a:t>
            </a:r>
            <a:endParaRPr lang="en-US" dirty="0">
              <a:latin typeface="Segoe UI Light" panose="020B0502040204020203" pitchFamily="34" charset="0"/>
              <a:cs typeface="Segoe UI Light" panose="020B0502040204020203" pitchFamily="34" charset="0"/>
            </a:endParaRPr>
          </a:p>
        </p:txBody>
      </p:sp>
      <p:sp>
        <p:nvSpPr>
          <p:cNvPr id="10" name="Ορθογώνιο 9"/>
          <p:cNvSpPr/>
          <p:nvPr/>
        </p:nvSpPr>
        <p:spPr>
          <a:xfrm>
            <a:off x="5372108" y="1696916"/>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NCF</a:t>
            </a:r>
            <a:endParaRPr lang="en-US" dirty="0">
              <a:latin typeface="Segoe UI Light" panose="020B0502040204020203" pitchFamily="34" charset="0"/>
              <a:cs typeface="Segoe UI Light" panose="020B0502040204020203" pitchFamily="34" charset="0"/>
            </a:endParaRPr>
          </a:p>
        </p:txBody>
      </p:sp>
      <p:sp>
        <p:nvSpPr>
          <p:cNvPr id="11" name="Ορθογώνιο 10"/>
          <p:cNvSpPr/>
          <p:nvPr/>
        </p:nvSpPr>
        <p:spPr>
          <a:xfrm>
            <a:off x="7581907" y="1696914"/>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CB_RF</a:t>
            </a:r>
            <a:endParaRPr lang="en-US" dirty="0">
              <a:latin typeface="Segoe UI Light" panose="020B0502040204020203" pitchFamily="34" charset="0"/>
              <a:cs typeface="Segoe UI Light" panose="020B0502040204020203" pitchFamily="34" charset="0"/>
            </a:endParaRPr>
          </a:p>
        </p:txBody>
      </p:sp>
      <p:sp>
        <p:nvSpPr>
          <p:cNvPr id="12" name="Ορθογώνιο 11"/>
          <p:cNvSpPr/>
          <p:nvPr/>
        </p:nvSpPr>
        <p:spPr>
          <a:xfrm>
            <a:off x="9791706" y="1696914"/>
            <a:ext cx="1441938" cy="905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CB_NN</a:t>
            </a:r>
            <a:endParaRPr lang="en-US"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3" name="Ορθογώνιο 12"/>
              <p:cNvSpPr/>
              <p:nvPr/>
            </p:nvSpPr>
            <p:spPr>
              <a:xfrm>
                <a:off x="5372107" y="3393830"/>
                <a:ext cx="3651737" cy="1863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xmlns="">
          <p:sp>
            <p:nvSpPr>
              <p:cNvPr id="13" name="Ορθογώνιο 12"/>
              <p:cNvSpPr>
                <a:spLocks noRot="1" noChangeAspect="1" noMove="1" noResize="1" noEditPoints="1" noAdjustHandles="1" noChangeArrowheads="1" noChangeShapeType="1" noTextEdit="1"/>
              </p:cNvSpPr>
              <p:nvPr/>
            </p:nvSpPr>
            <p:spPr>
              <a:xfrm>
                <a:off x="5372107" y="3393830"/>
                <a:ext cx="3651737" cy="186396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Οβάλ 13"/>
              <p:cNvSpPr/>
              <p:nvPr/>
            </p:nvSpPr>
            <p:spPr>
              <a:xfrm>
                <a:off x="5990502"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a:p>
            </p:txBody>
          </p:sp>
        </mc:Choice>
        <mc:Fallback xmlns="">
          <p:sp>
            <p:nvSpPr>
              <p:cNvPr id="14" name="Οβάλ 13"/>
              <p:cNvSpPr>
                <a:spLocks noRot="1" noChangeAspect="1" noMove="1" noResize="1" noEditPoints="1" noAdjustHandles="1" noChangeArrowheads="1" noChangeShapeType="1" noTextEdit="1"/>
              </p:cNvSpPr>
              <p:nvPr/>
            </p:nvSpPr>
            <p:spPr>
              <a:xfrm>
                <a:off x="5990502" y="3780692"/>
                <a:ext cx="413239" cy="37807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Οβάλ 14"/>
              <p:cNvSpPr/>
              <p:nvPr/>
            </p:nvSpPr>
            <p:spPr>
              <a:xfrm>
                <a:off x="6661651"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xmlns="">
          <p:sp>
            <p:nvSpPr>
              <p:cNvPr id="15" name="Οβάλ 14"/>
              <p:cNvSpPr>
                <a:spLocks noRot="1" noChangeAspect="1" noMove="1" noResize="1" noEditPoints="1" noAdjustHandles="1" noChangeArrowheads="1" noChangeShapeType="1" noTextEdit="1"/>
              </p:cNvSpPr>
              <p:nvPr/>
            </p:nvSpPr>
            <p:spPr>
              <a:xfrm>
                <a:off x="6661651" y="3780692"/>
                <a:ext cx="413239" cy="37807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Οβάλ 15"/>
              <p:cNvSpPr/>
              <p:nvPr/>
            </p:nvSpPr>
            <p:spPr>
              <a:xfrm>
                <a:off x="7332800"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400" dirty="0"/>
              </a:p>
            </p:txBody>
          </p:sp>
        </mc:Choice>
        <mc:Fallback xmlns="">
          <p:sp>
            <p:nvSpPr>
              <p:cNvPr id="16" name="Οβάλ 15"/>
              <p:cNvSpPr>
                <a:spLocks noRot="1" noChangeAspect="1" noMove="1" noResize="1" noEditPoints="1" noAdjustHandles="1" noChangeArrowheads="1" noChangeShapeType="1" noTextEdit="1"/>
              </p:cNvSpPr>
              <p:nvPr/>
            </p:nvSpPr>
            <p:spPr>
              <a:xfrm>
                <a:off x="7332800" y="3780692"/>
                <a:ext cx="413239" cy="37807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Οβάλ 17"/>
              <p:cNvSpPr/>
              <p:nvPr/>
            </p:nvSpPr>
            <p:spPr>
              <a:xfrm>
                <a:off x="8003949" y="3780692"/>
                <a:ext cx="413239" cy="3780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400" dirty="0"/>
              </a:p>
            </p:txBody>
          </p:sp>
        </mc:Choice>
        <mc:Fallback xmlns="">
          <p:sp>
            <p:nvSpPr>
              <p:cNvPr id="18" name="Οβάλ 17"/>
              <p:cNvSpPr>
                <a:spLocks noRot="1" noChangeAspect="1" noMove="1" noResize="1" noEditPoints="1" noAdjustHandles="1" noChangeArrowheads="1" noChangeShapeType="1" noTextEdit="1"/>
              </p:cNvSpPr>
              <p:nvPr/>
            </p:nvSpPr>
            <p:spPr>
              <a:xfrm>
                <a:off x="8003949" y="3780692"/>
                <a:ext cx="413239" cy="378070"/>
              </a:xfrm>
              <a:prstGeom prst="ellipse">
                <a:avLst/>
              </a:prstGeom>
              <a:blipFill>
                <a:blip r:embed="rId6"/>
                <a:stretch>
                  <a:fillRect/>
                </a:stretch>
              </a:blipFill>
            </p:spPr>
            <p:txBody>
              <a:bodyPr/>
              <a:lstStyle/>
              <a:p>
                <a:r>
                  <a:rPr lang="en-US">
                    <a:noFill/>
                  </a:rPr>
                  <a:t> </a:t>
                </a:r>
              </a:p>
            </p:txBody>
          </p:sp>
        </mc:Fallback>
      </mc:AlternateContent>
      <p:cxnSp>
        <p:nvCxnSpPr>
          <p:cNvPr id="20" name="Ευθύγραμμο βέλος σύνδεσης 19"/>
          <p:cNvCxnSpPr>
            <a:stCxn id="4" idx="2"/>
            <a:endCxn id="13" idx="0"/>
          </p:cNvCxnSpPr>
          <p:nvPr/>
        </p:nvCxnSpPr>
        <p:spPr>
          <a:xfrm>
            <a:off x="3883278" y="2602524"/>
            <a:ext cx="3314698" cy="79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p:cNvCxnSpPr>
            <a:stCxn id="10" idx="2"/>
            <a:endCxn id="13" idx="0"/>
          </p:cNvCxnSpPr>
          <p:nvPr/>
        </p:nvCxnSpPr>
        <p:spPr>
          <a:xfrm>
            <a:off x="6093077" y="2602523"/>
            <a:ext cx="1104899" cy="79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Ευθύγραμμο βέλος σύνδεσης 25"/>
          <p:cNvCxnSpPr>
            <a:stCxn id="11" idx="2"/>
            <a:endCxn id="13" idx="0"/>
          </p:cNvCxnSpPr>
          <p:nvPr/>
        </p:nvCxnSpPr>
        <p:spPr>
          <a:xfrm flipH="1">
            <a:off x="7197976" y="2602521"/>
            <a:ext cx="1104900" cy="7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p:cNvCxnSpPr>
            <a:stCxn id="12" idx="2"/>
            <a:endCxn id="13" idx="0"/>
          </p:cNvCxnSpPr>
          <p:nvPr/>
        </p:nvCxnSpPr>
        <p:spPr>
          <a:xfrm flipH="1">
            <a:off x="7197976" y="2602521"/>
            <a:ext cx="3314699" cy="79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Ευθύγραμμο βέλος σύνδεσης 31"/>
          <p:cNvCxnSpPr>
            <a:stCxn id="13" idx="0"/>
            <a:endCxn id="14" idx="0"/>
          </p:cNvCxnSpPr>
          <p:nvPr/>
        </p:nvCxnSpPr>
        <p:spPr>
          <a:xfrm flipH="1">
            <a:off x="6197122" y="3393830"/>
            <a:ext cx="1000854"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Ευθύγραμμο βέλος σύνδεσης 33"/>
          <p:cNvCxnSpPr>
            <a:stCxn id="13" idx="0"/>
            <a:endCxn id="15" idx="0"/>
          </p:cNvCxnSpPr>
          <p:nvPr/>
        </p:nvCxnSpPr>
        <p:spPr>
          <a:xfrm flipH="1">
            <a:off x="6868271" y="3393830"/>
            <a:ext cx="329705"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Ευθύγραμμο βέλος σύνδεσης 36"/>
          <p:cNvCxnSpPr>
            <a:stCxn id="13" idx="0"/>
            <a:endCxn id="16" idx="0"/>
          </p:cNvCxnSpPr>
          <p:nvPr/>
        </p:nvCxnSpPr>
        <p:spPr>
          <a:xfrm>
            <a:off x="7197976" y="3393830"/>
            <a:ext cx="341444"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Ευθύγραμμο βέλος σύνδεσης 39"/>
          <p:cNvCxnSpPr>
            <a:stCxn id="13" idx="0"/>
            <a:endCxn id="18" idx="0"/>
          </p:cNvCxnSpPr>
          <p:nvPr/>
        </p:nvCxnSpPr>
        <p:spPr>
          <a:xfrm>
            <a:off x="7197976" y="3393830"/>
            <a:ext cx="1012593" cy="386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504086" y="1888107"/>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προτάσεων</a:t>
            </a:r>
            <a:r>
              <a:rPr lang="en-US" sz="1400" dirty="0" smtClean="0">
                <a:latin typeface="Segoe UI Light" panose="020B0502040204020203" pitchFamily="34" charset="0"/>
                <a:cs typeface="Segoe UI Light" panose="020B0502040204020203" pitchFamily="34" charset="0"/>
              </a:rPr>
              <a:t> </a:t>
            </a:r>
            <a:r>
              <a:rPr lang="el-GR" sz="1400" dirty="0" smtClean="0">
                <a:latin typeface="Segoe UI Light" panose="020B0502040204020203" pitchFamily="34" charset="0"/>
                <a:cs typeface="Segoe UI Light" panose="020B0502040204020203" pitchFamily="34" charset="0"/>
              </a:rPr>
              <a:t>από κάθε υλοποίηση</a:t>
            </a:r>
            <a:endParaRPr lang="en-US" sz="1400" dirty="0">
              <a:latin typeface="Segoe UI Light" panose="020B0502040204020203" pitchFamily="34" charset="0"/>
              <a:cs typeface="Segoe UI Light" panose="020B0502040204020203" pitchFamily="34" charset="0"/>
            </a:endParaRPr>
          </a:p>
        </p:txBody>
      </p:sp>
      <p:sp>
        <p:nvSpPr>
          <p:cNvPr id="60" name="TextBox 59"/>
          <p:cNvSpPr txBox="1"/>
          <p:nvPr/>
        </p:nvSpPr>
        <p:spPr>
          <a:xfrm>
            <a:off x="504085" y="3741038"/>
            <a:ext cx="2206869" cy="1169551"/>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Εκπαίδευση του υβριδικού συστήματος σύμφωνα με τις προτάσεις και καθορισμός των βαρών</a:t>
            </a:r>
            <a:endParaRPr lang="en-US" sz="1400" dirty="0">
              <a:latin typeface="Segoe UI Light" panose="020B0502040204020203" pitchFamily="34" charset="0"/>
              <a:cs typeface="Segoe UI Light" panose="020B0502040204020203" pitchFamily="34" charset="0"/>
            </a:endParaRPr>
          </a:p>
        </p:txBody>
      </p:sp>
      <p:sp>
        <p:nvSpPr>
          <p:cNvPr id="61" name="TextBox 60"/>
          <p:cNvSpPr txBox="1"/>
          <p:nvPr/>
        </p:nvSpPr>
        <p:spPr>
          <a:xfrm>
            <a:off x="504085" y="5978690"/>
            <a:ext cx="2206869" cy="523220"/>
          </a:xfrm>
          <a:prstGeom prst="rect">
            <a:avLst/>
          </a:prstGeom>
          <a:noFill/>
        </p:spPr>
        <p:txBody>
          <a:bodyPr wrap="square" rtlCol="0">
            <a:spAutoFit/>
          </a:bodyPr>
          <a:lstStyle/>
          <a:p>
            <a:pPr algn="ctr"/>
            <a:r>
              <a:rPr lang="el-GR" sz="1400" dirty="0" smtClean="0">
                <a:latin typeface="Segoe UI Light" panose="020B0502040204020203" pitchFamily="34" charset="0"/>
                <a:cs typeface="Segoe UI Light" panose="020B0502040204020203" pitchFamily="34" charset="0"/>
              </a:rPr>
              <a:t>Εξαγωγή των τελικών προτάσεων</a:t>
            </a:r>
            <a:endParaRPr lang="en-US" sz="14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62" name="Οβάλ 61"/>
              <p:cNvSpPr/>
              <p:nvPr/>
            </p:nvSpPr>
            <p:spPr>
              <a:xfrm>
                <a:off x="6551740" y="5972555"/>
                <a:ext cx="1292469" cy="5293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𝒎𝒂𝒙</m:t>
                      </m:r>
                      <m:r>
                        <a:rPr lang="en-US" sz="1400" b="1" i="1" smtClean="0">
                          <a:latin typeface="Cambria Math" panose="02040503050406030204" pitchFamily="18" charset="0"/>
                        </a:rPr>
                        <m:t>(</m:t>
                      </m:r>
                      <m:r>
                        <a:rPr lang="en-US" sz="1400" b="1" i="1" smtClean="0">
                          <a:latin typeface="Cambria Math" panose="02040503050406030204" pitchFamily="18" charset="0"/>
                        </a:rPr>
                        <m:t>𝒚</m:t>
                      </m:r>
                      <m:r>
                        <a:rPr lang="en-US" sz="1400" b="1" i="1" smtClean="0">
                          <a:latin typeface="Cambria Math" panose="02040503050406030204" pitchFamily="18" charset="0"/>
                        </a:rPr>
                        <m:t>)</m:t>
                      </m:r>
                    </m:oMath>
                  </m:oMathPara>
                </a14:m>
                <a:endParaRPr lang="en-US" sz="1400" b="1" dirty="0"/>
              </a:p>
            </p:txBody>
          </p:sp>
        </mc:Choice>
        <mc:Fallback xmlns="">
          <p:sp>
            <p:nvSpPr>
              <p:cNvPr id="62" name="Οβάλ 61"/>
              <p:cNvSpPr>
                <a:spLocks noRot="1" noChangeAspect="1" noMove="1" noResize="1" noEditPoints="1" noAdjustHandles="1" noChangeArrowheads="1" noChangeShapeType="1" noTextEdit="1"/>
              </p:cNvSpPr>
              <p:nvPr/>
            </p:nvSpPr>
            <p:spPr>
              <a:xfrm>
                <a:off x="6551740" y="5972555"/>
                <a:ext cx="1292469" cy="529355"/>
              </a:xfrm>
              <a:prstGeom prst="ellipse">
                <a:avLst/>
              </a:prstGeom>
              <a:blipFill>
                <a:blip r:embed="rId7"/>
                <a:stretch>
                  <a:fillRect/>
                </a:stretch>
              </a:blipFill>
            </p:spPr>
            <p:txBody>
              <a:bodyPr/>
              <a:lstStyle/>
              <a:p>
                <a:r>
                  <a:rPr lang="en-US">
                    <a:noFill/>
                  </a:rPr>
                  <a:t> </a:t>
                </a:r>
              </a:p>
            </p:txBody>
          </p:sp>
        </mc:Fallback>
      </mc:AlternateContent>
      <p:cxnSp>
        <p:nvCxnSpPr>
          <p:cNvPr id="64" name="Ευθύγραμμο βέλος σύνδεσης 63"/>
          <p:cNvCxnSpPr>
            <a:stCxn id="13" idx="2"/>
            <a:endCxn id="62" idx="0"/>
          </p:cNvCxnSpPr>
          <p:nvPr/>
        </p:nvCxnSpPr>
        <p:spPr>
          <a:xfrm flipH="1">
            <a:off x="7197975" y="5257799"/>
            <a:ext cx="1" cy="71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16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992213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Πειραματικά αποτελέσματα</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0" indent="0">
              <a:buNone/>
            </a:pPr>
            <a:r>
              <a:rPr lang="el-GR" dirty="0" smtClean="0">
                <a:latin typeface="Segoe UI Light" panose="020B0502040204020203" pitchFamily="34" charset="0"/>
                <a:cs typeface="Segoe UI Light" panose="020B0502040204020203" pitchFamily="34" charset="0"/>
              </a:rPr>
              <a:t>Σετ δεδομένων στα πειράματα που ακολούθησαν: </a:t>
            </a:r>
          </a:p>
          <a:p>
            <a:pPr marL="0" indent="0">
              <a:buNone/>
            </a:pPr>
            <a:endParaRPr lang="en-US" dirty="0"/>
          </a:p>
        </p:txBody>
      </p:sp>
      <p:graphicFrame>
        <p:nvGraphicFramePr>
          <p:cNvPr id="4" name="Πίνακας 3"/>
          <p:cNvGraphicFramePr>
            <a:graphicFrameLocks noGrp="1"/>
          </p:cNvGraphicFramePr>
          <p:nvPr>
            <p:extLst>
              <p:ext uri="{D42A27DB-BD31-4B8C-83A1-F6EECF244321}">
                <p14:modId xmlns:p14="http://schemas.microsoft.com/office/powerpoint/2010/main" val="528508082"/>
              </p:ext>
            </p:extLst>
          </p:nvPr>
        </p:nvGraphicFramePr>
        <p:xfrm>
          <a:off x="1925515" y="2743200"/>
          <a:ext cx="7904285" cy="2347546"/>
        </p:xfrm>
        <a:graphic>
          <a:graphicData uri="http://schemas.openxmlformats.org/drawingml/2006/table">
            <a:tbl>
              <a:tblPr firstRow="1" firstCol="1" bandRow="1">
                <a:tableStyleId>{5C22544A-7EE6-4342-B048-85BDC9FD1C3A}</a:tableStyleId>
              </a:tblPr>
              <a:tblGrid>
                <a:gridCol w="1151361">
                  <a:extLst>
                    <a:ext uri="{9D8B030D-6E8A-4147-A177-3AD203B41FA5}">
                      <a16:colId xmlns:a16="http://schemas.microsoft.com/office/drawing/2014/main" val="1710544787"/>
                    </a:ext>
                  </a:extLst>
                </a:gridCol>
                <a:gridCol w="1190170">
                  <a:extLst>
                    <a:ext uri="{9D8B030D-6E8A-4147-A177-3AD203B41FA5}">
                      <a16:colId xmlns:a16="http://schemas.microsoft.com/office/drawing/2014/main" val="1716019723"/>
                    </a:ext>
                  </a:extLst>
                </a:gridCol>
                <a:gridCol w="879692">
                  <a:extLst>
                    <a:ext uri="{9D8B030D-6E8A-4147-A177-3AD203B41FA5}">
                      <a16:colId xmlns:a16="http://schemas.microsoft.com/office/drawing/2014/main" val="388163764"/>
                    </a:ext>
                  </a:extLst>
                </a:gridCol>
                <a:gridCol w="1280726">
                  <a:extLst>
                    <a:ext uri="{9D8B030D-6E8A-4147-A177-3AD203B41FA5}">
                      <a16:colId xmlns:a16="http://schemas.microsoft.com/office/drawing/2014/main" val="1259507518"/>
                    </a:ext>
                  </a:extLst>
                </a:gridCol>
                <a:gridCol w="1397156">
                  <a:extLst>
                    <a:ext uri="{9D8B030D-6E8A-4147-A177-3AD203B41FA5}">
                      <a16:colId xmlns:a16="http://schemas.microsoft.com/office/drawing/2014/main" val="331463594"/>
                    </a:ext>
                  </a:extLst>
                </a:gridCol>
                <a:gridCol w="866755">
                  <a:extLst>
                    <a:ext uri="{9D8B030D-6E8A-4147-A177-3AD203B41FA5}">
                      <a16:colId xmlns:a16="http://schemas.microsoft.com/office/drawing/2014/main" val="807130301"/>
                    </a:ext>
                  </a:extLst>
                </a:gridCol>
                <a:gridCol w="1138425">
                  <a:extLst>
                    <a:ext uri="{9D8B030D-6E8A-4147-A177-3AD203B41FA5}">
                      <a16:colId xmlns:a16="http://schemas.microsoft.com/office/drawing/2014/main" val="599778059"/>
                    </a:ext>
                  </a:extLst>
                </a:gridCol>
              </a:tblGrid>
              <a:tr h="1055256">
                <a:tc>
                  <a:txBody>
                    <a:bodyPr/>
                    <a:lstStyle/>
                    <a:p>
                      <a:pPr marL="457200"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Όνομα Σετ Δεδομένων</a:t>
                      </a:r>
                      <a:endParaRPr lang="en-US" sz="1100" dirty="0">
                        <a:effectLst/>
                        <a:latin typeface="Segoe UI Light" panose="020B0502040204020203" pitchFamily="34" charset="0"/>
                        <a:cs typeface="Segoe UI Light" panose="020B0502040204020203" pitchFamily="34" charset="0"/>
                      </a:endParaRPr>
                    </a:p>
                    <a:p>
                      <a:pPr marL="457200"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smtClean="0">
                          <a:effectLst/>
                          <a:latin typeface="Segoe UI Light" panose="020B0502040204020203" pitchFamily="34" charset="0"/>
                          <a:cs typeface="Segoe UI Light" panose="020B0502040204020203" pitchFamily="34" charset="0"/>
                        </a:rPr>
                        <a:t>Προϊόντα (Ρούχα/Ταινίες)</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Χρήστες</a:t>
                      </a:r>
                      <a:endParaRPr lang="en-US" sz="1100" dirty="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 </a:t>
                      </a:r>
                      <a:endParaRPr lang="en-US" sz="110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Αξιολογήσεις</a:t>
                      </a:r>
                      <a:endParaRPr lang="en-US" sz="1100">
                        <a:effectLst/>
                        <a:latin typeface="Segoe UI Light" panose="020B0502040204020203" pitchFamily="34" charset="0"/>
                        <a:cs typeface="Segoe UI Light" panose="020B0502040204020203" pitchFamily="34" charset="0"/>
                      </a:endParaRPr>
                    </a:p>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Ποσοστό αξιολογήσεων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Κλίμακα</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Κατηγορίες</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nchor="ctr"/>
                </a:tc>
                <a:extLst>
                  <a:ext uri="{0D108BD9-81ED-4DB2-BD59-A6C34878D82A}">
                    <a16:rowId xmlns:a16="http://schemas.microsoft.com/office/drawing/2014/main" val="3107870411"/>
                  </a:ext>
                </a:extLst>
              </a:tr>
              <a:tr h="378954">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Asos30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smtClean="0">
                          <a:effectLst/>
                          <a:latin typeface="Segoe UI Light" panose="020B0502040204020203" pitchFamily="34" charset="0"/>
                          <a:cs typeface="Segoe UI Light" panose="020B0502040204020203" pitchFamily="34" charset="0"/>
                        </a:rPr>
                        <a:t>1700</a:t>
                      </a:r>
                      <a:r>
                        <a:rPr lang="el-GR" sz="1100" dirty="0" smtClean="0">
                          <a:effectLst/>
                          <a:latin typeface="Segoe UI Light" panose="020B0502040204020203" pitchFamily="34" charset="0"/>
                          <a:cs typeface="Segoe UI Light" panose="020B0502040204020203" pitchFamily="34" charset="0"/>
                        </a:rPr>
                        <a:t> Ρούχα</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50k</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30 %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[0,10]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1562247130"/>
                  </a:ext>
                </a:extLst>
              </a:tr>
              <a:tr h="396776">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Asos60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smtClean="0">
                          <a:effectLst/>
                          <a:latin typeface="Segoe UI Light" panose="020B0502040204020203" pitchFamily="34" charset="0"/>
                          <a:cs typeface="Segoe UI Light" panose="020B0502040204020203" pitchFamily="34" charset="0"/>
                        </a:rPr>
                        <a:t>1700</a:t>
                      </a:r>
                      <a:r>
                        <a:rPr lang="el-GR" sz="1100" dirty="0" smtClean="0">
                          <a:effectLst/>
                          <a:latin typeface="Segoe UI Light" panose="020B0502040204020203" pitchFamily="34" charset="0"/>
                          <a:cs typeface="Segoe UI Light" panose="020B0502040204020203" pitchFamily="34" charset="0"/>
                        </a:rPr>
                        <a:t> Ρούχα</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dirty="0">
                          <a:effectLst/>
                          <a:latin typeface="Segoe UI Light" panose="020B0502040204020203" pitchFamily="34" charset="0"/>
                          <a:cs typeface="Segoe UI Light" panose="020B0502040204020203" pitchFamily="34" charset="0"/>
                        </a:rPr>
                        <a:t>100k</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60 %</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[0,10]</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10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3333179477"/>
                  </a:ext>
                </a:extLst>
              </a:tr>
              <a:tr h="516560">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Movielens-100k</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smtClean="0">
                          <a:effectLst/>
                          <a:latin typeface="Segoe UI Light" panose="020B0502040204020203" pitchFamily="34" charset="0"/>
                          <a:cs typeface="Segoe UI Light" panose="020B0502040204020203" pitchFamily="34" charset="0"/>
                        </a:rPr>
                        <a:t>9000 Ταινίες</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600</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n-US" sz="1100">
                          <a:effectLst/>
                          <a:latin typeface="Segoe UI Light" panose="020B0502040204020203" pitchFamily="34" charset="0"/>
                          <a:cs typeface="Segoe UI Light" panose="020B0502040204020203" pitchFamily="34" charset="0"/>
                        </a:rPr>
                        <a:t>100k</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a:effectLst/>
                          <a:latin typeface="Segoe UI Light" panose="020B0502040204020203" pitchFamily="34" charset="0"/>
                          <a:cs typeface="Segoe UI Light" panose="020B0502040204020203" pitchFamily="34" charset="0"/>
                        </a:rPr>
                        <a:t>2 % </a:t>
                      </a:r>
                      <a:endParaRPr lang="en-US" sz="110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[0,5]</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tc>
                  <a:txBody>
                    <a:bodyPr/>
                    <a:lstStyle/>
                    <a:p>
                      <a:pPr algn="ctr">
                        <a:lnSpc>
                          <a:spcPct val="107000"/>
                        </a:lnSpc>
                        <a:spcAft>
                          <a:spcPts val="0"/>
                        </a:spcAft>
                      </a:pPr>
                      <a:r>
                        <a:rPr lang="el-GR" sz="1100" dirty="0">
                          <a:effectLst/>
                          <a:latin typeface="Segoe UI Light" panose="020B0502040204020203" pitchFamily="34" charset="0"/>
                          <a:cs typeface="Segoe UI Light" panose="020B0502040204020203" pitchFamily="34" charset="0"/>
                        </a:rPr>
                        <a:t>11</a:t>
                      </a:r>
                      <a:endParaRPr lang="en-US" sz="1100" dirty="0">
                        <a:effectLst/>
                        <a:latin typeface="Segoe UI Light" panose="020B0502040204020203" pitchFamily="34" charset="0"/>
                        <a:ea typeface="Calibri" panose="020F0502020204030204" pitchFamily="34" charset="0"/>
                        <a:cs typeface="Segoe UI Light" panose="020B0502040204020203" pitchFamily="34" charset="0"/>
                      </a:endParaRPr>
                    </a:p>
                  </a:txBody>
                  <a:tcPr marL="68580" marR="68580" marT="0" marB="0"/>
                </a:tc>
                <a:extLst>
                  <a:ext uri="{0D108BD9-81ED-4DB2-BD59-A6C34878D82A}">
                    <a16:rowId xmlns:a16="http://schemas.microsoft.com/office/drawing/2014/main" val="3479725879"/>
                  </a:ext>
                </a:extLst>
              </a:tr>
            </a:tbl>
          </a:graphicData>
        </a:graphic>
      </p:graphicFrame>
    </p:spTree>
    <p:extLst>
      <p:ext uri="{BB962C8B-B14F-4D97-AF65-F5344CB8AC3E}">
        <p14:creationId xmlns:p14="http://schemas.microsoft.com/office/powerpoint/2010/main" val="355947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215656"/>
            <a:ext cx="10515600" cy="1325563"/>
          </a:xfrm>
        </p:spPr>
        <p:txBody>
          <a:bodyPr/>
          <a:lstStyle/>
          <a:p>
            <a:r>
              <a:rPr lang="el-GR" dirty="0">
                <a:latin typeface="Segoe UI Light" panose="020B0502040204020203" pitchFamily="34" charset="0"/>
                <a:cs typeface="Segoe UI Light" panose="020B0502040204020203" pitchFamily="34" charset="0"/>
              </a:rPr>
              <a:t>Πειραματικά </a:t>
            </a:r>
            <a:r>
              <a:rPr lang="el-GR" dirty="0" smtClean="0">
                <a:latin typeface="Segoe UI Light" panose="020B0502040204020203" pitchFamily="34" charset="0"/>
                <a:cs typeface="Segoe UI Light" panose="020B0502040204020203" pitchFamily="34" charset="0"/>
              </a:rPr>
              <a:t>αποτελέσματα (</a:t>
            </a:r>
            <a:r>
              <a:rPr lang="en-US" dirty="0" smtClean="0">
                <a:latin typeface="Segoe UI Light" panose="020B0502040204020203" pitchFamily="34" charset="0"/>
                <a:cs typeface="Segoe UI Light" panose="020B0502040204020203" pitchFamily="34" charset="0"/>
              </a:rPr>
              <a:t>Asos30)</a:t>
            </a:r>
            <a:endParaRPr lang="en-US" dirty="0"/>
          </a:p>
        </p:txBody>
      </p:sp>
      <p:pic>
        <p:nvPicPr>
          <p:cNvPr id="4" name="Εικόνα 3"/>
          <p:cNvPicPr>
            <a:picLocks noChangeAspect="1"/>
          </p:cNvPicPr>
          <p:nvPr/>
        </p:nvPicPr>
        <p:blipFill>
          <a:blip r:embed="rId2"/>
          <a:stretch>
            <a:fillRect/>
          </a:stretch>
        </p:blipFill>
        <p:spPr>
          <a:xfrm>
            <a:off x="2347912" y="1690688"/>
            <a:ext cx="7496175" cy="2085975"/>
          </a:xfrm>
          <a:prstGeom prst="rect">
            <a:avLst/>
          </a:prstGeom>
        </p:spPr>
      </p:pic>
      <p:pic>
        <p:nvPicPr>
          <p:cNvPr id="5" name="Εικόνα 4"/>
          <p:cNvPicPr>
            <a:picLocks noChangeAspect="1"/>
          </p:cNvPicPr>
          <p:nvPr/>
        </p:nvPicPr>
        <p:blipFill>
          <a:blip r:embed="rId3"/>
          <a:stretch>
            <a:fillRect/>
          </a:stretch>
        </p:blipFill>
        <p:spPr>
          <a:xfrm>
            <a:off x="2447924" y="4272451"/>
            <a:ext cx="7296150" cy="2028825"/>
          </a:xfrm>
          <a:prstGeom prst="rect">
            <a:avLst/>
          </a:prstGeom>
        </p:spPr>
      </p:pic>
      <p:sp>
        <p:nvSpPr>
          <p:cNvPr id="6" name="Ορθογώνιο 5"/>
          <p:cNvSpPr/>
          <p:nvPr/>
        </p:nvSpPr>
        <p:spPr>
          <a:xfrm>
            <a:off x="8667750" y="2402497"/>
            <a:ext cx="776288" cy="32220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Ορθογώνιο 6"/>
          <p:cNvSpPr/>
          <p:nvPr/>
        </p:nvSpPr>
        <p:spPr>
          <a:xfrm>
            <a:off x="8667750" y="2724699"/>
            <a:ext cx="776288" cy="3042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9" name="Ευθύγραμμο βέλος σύνδεσης 8"/>
          <p:cNvCxnSpPr>
            <a:stCxn id="6" idx="3"/>
            <a:endCxn id="14" idx="1"/>
          </p:cNvCxnSpPr>
          <p:nvPr/>
        </p:nvCxnSpPr>
        <p:spPr>
          <a:xfrm flipV="1">
            <a:off x="9444038" y="2065733"/>
            <a:ext cx="500059" cy="4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p:cNvCxnSpPr>
            <a:stCxn id="7" idx="3"/>
            <a:endCxn id="18" idx="1"/>
          </p:cNvCxnSpPr>
          <p:nvPr/>
        </p:nvCxnSpPr>
        <p:spPr>
          <a:xfrm>
            <a:off x="9444038" y="2876825"/>
            <a:ext cx="500059" cy="686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Ορθογώνιο 13"/>
          <p:cNvSpPr/>
          <p:nvPr/>
        </p:nvSpPr>
        <p:spPr>
          <a:xfrm>
            <a:off x="9944097" y="1589872"/>
            <a:ext cx="1647825" cy="951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μελετούν την αλληλεπίδραση μεταξύ των χρηστών</a:t>
            </a:r>
            <a:endParaRPr lang="en-US" sz="1200" dirty="0">
              <a:latin typeface="Segoe UI Light" panose="020B0502040204020203" pitchFamily="34" charset="0"/>
              <a:cs typeface="Segoe UI Light" panose="020B0502040204020203" pitchFamily="34" charset="0"/>
            </a:endParaRPr>
          </a:p>
        </p:txBody>
      </p:sp>
      <p:sp>
        <p:nvSpPr>
          <p:cNvPr id="18" name="Ορθογώνιο 17"/>
          <p:cNvSpPr/>
          <p:nvPr/>
        </p:nvSpPr>
        <p:spPr>
          <a:xfrm>
            <a:off x="9944097" y="2945172"/>
            <a:ext cx="1647825" cy="1237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χρησιμοποιούν την αλληλεπίδραση του χρήστη με τα χαρακτηριστικά των προϊόντων</a:t>
            </a:r>
            <a:endParaRPr lang="en-US" sz="1200" dirty="0">
              <a:latin typeface="Segoe UI Light" panose="020B0502040204020203" pitchFamily="34" charset="0"/>
              <a:cs typeface="Segoe UI Light" panose="020B0502040204020203" pitchFamily="34" charset="0"/>
            </a:endParaRPr>
          </a:p>
        </p:txBody>
      </p:sp>
      <p:sp>
        <p:nvSpPr>
          <p:cNvPr id="22" name="Ορθογώνιο 21"/>
          <p:cNvSpPr/>
          <p:nvPr/>
        </p:nvSpPr>
        <p:spPr>
          <a:xfrm>
            <a:off x="8667750" y="3026294"/>
            <a:ext cx="1076324" cy="30425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3" name="Ευθύγραμμο βέλος σύνδεσης 22"/>
          <p:cNvCxnSpPr>
            <a:stCxn id="22" idx="2"/>
            <a:endCxn id="27" idx="1"/>
          </p:cNvCxnSpPr>
          <p:nvPr/>
        </p:nvCxnSpPr>
        <p:spPr>
          <a:xfrm>
            <a:off x="9205912" y="3330546"/>
            <a:ext cx="738186" cy="202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Ορθογώνιο 26"/>
          <p:cNvSpPr/>
          <p:nvPr/>
        </p:nvSpPr>
        <p:spPr>
          <a:xfrm>
            <a:off x="9944098" y="4736903"/>
            <a:ext cx="1647825" cy="1243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200" dirty="0" smtClean="0">
                <a:latin typeface="Segoe UI Light" panose="020B0502040204020203" pitchFamily="34" charset="0"/>
                <a:cs typeface="Segoe UI Light" panose="020B0502040204020203" pitchFamily="34" charset="0"/>
              </a:rPr>
              <a:t>Υλοποιήσεις που χρησιμοποιούν και τις δύο πληροφορίες</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40576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171694"/>
            <a:ext cx="10515600" cy="1325563"/>
          </a:xfrm>
        </p:spPr>
        <p:txBody>
          <a:bodyPr/>
          <a:lstStyle/>
          <a:p>
            <a:r>
              <a:rPr lang="el-GR" dirty="0">
                <a:latin typeface="Segoe UI Light" panose="020B0502040204020203" pitchFamily="34" charset="0"/>
                <a:cs typeface="Segoe UI Light" panose="020B0502040204020203" pitchFamily="34" charset="0"/>
              </a:rPr>
              <a:t>Πειραματικά αποτελέσματα </a:t>
            </a:r>
            <a:r>
              <a:rPr lang="el-GR" dirty="0" smtClean="0">
                <a:latin typeface="Segoe UI Light" panose="020B0502040204020203" pitchFamily="34" charset="0"/>
                <a:cs typeface="Segoe UI Light" panose="020B0502040204020203" pitchFamily="34" charset="0"/>
              </a:rPr>
              <a:t>(</a:t>
            </a:r>
            <a:r>
              <a:rPr lang="en-US" dirty="0" err="1" smtClean="0">
                <a:latin typeface="Segoe UI Light" panose="020B0502040204020203" pitchFamily="34" charset="0"/>
                <a:cs typeface="Segoe UI Light" panose="020B0502040204020203" pitchFamily="34" charset="0"/>
              </a:rPr>
              <a:t>Asos</a:t>
            </a:r>
            <a:r>
              <a:rPr lang="el-GR" dirty="0" smtClean="0">
                <a:latin typeface="Segoe UI Light" panose="020B0502040204020203" pitchFamily="34" charset="0"/>
                <a:cs typeface="Segoe UI Light" panose="020B0502040204020203" pitchFamily="34" charset="0"/>
              </a:rPr>
              <a:t>6</a:t>
            </a:r>
            <a:r>
              <a:rPr lang="en-US" dirty="0" smtClean="0">
                <a:latin typeface="Segoe UI Light" panose="020B0502040204020203" pitchFamily="34" charset="0"/>
                <a:cs typeface="Segoe UI Light" panose="020B0502040204020203" pitchFamily="34" charset="0"/>
              </a:rPr>
              <a:t>0</a:t>
            </a:r>
            <a:r>
              <a:rPr lang="en-US" dirty="0">
                <a:latin typeface="Segoe UI Light" panose="020B0502040204020203" pitchFamily="34" charset="0"/>
                <a:cs typeface="Segoe UI Light" panose="020B0502040204020203" pitchFamily="34" charset="0"/>
              </a:rPr>
              <a:t>)</a:t>
            </a:r>
            <a:endParaRPr lang="en-US" dirty="0"/>
          </a:p>
        </p:txBody>
      </p:sp>
      <p:pic>
        <p:nvPicPr>
          <p:cNvPr id="4" name="Εικόνα 3"/>
          <p:cNvPicPr>
            <a:picLocks noChangeAspect="1"/>
          </p:cNvPicPr>
          <p:nvPr/>
        </p:nvPicPr>
        <p:blipFill>
          <a:blip r:embed="rId2"/>
          <a:stretch>
            <a:fillRect/>
          </a:stretch>
        </p:blipFill>
        <p:spPr>
          <a:xfrm>
            <a:off x="2376487" y="3833447"/>
            <a:ext cx="7439025" cy="2057400"/>
          </a:xfrm>
          <a:prstGeom prst="rect">
            <a:avLst/>
          </a:prstGeom>
        </p:spPr>
      </p:pic>
      <p:pic>
        <p:nvPicPr>
          <p:cNvPr id="5" name="Εικόνα 4"/>
          <p:cNvPicPr>
            <a:picLocks noChangeAspect="1"/>
          </p:cNvPicPr>
          <p:nvPr/>
        </p:nvPicPr>
        <p:blipFill>
          <a:blip r:embed="rId3"/>
          <a:stretch>
            <a:fillRect/>
          </a:stretch>
        </p:blipFill>
        <p:spPr>
          <a:xfrm>
            <a:off x="2271712" y="1728422"/>
            <a:ext cx="7543800" cy="2105025"/>
          </a:xfrm>
          <a:prstGeom prst="rect">
            <a:avLst/>
          </a:prstGeom>
        </p:spPr>
      </p:pic>
    </p:spTree>
    <p:extLst>
      <p:ext uri="{BB962C8B-B14F-4D97-AF65-F5344CB8AC3E}">
        <p14:creationId xmlns:p14="http://schemas.microsoft.com/office/powerpoint/2010/main" val="2127143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206863"/>
            <a:ext cx="10515600" cy="1325563"/>
          </a:xfrm>
        </p:spPr>
        <p:txBody>
          <a:bodyPr/>
          <a:lstStyle/>
          <a:p>
            <a:r>
              <a:rPr lang="el-GR" dirty="0">
                <a:latin typeface="Segoe UI Light" panose="020B0502040204020203" pitchFamily="34" charset="0"/>
                <a:cs typeface="Segoe UI Light" panose="020B0502040204020203" pitchFamily="34" charset="0"/>
              </a:rPr>
              <a:t>Πειραματικά αποτελέσματα </a:t>
            </a:r>
            <a:r>
              <a:rPr lang="en-US" sz="3600" dirty="0">
                <a:latin typeface="Segoe UI Light" panose="020B0502040204020203" pitchFamily="34" charset="0"/>
                <a:cs typeface="Segoe UI Light" panose="020B0502040204020203" pitchFamily="34" charset="0"/>
              </a:rPr>
              <a:t> </a:t>
            </a:r>
            <a:r>
              <a:rPr lang="el-GR" sz="3600" dirty="0" smtClean="0">
                <a:latin typeface="Segoe UI Light" panose="020B0502040204020203" pitchFamily="34" charset="0"/>
                <a:cs typeface="Segoe UI Light" panose="020B0502040204020203" pitchFamily="34" charset="0"/>
              </a:rPr>
              <a:t>(</a:t>
            </a:r>
            <a:r>
              <a:rPr lang="en-US" sz="3600" i="1" dirty="0" smtClean="0">
                <a:latin typeface="Segoe UI Light" panose="020B0502040204020203" pitchFamily="34" charset="0"/>
                <a:cs typeface="Segoe UI Light" panose="020B0502040204020203" pitchFamily="34" charset="0"/>
              </a:rPr>
              <a:t>movielens-100k</a:t>
            </a:r>
            <a:r>
              <a:rPr lang="en-US" sz="3600" dirty="0" smtClean="0">
                <a:latin typeface="Segoe UI Light" panose="020B0502040204020203" pitchFamily="34" charset="0"/>
                <a:cs typeface="Segoe UI Light" panose="020B0502040204020203" pitchFamily="34" charset="0"/>
              </a:rPr>
              <a:t>)</a:t>
            </a:r>
            <a:endParaRPr lang="en-US" sz="3600" dirty="0"/>
          </a:p>
        </p:txBody>
      </p:sp>
      <p:pic>
        <p:nvPicPr>
          <p:cNvPr id="4" name="Εικόνα 3"/>
          <p:cNvPicPr>
            <a:picLocks noChangeAspect="1"/>
          </p:cNvPicPr>
          <p:nvPr/>
        </p:nvPicPr>
        <p:blipFill>
          <a:blip r:embed="rId2"/>
          <a:stretch>
            <a:fillRect/>
          </a:stretch>
        </p:blipFill>
        <p:spPr>
          <a:xfrm>
            <a:off x="2738437" y="1532426"/>
            <a:ext cx="6715125" cy="2295525"/>
          </a:xfrm>
          <a:prstGeom prst="rect">
            <a:avLst/>
          </a:prstGeom>
        </p:spPr>
      </p:pic>
      <p:pic>
        <p:nvPicPr>
          <p:cNvPr id="5" name="Εικόνα 4"/>
          <p:cNvPicPr>
            <a:picLocks noChangeAspect="1"/>
          </p:cNvPicPr>
          <p:nvPr/>
        </p:nvPicPr>
        <p:blipFill>
          <a:blip r:embed="rId3"/>
          <a:stretch>
            <a:fillRect/>
          </a:stretch>
        </p:blipFill>
        <p:spPr>
          <a:xfrm>
            <a:off x="3431747" y="3827951"/>
            <a:ext cx="5328504" cy="2393092"/>
          </a:xfrm>
          <a:prstGeom prst="rect">
            <a:avLst/>
          </a:prstGeom>
        </p:spPr>
      </p:pic>
    </p:spTree>
    <p:extLst>
      <p:ext uri="{BB962C8B-B14F-4D97-AF65-F5344CB8AC3E}">
        <p14:creationId xmlns:p14="http://schemas.microsoft.com/office/powerpoint/2010/main" val="237901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74979"/>
            <a:ext cx="10515600" cy="1325563"/>
          </a:xfrm>
        </p:spPr>
        <p:txBody>
          <a:bodyPr/>
          <a:lstStyle/>
          <a:p>
            <a:r>
              <a:rPr lang="el-GR" dirty="0" smtClean="0"/>
              <a:t>Κάλυψη και Ποικιλία</a:t>
            </a:r>
            <a:endParaRPr lang="en-US" dirty="0"/>
          </a:p>
        </p:txBody>
      </p:sp>
      <p:pic>
        <p:nvPicPr>
          <p:cNvPr id="4" name="Εικόνα 3"/>
          <p:cNvPicPr>
            <a:picLocks noChangeAspect="1"/>
          </p:cNvPicPr>
          <p:nvPr/>
        </p:nvPicPr>
        <p:blipFill>
          <a:blip r:embed="rId2"/>
          <a:stretch>
            <a:fillRect/>
          </a:stretch>
        </p:blipFill>
        <p:spPr>
          <a:xfrm>
            <a:off x="1120539" y="1180735"/>
            <a:ext cx="4744915" cy="2732532"/>
          </a:xfrm>
          <a:prstGeom prst="rect">
            <a:avLst/>
          </a:prstGeom>
        </p:spPr>
      </p:pic>
      <p:pic>
        <p:nvPicPr>
          <p:cNvPr id="5" name="Εικόνα 4"/>
          <p:cNvPicPr>
            <a:picLocks noChangeAspect="1"/>
          </p:cNvPicPr>
          <p:nvPr/>
        </p:nvPicPr>
        <p:blipFill>
          <a:blip r:embed="rId3"/>
          <a:stretch>
            <a:fillRect/>
          </a:stretch>
        </p:blipFill>
        <p:spPr>
          <a:xfrm>
            <a:off x="6147793" y="1180735"/>
            <a:ext cx="5055521" cy="2732532"/>
          </a:xfrm>
          <a:prstGeom prst="rect">
            <a:avLst/>
          </a:prstGeom>
        </p:spPr>
      </p:pic>
      <p:pic>
        <p:nvPicPr>
          <p:cNvPr id="6" name="Εικόνα 5"/>
          <p:cNvPicPr>
            <a:picLocks noChangeAspect="1"/>
          </p:cNvPicPr>
          <p:nvPr/>
        </p:nvPicPr>
        <p:blipFill>
          <a:blip r:embed="rId4"/>
          <a:stretch>
            <a:fillRect/>
          </a:stretch>
        </p:blipFill>
        <p:spPr>
          <a:xfrm>
            <a:off x="3731993" y="3983229"/>
            <a:ext cx="4728014" cy="2654962"/>
          </a:xfrm>
          <a:prstGeom prst="rect">
            <a:avLst/>
          </a:prstGeom>
        </p:spPr>
      </p:pic>
    </p:spTree>
    <p:extLst>
      <p:ext uri="{BB962C8B-B14F-4D97-AF65-F5344CB8AC3E}">
        <p14:creationId xmlns:p14="http://schemas.microsoft.com/office/powerpoint/2010/main" val="23108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16821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7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3217481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42962" y="98763"/>
            <a:ext cx="10515600" cy="1325563"/>
          </a:xfrm>
        </p:spPr>
        <p:txBody>
          <a:bodyPr/>
          <a:lstStyle/>
          <a:p>
            <a:r>
              <a:rPr lang="el-GR" dirty="0" smtClean="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42962" y="1978324"/>
            <a:ext cx="7000875" cy="3667125"/>
          </a:xfrm>
          <a:prstGeom prst="rect">
            <a:avLst/>
          </a:prstGeom>
        </p:spPr>
      </p:pic>
      <p:sp>
        <p:nvSpPr>
          <p:cNvPr id="5" name="TextBox 4"/>
          <p:cNvSpPr txBox="1"/>
          <p:nvPr/>
        </p:nvSpPr>
        <p:spPr>
          <a:xfrm>
            <a:off x="2602522" y="1608992"/>
            <a:ext cx="3481754" cy="369332"/>
          </a:xfrm>
          <a:prstGeom prst="rect">
            <a:avLst/>
          </a:prstGeom>
          <a:noFill/>
        </p:spPr>
        <p:txBody>
          <a:bodyPr wrap="square" rtlCol="0">
            <a:spAutoFit/>
          </a:bodyPr>
          <a:lstStyle/>
          <a:p>
            <a:pPr algn="ctr"/>
            <a:r>
              <a:rPr lang="el-GR" dirty="0" smtClean="0"/>
              <a:t>Αναζήτηση: Γυναικεία Παλτό</a:t>
            </a:r>
            <a:endParaRPr lang="en-US" dirty="0"/>
          </a:p>
        </p:txBody>
      </p:sp>
      <p:sp>
        <p:nvSpPr>
          <p:cNvPr id="8" name="TextBox 7"/>
          <p:cNvSpPr txBox="1"/>
          <p:nvPr/>
        </p:nvSpPr>
        <p:spPr>
          <a:xfrm>
            <a:off x="8001000" y="1371600"/>
            <a:ext cx="3710354" cy="4801314"/>
          </a:xfrm>
          <a:prstGeom prst="rect">
            <a:avLst/>
          </a:prstGeom>
          <a:noFill/>
        </p:spPr>
        <p:txBody>
          <a:bodyPr wrap="square" rtlCol="0">
            <a:spAutoFit/>
          </a:bodyPr>
          <a:lstStyle/>
          <a:p>
            <a:pPr marL="285750" lvl="0" indent="-285750">
              <a:buFont typeface="Arial" panose="020B0604020202020204" pitchFamily="34" charset="0"/>
              <a:buChar char="•"/>
            </a:pPr>
            <a:r>
              <a:rPr lang="el-GR" dirty="0">
                <a:latin typeface="Segoe UI Light" panose="020B0502040204020203" pitchFamily="34" charset="0"/>
                <a:cs typeface="Segoe UI Light" panose="020B0502040204020203" pitchFamily="34" charset="0"/>
              </a:rPr>
              <a:t>Το τρίτο γκρι γυναικείο παλτό της πρώτης σειράς που αρέσει στον σχεδιαστή είναι αρκετά παρόμοιο με το τρίτο γκρι γυναικείο παλτό της δεύτερης σειράς που προτείνεται από το σύστημα</a:t>
            </a:r>
            <a:r>
              <a:rPr lang="el-GR" dirty="0" smtClean="0">
                <a:latin typeface="Segoe UI Light" panose="020B0502040204020203" pitchFamily="34" charset="0"/>
                <a:cs typeface="Segoe UI Light" panose="020B0502040204020203" pitchFamily="34" charset="0"/>
              </a:rPr>
              <a:t>.</a:t>
            </a:r>
          </a:p>
          <a:p>
            <a:pPr lvl="0"/>
            <a:endParaRPr lang="el-GR"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l-GR" dirty="0">
                <a:latin typeface="Segoe UI Light" panose="020B0502040204020203" pitchFamily="34" charset="0"/>
                <a:cs typeface="Segoe UI Light" panose="020B0502040204020203" pitchFamily="34" charset="0"/>
              </a:rPr>
              <a:t>Το πέμπτο πράσινο γυναικείο παλτό με την γούνα στο γιακά πρώτης σειράς που αρέσει στον σχεδιαστή είναι αρκετά παρόμοιο με το τέταρτο γκρι γυναικείο παλτό της δεύτερης σειράς που προτείνεται από το σύστημα.</a:t>
            </a:r>
            <a:endParaRPr lang="en-US" dirty="0">
              <a:latin typeface="Segoe UI Light" panose="020B0502040204020203" pitchFamily="34" charset="0"/>
              <a:cs typeface="Segoe UI Light" panose="020B0502040204020203" pitchFamily="34" charset="0"/>
            </a:endParaRPr>
          </a:p>
          <a:p>
            <a:pPr lvl="0"/>
            <a:endParaRPr lang="en-US" dirty="0"/>
          </a:p>
        </p:txBody>
      </p:sp>
    </p:spTree>
    <p:extLst>
      <p:ext uri="{BB962C8B-B14F-4D97-AF65-F5344CB8AC3E}">
        <p14:creationId xmlns:p14="http://schemas.microsoft.com/office/powerpoint/2010/main" val="3583262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199" y="154109"/>
            <a:ext cx="10515600" cy="1325563"/>
          </a:xfrm>
        </p:spPr>
        <p:txBody>
          <a:bodyPr/>
          <a:lstStyle/>
          <a:p>
            <a:r>
              <a:rPr lang="el-GR" dirty="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38199" y="1479672"/>
            <a:ext cx="7067550" cy="3962400"/>
          </a:xfrm>
          <a:prstGeom prst="rect">
            <a:avLst/>
          </a:prstGeom>
        </p:spPr>
      </p:pic>
      <p:sp>
        <p:nvSpPr>
          <p:cNvPr id="5" name="Θέση περιεχομένου 4"/>
          <p:cNvSpPr txBox="1">
            <a:spLocks noGrp="1"/>
          </p:cNvSpPr>
          <p:nvPr>
            <p:ph idx="1"/>
          </p:nvPr>
        </p:nvSpPr>
        <p:spPr>
          <a:xfrm>
            <a:off x="8036168" y="1479672"/>
            <a:ext cx="3317631" cy="4836196"/>
          </a:xfrm>
          <a:prstGeom prst="rect">
            <a:avLst/>
          </a:prstGeom>
          <a:noFill/>
        </p:spPr>
        <p:txBody>
          <a:bodyPr wrap="square" rtlCol="0">
            <a:spAutoFit/>
          </a:bodyPr>
          <a:lstStyle/>
          <a:p>
            <a:pPr lvl="0"/>
            <a:r>
              <a:rPr lang="el-GR" sz="1800" dirty="0">
                <a:latin typeface="Segoe UI Light" panose="020B0502040204020203" pitchFamily="34" charset="0"/>
                <a:cs typeface="Segoe UI Light" panose="020B0502040204020203" pitchFamily="34" charset="0"/>
              </a:rPr>
              <a:t>Το πρώτο πουκάμισο της πρώτης σειράς με τα ριγέ σχέδια που αρέσει στον σχεδιαστή μοιάζει αρκετά με το πέμπτο πουκάμισο της δεύτερης σειράς που προτείνει το σύστημα </a:t>
            </a:r>
            <a:r>
              <a:rPr lang="el-GR" sz="1800" dirty="0" smtClean="0">
                <a:latin typeface="Segoe UI Light" panose="020B0502040204020203" pitchFamily="34" charset="0"/>
                <a:cs typeface="Segoe UI Light" panose="020B0502040204020203" pitchFamily="34" charset="0"/>
              </a:rPr>
              <a:t>όπως και το τρίτο πουκάμισο της πρώτης σειράς με την δεύτερη.</a:t>
            </a:r>
          </a:p>
          <a:p>
            <a:pPr lvl="0"/>
            <a:r>
              <a:rPr lang="el-GR" sz="1800" dirty="0">
                <a:latin typeface="Segoe UI Light" panose="020B0502040204020203" pitchFamily="34" charset="0"/>
                <a:cs typeface="Segoe UI Light" panose="020B0502040204020203" pitchFamily="34" charset="0"/>
              </a:rPr>
              <a:t>Το δεύτερο αντρικό πουκάμισο της πρώτης σειράς που είναι σκούρο μπλε μοιάζει αρκετά με το τέταρτο πουκάμισο της δεύτερης σειράς σου προτείνει το σύστημα.</a:t>
            </a:r>
            <a:endParaRPr lang="en-US" sz="1800" dirty="0">
              <a:latin typeface="Segoe UI Light" panose="020B0502040204020203" pitchFamily="34" charset="0"/>
              <a:cs typeface="Segoe UI Light" panose="020B0502040204020203" pitchFamily="34" charset="0"/>
            </a:endParaRPr>
          </a:p>
          <a:p>
            <a:pPr lvl="0"/>
            <a:endParaRPr lang="en-US"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5480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12263"/>
            <a:ext cx="10515600" cy="1325563"/>
          </a:xfrm>
        </p:spPr>
        <p:txBody>
          <a:bodyPr/>
          <a:lstStyle/>
          <a:p>
            <a:r>
              <a:rPr lang="el-GR" dirty="0"/>
              <a:t>Παρουσίαση προτάσεων</a:t>
            </a:r>
            <a:endParaRPr lang="en-US" dirty="0"/>
          </a:p>
        </p:txBody>
      </p:sp>
      <p:pic>
        <p:nvPicPr>
          <p:cNvPr id="4" name="Εικόνα 3"/>
          <p:cNvPicPr>
            <a:picLocks noChangeAspect="1"/>
          </p:cNvPicPr>
          <p:nvPr/>
        </p:nvPicPr>
        <p:blipFill>
          <a:blip r:embed="rId2"/>
          <a:stretch>
            <a:fillRect/>
          </a:stretch>
        </p:blipFill>
        <p:spPr>
          <a:xfrm>
            <a:off x="838200" y="2069422"/>
            <a:ext cx="7343775" cy="3876675"/>
          </a:xfrm>
          <a:prstGeom prst="rect">
            <a:avLst/>
          </a:prstGeom>
        </p:spPr>
      </p:pic>
      <p:sp>
        <p:nvSpPr>
          <p:cNvPr id="5" name="TextBox 4"/>
          <p:cNvSpPr txBox="1"/>
          <p:nvPr/>
        </p:nvSpPr>
        <p:spPr>
          <a:xfrm>
            <a:off x="2919045" y="1700090"/>
            <a:ext cx="3481754" cy="369332"/>
          </a:xfrm>
          <a:prstGeom prst="rect">
            <a:avLst/>
          </a:prstGeom>
          <a:noFill/>
        </p:spPr>
        <p:txBody>
          <a:bodyPr wrap="square" rtlCol="0">
            <a:spAutoFit/>
          </a:bodyPr>
          <a:lstStyle/>
          <a:p>
            <a:pPr algn="ctr"/>
            <a:r>
              <a:rPr lang="el-GR" dirty="0" smtClean="0"/>
              <a:t>Αναζήτηση: Γυναικεία Μαγιό</a:t>
            </a:r>
            <a:endParaRPr lang="en-US" dirty="0"/>
          </a:p>
        </p:txBody>
      </p:sp>
      <p:sp>
        <p:nvSpPr>
          <p:cNvPr id="6" name="TextBox 5"/>
          <p:cNvSpPr txBox="1"/>
          <p:nvPr/>
        </p:nvSpPr>
        <p:spPr>
          <a:xfrm>
            <a:off x="8308730" y="1437826"/>
            <a:ext cx="3710354" cy="5509200"/>
          </a:xfrm>
          <a:prstGeom prst="rect">
            <a:avLst/>
          </a:prstGeom>
          <a:noFill/>
        </p:spPr>
        <p:txBody>
          <a:bodyPr wrap="square" rtlCol="0">
            <a:spAutoFit/>
          </a:bodyPr>
          <a:lstStyle/>
          <a:p>
            <a:pPr marL="285750" lvl="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δεύτερο μαγιό της πρώτης σειράς που αρέσει στον σχεδιαστή μοιάζει αρκετά με το δεύτερο μαγιό της δεύτερης σειράς που προτείνει το σύστημα. Τα δύο αυτά μαγιό είναι ασπρόμαυρα με παρόμοια σχέδια και </a:t>
            </a:r>
            <a:r>
              <a:rPr lang="el-GR" sz="1600" dirty="0" smtClean="0">
                <a:latin typeface="Segoe UI Light" panose="020B0502040204020203" pitchFamily="34" charset="0"/>
                <a:cs typeface="Segoe UI Light" panose="020B0502040204020203" pitchFamily="34" charset="0"/>
              </a:rPr>
              <a:t>διαστάσεις</a:t>
            </a:r>
          </a:p>
          <a:p>
            <a:pPr marL="285750" lvl="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τέταρτο μαγιό της πρώτης σειράς που αρέσει στον σχεδιαστή είναι μαύρο ολόσωμο και μοιάζει αρκετά με το μαγιό στην δεύτερη σειρά της τέταρτης θέσης που προτείνει το σύστημα</a:t>
            </a:r>
            <a:r>
              <a:rPr lang="el-GR" sz="1600"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l-GR" sz="1600" dirty="0">
                <a:latin typeface="Segoe UI Light" panose="020B0502040204020203" pitchFamily="34" charset="0"/>
                <a:cs typeface="Segoe UI Light" panose="020B0502040204020203" pitchFamily="34" charset="0"/>
              </a:rPr>
              <a:t>Το μαγιό στην πέμπτη θέση της πρώτης σειράς που ο σχεδιαστής έχει δηλώσει όπως του αρέσει είναι ένα </a:t>
            </a:r>
            <a:r>
              <a:rPr lang="el-GR" sz="1600" dirty="0" err="1">
                <a:latin typeface="Segoe UI Light" panose="020B0502040204020203" pitchFamily="34" charset="0"/>
                <a:cs typeface="Segoe UI Light" panose="020B0502040204020203" pitchFamily="34" charset="0"/>
              </a:rPr>
              <a:t>λεοπάρ</a:t>
            </a:r>
            <a:r>
              <a:rPr lang="el-GR" sz="1600" dirty="0">
                <a:latin typeface="Segoe UI Light" panose="020B0502040204020203" pitchFamily="34" charset="0"/>
                <a:cs typeface="Segoe UI Light" panose="020B0502040204020203" pitchFamily="34" charset="0"/>
              </a:rPr>
              <a:t> μαγιό και υπάρχει αντίστοιχα πρόταση παρόμοιου </a:t>
            </a:r>
            <a:r>
              <a:rPr lang="el-GR" sz="1600" dirty="0" err="1">
                <a:latin typeface="Segoe UI Light" panose="020B0502040204020203" pitchFamily="34" charset="0"/>
                <a:cs typeface="Segoe UI Light" panose="020B0502040204020203" pitchFamily="34" charset="0"/>
              </a:rPr>
              <a:t>λεοπάρ</a:t>
            </a:r>
            <a:r>
              <a:rPr lang="el-GR" sz="1600" dirty="0">
                <a:latin typeface="Segoe UI Light" panose="020B0502040204020203" pitchFamily="34" charset="0"/>
                <a:cs typeface="Segoe UI Light" panose="020B0502040204020203" pitchFamily="34" charset="0"/>
              </a:rPr>
              <a:t> μαγιό στην δεύτερη σειρά της πέμπτης θέσης</a:t>
            </a:r>
            <a:endParaRPr lang="en-US" sz="1600" dirty="0">
              <a:latin typeface="Segoe UI Light" panose="020B0502040204020203" pitchFamily="34" charset="0"/>
              <a:cs typeface="Segoe UI Light" panose="020B0502040204020203" pitchFamily="34" charset="0"/>
            </a:endParaRPr>
          </a:p>
          <a:p>
            <a:pPr lvl="0"/>
            <a:endParaRPr lang="en-US" sz="1600" dirty="0">
              <a:latin typeface="Segoe UI Light" panose="020B0502040204020203" pitchFamily="34" charset="0"/>
              <a:cs typeface="Segoe UI Light" panose="020B0502040204020203" pitchFamily="34" charset="0"/>
            </a:endParaRPr>
          </a:p>
          <a:p>
            <a:pPr lvl="0"/>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0879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1258404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Συμπεράσματα και μελλοντικές επεκτάσεις</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a:xfrm>
            <a:off x="838200" y="1860794"/>
            <a:ext cx="10515600" cy="4351338"/>
          </a:xfrm>
        </p:spPr>
        <p:txBody>
          <a:bodyPr>
            <a:normAutofit/>
          </a:bodyPr>
          <a:lstStyle/>
          <a:p>
            <a:pPr marL="0" indent="0">
              <a:buNone/>
            </a:pPr>
            <a:r>
              <a:rPr lang="el-GR" sz="2000" dirty="0" smtClean="0">
                <a:latin typeface="Segoe UI Light" panose="020B0502040204020203" pitchFamily="34" charset="0"/>
                <a:cs typeface="Segoe UI Light" panose="020B0502040204020203" pitchFamily="34" charset="0"/>
              </a:rPr>
              <a:t>Συμπεράσματα: </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Τα πειράματα έδειξαν ότι η σωστή επιλογή παραμέτρων σε κάθε υλοποίηση συμβάλει θετικά στις επιδόσεις των προτάσεων</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Είναι εξίσου σημαντικό στα συστήματα προτάσεων να μελετάμε τόσο τις αλληλεπιδράσεις των χρηστών όσο και τα χαρακτηριστικά των προϊόντων</a:t>
            </a:r>
          </a:p>
          <a:p>
            <a:pPr marL="514350" indent="-514350">
              <a:buFont typeface="+mj-lt"/>
              <a:buAutoNum type="arabicPeriod"/>
            </a:pPr>
            <a:r>
              <a:rPr lang="el-GR" sz="2000" dirty="0" smtClean="0">
                <a:latin typeface="Segoe UI Light" panose="020B0502040204020203" pitchFamily="34" charset="0"/>
                <a:cs typeface="Segoe UI Light" panose="020B0502040204020203" pitchFamily="34" charset="0"/>
              </a:rPr>
              <a:t>Το </a:t>
            </a:r>
            <a:r>
              <a:rPr lang="el-GR" sz="2000" dirty="0">
                <a:latin typeface="Segoe UI Light" panose="020B0502040204020203" pitchFamily="34" charset="0"/>
                <a:cs typeface="Segoe UI Light" panose="020B0502040204020203" pitchFamily="34" charset="0"/>
              </a:rPr>
              <a:t>υβριδικό σύστημα απέδειξε ότι μπορεί να αξιοποιήσει όλα τα θετικά </a:t>
            </a:r>
            <a:r>
              <a:rPr lang="el-GR" sz="2000" dirty="0" smtClean="0">
                <a:latin typeface="Segoe UI Light" panose="020B0502040204020203" pitchFamily="34" charset="0"/>
                <a:cs typeface="Segoe UI Light" panose="020B0502040204020203" pitchFamily="34" charset="0"/>
              </a:rPr>
              <a:t>στοιχεία κάθε υλοποίησης</a:t>
            </a:r>
          </a:p>
          <a:p>
            <a:pPr marL="0" indent="0">
              <a:buNone/>
            </a:pPr>
            <a:r>
              <a:rPr lang="el-GR" sz="2000" dirty="0" smtClean="0">
                <a:latin typeface="Segoe UI Light" panose="020B0502040204020203" pitchFamily="34" charset="0"/>
                <a:cs typeface="Segoe UI Light" panose="020B0502040204020203" pitchFamily="34" charset="0"/>
              </a:rPr>
              <a:t>Μελλοντικές επεκτάσεις: </a:t>
            </a: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Δημιουργία καλύτερων και πιο </a:t>
            </a:r>
            <a:r>
              <a:rPr lang="en-US" sz="2000" dirty="0" smtClean="0">
                <a:latin typeface="Segoe UI Light" panose="020B0502040204020203" pitchFamily="34" charset="0"/>
                <a:cs typeface="Segoe UI Light" panose="020B0502040204020203" pitchFamily="34" charset="0"/>
              </a:rPr>
              <a:t>“</a:t>
            </a:r>
            <a:r>
              <a:rPr lang="el-GR" sz="2000" dirty="0" smtClean="0">
                <a:latin typeface="Segoe UI Light" panose="020B0502040204020203" pitchFamily="34" charset="0"/>
                <a:cs typeface="Segoe UI Light" panose="020B0502040204020203" pitchFamily="34" charset="0"/>
              </a:rPr>
              <a:t>καθαρών</a:t>
            </a:r>
            <a:r>
              <a:rPr lang="en-US" sz="2000" dirty="0" smtClean="0">
                <a:latin typeface="Segoe UI Light" panose="020B0502040204020203" pitchFamily="34" charset="0"/>
                <a:cs typeface="Segoe UI Light" panose="020B0502040204020203" pitchFamily="34" charset="0"/>
              </a:rPr>
              <a:t>” </a:t>
            </a:r>
            <a:r>
              <a:rPr lang="el-GR" sz="2000" dirty="0" smtClean="0">
                <a:latin typeface="Segoe UI Light" panose="020B0502040204020203" pitchFamily="34" charset="0"/>
                <a:cs typeface="Segoe UI Light" panose="020B0502040204020203" pitchFamily="34" charset="0"/>
              </a:rPr>
              <a:t>σετ δεδομένων </a:t>
            </a: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Αποστολή </a:t>
            </a:r>
            <a:r>
              <a:rPr lang="en-US" sz="2000" dirty="0">
                <a:latin typeface="Segoe UI Light" panose="020B0502040204020203" pitchFamily="34" charset="0"/>
                <a:cs typeface="Segoe UI Light" panose="020B0502040204020203" pitchFamily="34" charset="0"/>
              </a:rPr>
              <a:t>f</a:t>
            </a:r>
            <a:r>
              <a:rPr lang="en-US" sz="2000" dirty="0" smtClean="0">
                <a:latin typeface="Segoe UI Light" panose="020B0502040204020203" pitchFamily="34" charset="0"/>
                <a:cs typeface="Segoe UI Light" panose="020B0502040204020203" pitchFamily="34" charset="0"/>
              </a:rPr>
              <a:t>eedback </a:t>
            </a:r>
            <a:r>
              <a:rPr lang="el-GR" sz="2000" dirty="0" smtClean="0">
                <a:latin typeface="Segoe UI Light" panose="020B0502040204020203" pitchFamily="34" charset="0"/>
                <a:cs typeface="Segoe UI Light" panose="020B0502040204020203" pitchFamily="34" charset="0"/>
              </a:rPr>
              <a:t>του χρήστη στα συστήματα προτάσεων αν η πρόταση ήταν καλή</a:t>
            </a:r>
            <a:endParaRPr lang="en-US" sz="2000" dirty="0" smtClean="0">
              <a:latin typeface="Segoe UI Light" panose="020B0502040204020203" pitchFamily="34" charset="0"/>
              <a:cs typeface="Segoe UI Light" panose="020B0502040204020203" pitchFamily="34" charset="0"/>
            </a:endParaRPr>
          </a:p>
          <a:p>
            <a:pPr marL="457200" indent="-457200">
              <a:buFont typeface="+mj-lt"/>
              <a:buAutoNum type="arabicPeriod"/>
            </a:pPr>
            <a:r>
              <a:rPr lang="el-GR" sz="2000" dirty="0" smtClean="0">
                <a:latin typeface="Segoe UI Light" panose="020B0502040204020203" pitchFamily="34" charset="0"/>
                <a:cs typeface="Segoe UI Light" panose="020B0502040204020203" pitchFamily="34" charset="0"/>
              </a:rPr>
              <a:t>Λήψη περισσότερων παραμέτρων υπ’ όψη πέρα των βαθμολογιών και των χαρακτηριστικών για την δημιουργία πρότασης (χρόνος προβολής, πωλήσεις κλπ.)</a:t>
            </a:r>
          </a:p>
          <a:p>
            <a:pPr marL="457200" indent="-457200">
              <a:buFont typeface="+mj-lt"/>
              <a:buAutoNum type="arabicPeriod"/>
            </a:pPr>
            <a:endParaRPr lang="el-GR" sz="2000" dirty="0" smtClean="0">
              <a:latin typeface="Segoe UI Light" panose="020B0502040204020203" pitchFamily="34" charset="0"/>
              <a:cs typeface="Segoe UI Light" panose="020B0502040204020203" pitchFamily="34" charset="0"/>
            </a:endParaRPr>
          </a:p>
          <a:p>
            <a:pPr marL="457200" indent="-457200">
              <a:buFont typeface="+mj-lt"/>
              <a:buAutoNum type="arabicPeriod"/>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8217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Σας ευχαριστώ για την προσοχή σας </a:t>
            </a:r>
            <a:endParaRPr lang="en-US" dirty="0"/>
          </a:p>
        </p:txBody>
      </p:sp>
      <p:pic>
        <p:nvPicPr>
          <p:cNvPr id="3" name="Εικόνα 2"/>
          <p:cNvPicPr>
            <a:picLocks noChangeAspect="1"/>
          </p:cNvPicPr>
          <p:nvPr/>
        </p:nvPicPr>
        <p:blipFill>
          <a:blip r:embed="rId2"/>
          <a:stretch>
            <a:fillRect/>
          </a:stretch>
        </p:blipFill>
        <p:spPr>
          <a:xfrm>
            <a:off x="5005387" y="1974423"/>
            <a:ext cx="2181225" cy="2190750"/>
          </a:xfrm>
          <a:prstGeom prst="rect">
            <a:avLst/>
          </a:prstGeom>
        </p:spPr>
      </p:pic>
      <p:sp>
        <p:nvSpPr>
          <p:cNvPr id="4" name="TextBox 3"/>
          <p:cNvSpPr txBox="1"/>
          <p:nvPr/>
        </p:nvSpPr>
        <p:spPr>
          <a:xfrm>
            <a:off x="4000500" y="4448908"/>
            <a:ext cx="4290646" cy="461665"/>
          </a:xfrm>
          <a:prstGeom prst="rect">
            <a:avLst/>
          </a:prstGeom>
          <a:noFill/>
        </p:spPr>
        <p:txBody>
          <a:bodyPr wrap="square" rtlCol="0">
            <a:spAutoFit/>
          </a:bodyPr>
          <a:lstStyle/>
          <a:p>
            <a:pPr algn="ctr"/>
            <a:r>
              <a:rPr lang="el-GR" sz="2400" dirty="0" smtClean="0">
                <a:latin typeface="Segoe UI Light" panose="020B0502040204020203" pitchFamily="34" charset="0"/>
                <a:cs typeface="Segoe UI Light" panose="020B0502040204020203" pitchFamily="34" charset="0"/>
              </a:rPr>
              <a:t>Ερωτήσεις;</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5529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128962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Εισαγωγή</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a:xfrm>
            <a:off x="838200" y="1750809"/>
            <a:ext cx="8972550" cy="4351338"/>
          </a:xfrm>
        </p:spPr>
        <p:txBody>
          <a:bodyPr/>
          <a:lstStyle/>
          <a:p>
            <a:pPr marL="0" indent="0" algn="ctr">
              <a:buNone/>
            </a:pPr>
            <a:r>
              <a:rPr lang="el-GR" sz="3200" u="sng" dirty="0" smtClean="0">
                <a:latin typeface="Segoe UI Light" panose="020B0502040204020203" pitchFamily="34" charset="0"/>
                <a:cs typeface="Segoe UI Light" panose="020B0502040204020203" pitchFamily="34" charset="0"/>
              </a:rPr>
              <a:t>Συστήματα Προτάσεων</a:t>
            </a:r>
          </a:p>
          <a:p>
            <a:pPr marL="0" indent="0" algn="ctr">
              <a:buNone/>
            </a:pPr>
            <a:endParaRPr lang="el-GR" u="sng" dirty="0" smtClean="0">
              <a:latin typeface="Segoe UI Light" panose="020B0502040204020203" pitchFamily="34" charset="0"/>
              <a:cs typeface="Segoe UI Light" panose="020B0502040204020203" pitchFamily="34" charset="0"/>
            </a:endParaRPr>
          </a:p>
          <a:p>
            <a:r>
              <a:rPr lang="el-GR" dirty="0">
                <a:latin typeface="Segoe UI Light" panose="020B0502040204020203" pitchFamily="34" charset="0"/>
                <a:cs typeface="Segoe UI Light" panose="020B0502040204020203" pitchFamily="34" charset="0"/>
              </a:rPr>
              <a:t>Χρησιμοποιούνται ευρέως από </a:t>
            </a:r>
            <a:r>
              <a:rPr lang="el-GR" dirty="0" smtClean="0">
                <a:latin typeface="Segoe UI Light" panose="020B0502040204020203" pitchFamily="34" charset="0"/>
                <a:cs typeface="Segoe UI Light" panose="020B0502040204020203" pitchFamily="34" charset="0"/>
              </a:rPr>
              <a:t>μεγάλες εταιρίες του διαδικτύου.</a:t>
            </a:r>
            <a:endParaRPr lang="el-GR" dirty="0" smtClean="0">
              <a:latin typeface="Segoe UI Light" panose="020B0502040204020203" pitchFamily="34" charset="0"/>
              <a:cs typeface="Segoe UI Light" panose="020B0502040204020203" pitchFamily="34" charset="0"/>
            </a:endParaRPr>
          </a:p>
          <a:p>
            <a:r>
              <a:rPr lang="el-GR" dirty="0" smtClean="0">
                <a:latin typeface="Segoe UI Light" panose="020B0502040204020203" pitchFamily="34" charset="0"/>
                <a:cs typeface="Segoe UI Light" panose="020B0502040204020203" pitchFamily="34" charset="0"/>
              </a:rPr>
              <a:t>Αναγνωρίζουν </a:t>
            </a:r>
            <a:r>
              <a:rPr lang="el-GR" dirty="0" smtClean="0">
                <a:latin typeface="Segoe UI Light" panose="020B0502040204020203" pitchFamily="34" charset="0"/>
                <a:cs typeface="Segoe UI Light" panose="020B0502040204020203" pitchFamily="34" charset="0"/>
              </a:rPr>
              <a:t>τις προτιμήσεις κάθε χρήστη μέσα από την δραστηριότητα του.</a:t>
            </a:r>
          </a:p>
          <a:p>
            <a:r>
              <a:rPr lang="el-GR" dirty="0" smtClean="0">
                <a:latin typeface="Segoe UI Light" panose="020B0502040204020203" pitchFamily="34" charset="0"/>
                <a:cs typeface="Segoe UI Light" panose="020B0502040204020203" pitchFamily="34" charset="0"/>
              </a:rPr>
              <a:t>Βρίσκουν προϊόντα ή υπηρεσίες που </a:t>
            </a:r>
            <a:r>
              <a:rPr lang="el-GR" dirty="0" smtClean="0">
                <a:latin typeface="Segoe UI Light" panose="020B0502040204020203" pitchFamily="34" charset="0"/>
                <a:cs typeface="Segoe UI Light" panose="020B0502040204020203" pitchFamily="34" charset="0"/>
              </a:rPr>
              <a:t>είναι αρκετά πιθανό να αρέσουν μέσα </a:t>
            </a:r>
            <a:r>
              <a:rPr lang="el-GR" dirty="0" smtClean="0">
                <a:latin typeface="Segoe UI Light" panose="020B0502040204020203" pitchFamily="34" charset="0"/>
                <a:cs typeface="Segoe UI Light" panose="020B0502040204020203" pitchFamily="34" charset="0"/>
              </a:rPr>
              <a:t>από τεράστιους όγκους δεδομένων.</a:t>
            </a:r>
          </a:p>
          <a:p>
            <a:endParaRPr lang="el-GR" dirty="0" smtClean="0">
              <a:latin typeface="Segoe UI Light" panose="020B0502040204020203" pitchFamily="34" charset="0"/>
              <a:cs typeface="Segoe UI Light" panose="020B0502040204020203" pitchFamily="34" charset="0"/>
            </a:endParaRPr>
          </a:p>
          <a:p>
            <a:pPr marL="0" indent="0">
              <a:buNone/>
            </a:pPr>
            <a:endParaRPr lang="en-US" dirty="0">
              <a:latin typeface="Segoe UI Light" panose="020B0502040204020203" pitchFamily="34" charset="0"/>
              <a:cs typeface="Segoe UI Light" panose="020B0502040204020203" pitchFamily="34" charset="0"/>
            </a:endParaRPr>
          </a:p>
        </p:txBody>
      </p:sp>
      <p:pic>
        <p:nvPicPr>
          <p:cNvPr id="4" name="Εικόνα 3"/>
          <p:cNvPicPr>
            <a:picLocks noChangeAspect="1"/>
          </p:cNvPicPr>
          <p:nvPr/>
        </p:nvPicPr>
        <p:blipFill>
          <a:blip r:embed="rId2"/>
          <a:stretch>
            <a:fillRect/>
          </a:stretch>
        </p:blipFill>
        <p:spPr>
          <a:xfrm>
            <a:off x="9810750" y="2302043"/>
            <a:ext cx="1543050" cy="581025"/>
          </a:xfrm>
          <a:prstGeom prst="rect">
            <a:avLst/>
          </a:prstGeom>
        </p:spPr>
      </p:pic>
      <p:pic>
        <p:nvPicPr>
          <p:cNvPr id="5" name="Εικόνα 4"/>
          <p:cNvPicPr>
            <a:picLocks noChangeAspect="1"/>
          </p:cNvPicPr>
          <p:nvPr/>
        </p:nvPicPr>
        <p:blipFill>
          <a:blip r:embed="rId3"/>
          <a:stretch>
            <a:fillRect/>
          </a:stretch>
        </p:blipFill>
        <p:spPr>
          <a:xfrm>
            <a:off x="10269415" y="3098913"/>
            <a:ext cx="625719" cy="621708"/>
          </a:xfrm>
          <a:prstGeom prst="rect">
            <a:avLst/>
          </a:prstGeom>
        </p:spPr>
      </p:pic>
      <p:pic>
        <p:nvPicPr>
          <p:cNvPr id="6" name="Εικόνα 5"/>
          <p:cNvPicPr>
            <a:picLocks noChangeAspect="1"/>
          </p:cNvPicPr>
          <p:nvPr/>
        </p:nvPicPr>
        <p:blipFill>
          <a:blip r:embed="rId4"/>
          <a:stretch>
            <a:fillRect/>
          </a:stretch>
        </p:blipFill>
        <p:spPr>
          <a:xfrm>
            <a:off x="10265299" y="3936467"/>
            <a:ext cx="629835" cy="621708"/>
          </a:xfrm>
          <a:prstGeom prst="rect">
            <a:avLst/>
          </a:prstGeom>
        </p:spPr>
      </p:pic>
      <p:pic>
        <p:nvPicPr>
          <p:cNvPr id="8" name="Εικόνα 7"/>
          <p:cNvPicPr>
            <a:picLocks noChangeAspect="1"/>
          </p:cNvPicPr>
          <p:nvPr/>
        </p:nvPicPr>
        <p:blipFill>
          <a:blip r:embed="rId5"/>
          <a:stretch>
            <a:fillRect/>
          </a:stretch>
        </p:blipFill>
        <p:spPr>
          <a:xfrm>
            <a:off x="10265299" y="4774020"/>
            <a:ext cx="647700" cy="714375"/>
          </a:xfrm>
          <a:prstGeom prst="rect">
            <a:avLst/>
          </a:prstGeom>
        </p:spPr>
      </p:pic>
    </p:spTree>
    <p:extLst>
      <p:ext uri="{BB962C8B-B14F-4D97-AF65-F5344CB8AC3E}">
        <p14:creationId xmlns:p14="http://schemas.microsoft.com/office/powerpoint/2010/main" val="382881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2838558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Στόχοι Διπλωματικής</a:t>
            </a:r>
            <a:endParaRPr lang="en-US" dirty="0"/>
          </a:p>
        </p:txBody>
      </p:sp>
      <p:sp>
        <p:nvSpPr>
          <p:cNvPr id="3" name="Θέση περιεχομένου 2"/>
          <p:cNvSpPr>
            <a:spLocks noGrp="1"/>
          </p:cNvSpPr>
          <p:nvPr>
            <p:ph idx="1"/>
          </p:nvPr>
        </p:nvSpPr>
        <p:spPr>
          <a:xfrm>
            <a:off x="838200" y="1799248"/>
            <a:ext cx="10515600" cy="4351338"/>
          </a:xfrm>
        </p:spPr>
        <p:txBody>
          <a:bodyPr/>
          <a:lstStyle/>
          <a:p>
            <a:pPr marL="0" indent="0">
              <a:buNone/>
            </a:pPr>
            <a:r>
              <a:rPr lang="el-GR" dirty="0" smtClean="0">
                <a:latin typeface="Segoe UI Light" panose="020B0502040204020203" pitchFamily="34" charset="0"/>
                <a:cs typeface="Segoe UI Light" panose="020B0502040204020203" pitchFamily="34" charset="0"/>
              </a:rPr>
              <a:t>Η δημιουργία ενός γενικευμένου συστήματος προτάσεων  που θα τροφοδοτείται με δεδομένα και θα εξάγει προτάσεις.  </a:t>
            </a:r>
          </a:p>
          <a:p>
            <a:pPr marL="0" indent="0">
              <a:buNone/>
            </a:pPr>
            <a:endParaRPr lang="el-GR" dirty="0">
              <a:latin typeface="Segoe UI Light" panose="020B0502040204020203" pitchFamily="34" charset="0"/>
              <a:cs typeface="Segoe UI Light" panose="020B0502040204020203" pitchFamily="34" charset="0"/>
            </a:endParaRPr>
          </a:p>
          <a:p>
            <a:pPr marL="0" indent="0">
              <a:buNone/>
            </a:pPr>
            <a:endParaRPr lang="el-GR" dirty="0" smtClean="0">
              <a:latin typeface="Segoe UI Light" panose="020B0502040204020203" pitchFamily="34" charset="0"/>
              <a:cs typeface="Segoe UI Light" panose="020B0502040204020203" pitchFamily="34" charset="0"/>
            </a:endParaRPr>
          </a:p>
          <a:p>
            <a:pPr marL="0" indent="0">
              <a:buNone/>
            </a:pPr>
            <a:endParaRPr lang="el-GR" sz="1400" dirty="0">
              <a:latin typeface="Segoe UI Light" panose="020B0502040204020203" pitchFamily="34" charset="0"/>
              <a:cs typeface="Segoe UI Light" panose="020B0502040204020203" pitchFamily="34" charset="0"/>
            </a:endParaRPr>
          </a:p>
          <a:p>
            <a:pPr marL="0" indent="0">
              <a:buNone/>
            </a:pPr>
            <a:endParaRPr lang="el-GR" sz="500" dirty="0" smtClean="0">
              <a:latin typeface="Segoe UI Light" panose="020B0502040204020203" pitchFamily="34" charset="0"/>
              <a:cs typeface="Segoe UI Light" panose="020B0502040204020203" pitchFamily="34" charset="0"/>
            </a:endParaRPr>
          </a:p>
          <a:p>
            <a:pPr marL="0" indent="0">
              <a:buNone/>
            </a:pPr>
            <a:r>
              <a:rPr lang="el-GR" dirty="0" smtClean="0">
                <a:latin typeface="Segoe UI Light" panose="020B0502040204020203" pitchFamily="34" charset="0"/>
                <a:cs typeface="Segoe UI Light" panose="020B0502040204020203" pitchFamily="34" charset="0"/>
              </a:rPr>
              <a:t>Η </a:t>
            </a:r>
            <a:r>
              <a:rPr lang="el-GR" dirty="0" smtClean="0">
                <a:latin typeface="Segoe UI Light" panose="020B0502040204020203" pitchFamily="34" charset="0"/>
                <a:cs typeface="Segoe UI Light" panose="020B0502040204020203" pitchFamily="34" charset="0"/>
              </a:rPr>
              <a:t>διπλωματική </a:t>
            </a:r>
            <a:r>
              <a:rPr lang="el-GR" dirty="0" smtClean="0">
                <a:latin typeface="Segoe UI Light" panose="020B0502040204020203" pitchFamily="34" charset="0"/>
                <a:cs typeface="Segoe UI Light" panose="020B0502040204020203" pitchFamily="34" charset="0"/>
              </a:rPr>
              <a:t>εργασία </a:t>
            </a:r>
            <a:r>
              <a:rPr lang="el-GR" dirty="0">
                <a:latin typeface="Segoe UI Light" panose="020B0502040204020203" pitchFamily="34" charset="0"/>
                <a:cs typeface="Segoe UI Light" panose="020B0502040204020203" pitchFamily="34" charset="0"/>
              </a:rPr>
              <a:t>περιλαμβάνει δεδομένα εισόδου </a:t>
            </a:r>
            <a:r>
              <a:rPr lang="el-GR" dirty="0" smtClean="0">
                <a:latin typeface="Segoe UI Light" panose="020B0502040204020203" pitchFamily="34" charset="0"/>
                <a:cs typeface="Segoe UI Light" panose="020B0502040204020203" pitchFamily="34" charset="0"/>
              </a:rPr>
              <a:t>με:</a:t>
            </a:r>
            <a:endParaRPr lang="el-GR" dirty="0" smtClean="0">
              <a:latin typeface="Segoe UI Light" panose="020B0502040204020203" pitchFamily="34" charset="0"/>
              <a:cs typeface="Segoe UI Light" panose="020B0502040204020203" pitchFamily="34" charset="0"/>
            </a:endParaRPr>
          </a:p>
          <a:p>
            <a:r>
              <a:rPr lang="el-GR" dirty="0" smtClean="0">
                <a:latin typeface="Segoe UI Light" panose="020B0502040204020203" pitchFamily="34" charset="0"/>
                <a:cs typeface="Segoe UI Light" panose="020B0502040204020203" pitchFamily="34" charset="0"/>
              </a:rPr>
              <a:t>Ρούχα για την παροχή προτάσεων σε σχεδιαστές</a:t>
            </a:r>
          </a:p>
          <a:p>
            <a:r>
              <a:rPr lang="el-GR" dirty="0" smtClean="0">
                <a:latin typeface="Segoe UI Light" panose="020B0502040204020203" pitchFamily="34" charset="0"/>
                <a:cs typeface="Segoe UI Light" panose="020B0502040204020203" pitchFamily="34" charset="0"/>
              </a:rPr>
              <a:t>Ταινίες για την παροχή προτάσεων σε </a:t>
            </a:r>
            <a:r>
              <a:rPr lang="el-GR" dirty="0" smtClean="0">
                <a:latin typeface="Segoe UI Light" panose="020B0502040204020203" pitchFamily="34" charset="0"/>
                <a:cs typeface="Segoe UI Light" panose="020B0502040204020203" pitchFamily="34" charset="0"/>
              </a:rPr>
              <a:t>τηλεθεατές.</a:t>
            </a:r>
            <a:endParaRPr lang="en-US" dirty="0">
              <a:latin typeface="Segoe UI Light" panose="020B0502040204020203" pitchFamily="34" charset="0"/>
              <a:cs typeface="Segoe UI Light" panose="020B0502040204020203" pitchFamily="34" charset="0"/>
            </a:endParaRPr>
          </a:p>
        </p:txBody>
      </p:sp>
      <p:sp>
        <p:nvSpPr>
          <p:cNvPr id="4" name="Ορθογώνιο 3"/>
          <p:cNvSpPr/>
          <p:nvPr/>
        </p:nvSpPr>
        <p:spPr>
          <a:xfrm>
            <a:off x="4720736" y="2839914"/>
            <a:ext cx="2750527" cy="1028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err="1" smtClean="0">
                <a:latin typeface="Segoe UI Light" panose="020B0502040204020203" pitchFamily="34" charset="0"/>
                <a:cs typeface="Segoe UI Light" panose="020B0502040204020203" pitchFamily="34" charset="0"/>
              </a:rPr>
              <a:t>Συστημα</a:t>
            </a:r>
            <a:r>
              <a:rPr lang="el-GR" dirty="0" smtClean="0">
                <a:latin typeface="Segoe UI Light" panose="020B0502040204020203" pitchFamily="34" charset="0"/>
                <a:cs typeface="Segoe UI Light" panose="020B0502040204020203" pitchFamily="34" charset="0"/>
              </a:rPr>
              <a:t> προτάσεων</a:t>
            </a:r>
            <a:endParaRPr lang="en-US" dirty="0">
              <a:latin typeface="Segoe UI Light" panose="020B0502040204020203" pitchFamily="34" charset="0"/>
              <a:cs typeface="Segoe UI Light" panose="020B0502040204020203" pitchFamily="34" charset="0"/>
            </a:endParaRPr>
          </a:p>
        </p:txBody>
      </p:sp>
      <p:cxnSp>
        <p:nvCxnSpPr>
          <p:cNvPr id="6" name="Ευθύγραμμο βέλος σύνδεσης 5"/>
          <p:cNvCxnSpPr>
            <a:endCxn id="4" idx="1"/>
          </p:cNvCxnSpPr>
          <p:nvPr/>
        </p:nvCxnSpPr>
        <p:spPr>
          <a:xfrm>
            <a:off x="3823921" y="3341077"/>
            <a:ext cx="896815" cy="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p:cNvCxnSpPr/>
          <p:nvPr/>
        </p:nvCxnSpPr>
        <p:spPr>
          <a:xfrm>
            <a:off x="7471263" y="3332284"/>
            <a:ext cx="958362" cy="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Ορθογώνιο 11"/>
          <p:cNvSpPr/>
          <p:nvPr/>
        </p:nvSpPr>
        <p:spPr>
          <a:xfrm>
            <a:off x="2434736" y="3015760"/>
            <a:ext cx="1389185"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Είσοδος δεδομένων</a:t>
            </a:r>
            <a:endParaRPr lang="en-US" sz="1400" dirty="0">
              <a:latin typeface="Segoe UI Light" panose="020B0502040204020203" pitchFamily="34" charset="0"/>
              <a:cs typeface="Segoe UI Light" panose="020B0502040204020203" pitchFamily="34" charset="0"/>
            </a:endParaRPr>
          </a:p>
        </p:txBody>
      </p:sp>
      <p:sp>
        <p:nvSpPr>
          <p:cNvPr id="13" name="Ορθογώνιο 12"/>
          <p:cNvSpPr/>
          <p:nvPr/>
        </p:nvSpPr>
        <p:spPr>
          <a:xfrm>
            <a:off x="8429625" y="2945422"/>
            <a:ext cx="1405304" cy="773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dirty="0" smtClean="0">
                <a:latin typeface="Segoe UI Light" panose="020B0502040204020203" pitchFamily="34" charset="0"/>
                <a:cs typeface="Segoe UI Light" panose="020B0502040204020203" pitchFamily="34" charset="0"/>
              </a:rPr>
              <a:t>Εξαγωγή προτάσεων</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192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38200" y="145317"/>
            <a:ext cx="10515600" cy="1325563"/>
          </a:xfrm>
        </p:spPr>
        <p:txBody>
          <a:bodyPr/>
          <a:lstStyle/>
          <a:p>
            <a:r>
              <a:rPr lang="el-GR" dirty="0" smtClean="0">
                <a:latin typeface="Segoe UI Light" panose="020B0502040204020203" pitchFamily="34" charset="0"/>
                <a:cs typeface="Segoe UI Light" panose="020B0502040204020203" pitchFamily="34" charset="0"/>
              </a:rPr>
              <a:t>Μεθοδολογία Διπλωματικής</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normAutofit/>
          </a:bodyPr>
          <a:lstStyle/>
          <a:p>
            <a:pPr marL="0" indent="0">
              <a:buNone/>
            </a:pPr>
            <a:r>
              <a:rPr lang="el-GR" sz="2400" dirty="0">
                <a:latin typeface="Segoe UI Light" panose="020B0502040204020203" pitchFamily="34" charset="0"/>
                <a:cs typeface="Segoe UI Light" panose="020B0502040204020203" pitchFamily="34" charset="0"/>
              </a:rPr>
              <a:t>Τα στάδια για την δημιουργία </a:t>
            </a:r>
            <a:r>
              <a:rPr lang="el-GR" sz="2400" dirty="0" smtClean="0">
                <a:latin typeface="Segoe UI Light" panose="020B0502040204020203" pitchFamily="34" charset="0"/>
                <a:cs typeface="Segoe UI Light" panose="020B0502040204020203" pitchFamily="34" charset="0"/>
              </a:rPr>
              <a:t>1) του </a:t>
            </a:r>
            <a:r>
              <a:rPr lang="el-GR" sz="2400" dirty="0">
                <a:latin typeface="Segoe UI Light" panose="020B0502040204020203" pitchFamily="34" charset="0"/>
                <a:cs typeface="Segoe UI Light" panose="020B0502040204020203" pitchFamily="34" charset="0"/>
              </a:rPr>
              <a:t>τελικού συστήματος προτάσεων </a:t>
            </a:r>
            <a:r>
              <a:rPr lang="el-GR" sz="2400" dirty="0" smtClean="0">
                <a:latin typeface="Segoe UI Light" panose="020B0502040204020203" pitchFamily="34" charset="0"/>
                <a:cs typeface="Segoe UI Light" panose="020B0502040204020203" pitchFamily="34" charset="0"/>
              </a:rPr>
              <a:t>ένδυσης και 2) του τελικού συστήματος προτάσεων ταινιών είναι: </a:t>
            </a:r>
          </a:p>
          <a:p>
            <a:pPr marL="0" indent="0">
              <a:buNone/>
            </a:pPr>
            <a:endParaRPr lang="en-US" sz="2400" dirty="0">
              <a:latin typeface="Segoe UI Light" panose="020B0502040204020203" pitchFamily="34" charset="0"/>
              <a:cs typeface="Segoe UI Light" panose="020B0502040204020203" pitchFamily="34" charset="0"/>
            </a:endParaRP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συγκέντρωση και προ-επεξεργασία των </a:t>
            </a:r>
            <a:r>
              <a:rPr lang="el-GR" sz="1800" dirty="0">
                <a:latin typeface="Segoe UI Light" panose="020B0502040204020203" pitchFamily="34" charset="0"/>
                <a:cs typeface="Segoe UI Light" panose="020B0502040204020203" pitchFamily="34" charset="0"/>
              </a:rPr>
              <a:t>δεδομένων,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Ο διαχωρισμός </a:t>
            </a:r>
            <a:r>
              <a:rPr lang="el-GR" sz="1800" dirty="0">
                <a:latin typeface="Segoe UI Light" panose="020B0502040204020203" pitchFamily="34" charset="0"/>
                <a:cs typeface="Segoe UI Light" panose="020B0502040204020203" pitchFamily="34" charset="0"/>
              </a:rPr>
              <a:t>των δεδομένων σε δεδομένα εκπαίδευσης και ελέγχου, </a:t>
            </a:r>
            <a:endParaRPr lang="en-US" sz="1800" dirty="0">
              <a:latin typeface="Segoe UI Light" panose="020B0502040204020203" pitchFamily="34" charset="0"/>
              <a:cs typeface="Segoe UI Light" panose="020B0502040204020203" pitchFamily="34" charset="0"/>
            </a:endParaRP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δημιουργία </a:t>
            </a:r>
            <a:r>
              <a:rPr lang="el-GR" sz="1800" dirty="0">
                <a:latin typeface="Segoe UI Light" panose="020B0502040204020203" pitchFamily="34" charset="0"/>
                <a:cs typeface="Segoe UI Light" panose="020B0502040204020203" pitchFamily="34" charset="0"/>
              </a:rPr>
              <a:t>των συστημάτων προτάσεων,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συνεργασία </a:t>
            </a:r>
            <a:r>
              <a:rPr lang="el-GR" sz="1800" dirty="0">
                <a:latin typeface="Segoe UI Light" panose="020B0502040204020203" pitchFamily="34" charset="0"/>
                <a:cs typeface="Segoe UI Light" panose="020B0502040204020203" pitchFamily="34" charset="0"/>
              </a:rPr>
              <a:t>των συστημάτων προτάσεων που δημιουργήθηκαν μέσω ενός υβριδικού συστήματος, και </a:t>
            </a:r>
          </a:p>
          <a:p>
            <a:pPr marL="457200" indent="-457200">
              <a:buFont typeface="+mj-lt"/>
              <a:buAutoNum type="arabicPeriod"/>
            </a:pPr>
            <a:r>
              <a:rPr lang="el-GR" sz="1800" dirty="0" smtClean="0">
                <a:latin typeface="Segoe UI Light" panose="020B0502040204020203" pitchFamily="34" charset="0"/>
                <a:cs typeface="Segoe UI Light" panose="020B0502040204020203" pitchFamily="34" charset="0"/>
              </a:rPr>
              <a:t>Η επιστημονική τεκμηρίωση της </a:t>
            </a:r>
            <a:r>
              <a:rPr lang="el-GR" sz="1800" dirty="0">
                <a:latin typeface="Segoe UI Light" panose="020B0502040204020203" pitchFamily="34" charset="0"/>
                <a:cs typeface="Segoe UI Light" panose="020B0502040204020203" pitchFamily="34" charset="0"/>
              </a:rPr>
              <a:t>ορθής λειτουργίας του συστήματος με χρήση </a:t>
            </a:r>
            <a:r>
              <a:rPr lang="el-GR" sz="1800" dirty="0" smtClean="0">
                <a:latin typeface="Segoe UI Light" panose="020B0502040204020203" pitchFamily="34" charset="0"/>
                <a:cs typeface="Segoe UI Light" panose="020B0502040204020203" pitchFamily="34" charset="0"/>
              </a:rPr>
              <a:t>ορισμένων μετρικών</a:t>
            </a:r>
            <a:r>
              <a:rPr lang="el-GR" sz="1800" dirty="0">
                <a:latin typeface="Segoe UI Light" panose="020B0502040204020203" pitchFamily="34" charset="0"/>
                <a:cs typeface="Segoe UI Light" panose="020B0502040204020203" pitchFamily="34" charset="0"/>
              </a:rPr>
              <a:t>. </a:t>
            </a:r>
          </a:p>
          <a:p>
            <a:pPr marL="0" indent="0">
              <a:buNone/>
            </a:pPr>
            <a:endParaRPr lang="en-US" dirty="0"/>
          </a:p>
        </p:txBody>
      </p:sp>
    </p:spTree>
    <p:extLst>
      <p:ext uri="{BB962C8B-B14F-4D97-AF65-F5344CB8AC3E}">
        <p14:creationId xmlns:p14="http://schemas.microsoft.com/office/powerpoint/2010/main" val="1359433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Περιεχόμενα</a:t>
            </a:r>
            <a:endParaRPr lang="en-US" dirty="0"/>
          </a:p>
        </p:txBody>
      </p:sp>
      <p:sp>
        <p:nvSpPr>
          <p:cNvPr id="3" name="Θέση περιεχομένου 2"/>
          <p:cNvSpPr>
            <a:spLocks noGrp="1"/>
          </p:cNvSpPr>
          <p:nvPr>
            <p:ph idx="1"/>
          </p:nvPr>
        </p:nvSpPr>
        <p:spPr/>
        <p:txBody>
          <a:bodyPr/>
          <a:lstStyle/>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Εισαγωγή</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Στόχοι και μεθοδολογία </a:t>
            </a:r>
          </a:p>
          <a:p>
            <a:pPr marL="514350" indent="-514350">
              <a:buFont typeface="+mj-lt"/>
              <a:buAutoNum type="arabicPeriod"/>
            </a:pPr>
            <a:r>
              <a:rPr lang="el-GR" dirty="0" smtClean="0">
                <a:latin typeface="Segoe UI Light" panose="020B0502040204020203" pitchFamily="34" charset="0"/>
                <a:cs typeface="Segoe UI Light" panose="020B0502040204020203" pitchFamily="34" charset="0"/>
              </a:rPr>
              <a:t>Περιγραφή υλοποιήσεων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Πειραματικά αποτελέσματα</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Παρουσίαση προτάσεων</a:t>
            </a:r>
          </a:p>
          <a:p>
            <a:pPr marL="514350" indent="-514350">
              <a:buFont typeface="+mj-lt"/>
              <a:buAutoNum type="arabicPeriod"/>
            </a:pPr>
            <a:r>
              <a:rPr lang="el-GR" dirty="0" smtClean="0">
                <a:solidFill>
                  <a:schemeClr val="bg1">
                    <a:lumMod val="85000"/>
                  </a:schemeClr>
                </a:solidFill>
                <a:latin typeface="Segoe UI Light" panose="020B0502040204020203" pitchFamily="34" charset="0"/>
                <a:cs typeface="Segoe UI Light" panose="020B0502040204020203" pitchFamily="34" charset="0"/>
              </a:rPr>
              <a:t>Συμπεράσματα και μελλοντικές επεκτάσεις</a:t>
            </a:r>
            <a:endParaRPr lang="en-US" dirty="0" smtClean="0">
              <a:solidFill>
                <a:schemeClr val="bg1">
                  <a:lumMod val="85000"/>
                </a:schemeClr>
              </a:solidFill>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3337920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latin typeface="Segoe UI Light" panose="020B0502040204020203" pitchFamily="34" charset="0"/>
                <a:cs typeface="Segoe UI Light" panose="020B0502040204020203" pitchFamily="34" charset="0"/>
              </a:rPr>
              <a:t>Υλοποίηση #1</a:t>
            </a:r>
            <a:endParaRPr lang="en-US" dirty="0">
              <a:latin typeface="Segoe UI Light" panose="020B0502040204020203" pitchFamily="34" charset="0"/>
              <a:cs typeface="Segoe UI Light" panose="020B0502040204020203" pitchFamily="34" charset="0"/>
            </a:endParaRPr>
          </a:p>
        </p:txBody>
      </p:sp>
      <p:sp>
        <p:nvSpPr>
          <p:cNvPr id="3" name="Θέση περιεχομένου 2"/>
          <p:cNvSpPr>
            <a:spLocks noGrp="1"/>
          </p:cNvSpPr>
          <p:nvPr>
            <p:ph idx="1"/>
          </p:nvPr>
        </p:nvSpPr>
        <p:spPr/>
        <p:txBody>
          <a:bodyPr/>
          <a:lstStyle/>
          <a:p>
            <a:pPr marL="0" indent="0">
              <a:buNone/>
            </a:pPr>
            <a:r>
              <a:rPr lang="el-GR" dirty="0" smtClean="0">
                <a:latin typeface="+mj-lt"/>
              </a:rPr>
              <a:t>Σύστημα ανάλυσης πίνακα σε ιδιάζουσες τιμές</a:t>
            </a:r>
            <a:r>
              <a:rPr lang="en-US" dirty="0" smtClean="0">
                <a:latin typeface="+mj-lt"/>
              </a:rPr>
              <a:t> (</a:t>
            </a:r>
            <a:r>
              <a:rPr lang="en-US" i="1" dirty="0" smtClean="0">
                <a:latin typeface="+mj-lt"/>
              </a:rPr>
              <a:t>CF_SVD</a:t>
            </a:r>
            <a:r>
              <a:rPr lang="en-US" dirty="0" smtClean="0">
                <a:latin typeface="+mj-lt"/>
              </a:rPr>
              <a:t>) </a:t>
            </a:r>
            <a:endParaRPr lang="en-US" dirty="0">
              <a:latin typeface="+mj-lt"/>
            </a:endParaRPr>
          </a:p>
        </p:txBody>
      </p:sp>
      <p:sp>
        <p:nvSpPr>
          <p:cNvPr id="5" name="Ορθογώνιο 4"/>
          <p:cNvSpPr/>
          <p:nvPr/>
        </p:nvSpPr>
        <p:spPr>
          <a:xfrm>
            <a:off x="1920387" y="3112477"/>
            <a:ext cx="1872762" cy="185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R</a:t>
            </a:r>
            <a:endParaRPr lang="en-US" dirty="0">
              <a:latin typeface="Segoe UI Light" panose="020B0502040204020203" pitchFamily="34" charset="0"/>
              <a:cs typeface="Segoe UI Light" panose="020B0502040204020203" pitchFamily="34" charset="0"/>
            </a:endParaRPr>
          </a:p>
        </p:txBody>
      </p:sp>
      <p:sp>
        <p:nvSpPr>
          <p:cNvPr id="6" name="Ορθογώνιο 5"/>
          <p:cNvSpPr/>
          <p:nvPr/>
        </p:nvSpPr>
        <p:spPr>
          <a:xfrm>
            <a:off x="4963992" y="3112477"/>
            <a:ext cx="694592" cy="185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egoe UI Light" panose="020B0502040204020203" pitchFamily="34" charset="0"/>
                <a:cs typeface="Segoe UI Light" panose="020B0502040204020203" pitchFamily="34" charset="0"/>
              </a:rPr>
              <a:t>U</a:t>
            </a:r>
            <a:endParaRPr lang="en-US" dirty="0">
              <a:latin typeface="Segoe UI Light" panose="020B0502040204020203" pitchFamily="34" charset="0"/>
              <a:cs typeface="Segoe UI Light" panose="020B0502040204020203" pitchFamily="34" charset="0"/>
            </a:endParaRPr>
          </a:p>
        </p:txBody>
      </p:sp>
      <p:sp>
        <p:nvSpPr>
          <p:cNvPr id="7" name="Ορθογώνιο 6"/>
          <p:cNvSpPr/>
          <p:nvPr/>
        </p:nvSpPr>
        <p:spPr>
          <a:xfrm>
            <a:off x="6729780" y="3112477"/>
            <a:ext cx="691661"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latin typeface="Segoe UI Light" panose="020B0502040204020203" pitchFamily="34" charset="0"/>
                <a:cs typeface="Segoe UI Light" panose="020B0502040204020203" pitchFamily="34" charset="0"/>
              </a:rPr>
              <a:t>Σ</a:t>
            </a:r>
            <a:endParaRPr lang="en-US"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8" name="Ορθογώνιο 7"/>
              <p:cNvSpPr/>
              <p:nvPr/>
            </p:nvSpPr>
            <p:spPr>
              <a:xfrm>
                <a:off x="8492637" y="3112477"/>
                <a:ext cx="2180493"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V</m:t>
                          </m:r>
                        </m:e>
                        <m:sup>
                          <m:r>
                            <m:rPr>
                              <m:sty m:val="p"/>
                            </m:rPr>
                            <a:rPr lang="en-US" b="0" i="0" smtClean="0">
                              <a:latin typeface="Cambria Math" panose="02040503050406030204" pitchFamily="18" charset="0"/>
                            </a:rPr>
                            <m:t>T</m:t>
                          </m:r>
                        </m:sup>
                      </m:sSup>
                    </m:oMath>
                  </m:oMathPara>
                </a14:m>
                <a:endParaRPr lang="en-US" dirty="0">
                  <a:latin typeface="Segoe UI Light" panose="020B0502040204020203" pitchFamily="34" charset="0"/>
                  <a:cs typeface="Segoe UI Light" panose="020B0502040204020203" pitchFamily="34" charset="0"/>
                </a:endParaRPr>
              </a:p>
            </p:txBody>
          </p:sp>
        </mc:Choice>
        <mc:Fallback xmlns="">
          <p:sp>
            <p:nvSpPr>
              <p:cNvPr id="8" name="Ορθογώνιο 7"/>
              <p:cNvSpPr>
                <a:spLocks noRot="1" noChangeAspect="1" noMove="1" noResize="1" noEditPoints="1" noAdjustHandles="1" noChangeArrowheads="1" noChangeShapeType="1" noTextEdit="1"/>
              </p:cNvSpPr>
              <p:nvPr/>
            </p:nvSpPr>
            <p:spPr>
              <a:xfrm>
                <a:off x="8492637" y="3112477"/>
                <a:ext cx="2180493" cy="685800"/>
              </a:xfrm>
              <a:prstGeom prst="rect">
                <a:avLst/>
              </a:prstGeom>
              <a:blipFill>
                <a:blip r:embed="rId2"/>
                <a:stretch>
                  <a:fillRect/>
                </a:stretch>
              </a:blipFill>
            </p:spPr>
            <p:txBody>
              <a:bodyPr/>
              <a:lstStyle/>
              <a:p>
                <a:r>
                  <a:rPr lang="en-US">
                    <a:noFill/>
                  </a:rPr>
                  <a:t> </a:t>
                </a:r>
              </a:p>
            </p:txBody>
          </p:sp>
        </mc:Fallback>
      </mc:AlternateContent>
      <p:sp>
        <p:nvSpPr>
          <p:cNvPr id="9" name="TextBox 8"/>
          <p:cNvSpPr txBox="1"/>
          <p:nvPr/>
        </p:nvSpPr>
        <p:spPr>
          <a:xfrm>
            <a:off x="4262806" y="3855399"/>
            <a:ext cx="701186" cy="369332"/>
          </a:xfrm>
          <a:prstGeom prst="rect">
            <a:avLst/>
          </a:prstGeom>
          <a:noFill/>
        </p:spPr>
        <p:txBody>
          <a:bodyPr wrap="square" rtlCol="0">
            <a:spAutoFit/>
          </a:bodyPr>
          <a:lstStyle/>
          <a:p>
            <a:r>
              <a:rPr lang="en-US" dirty="0" smtClean="0"/>
              <a:t>=</a:t>
            </a:r>
            <a:endParaRPr lang="en-US" dirty="0"/>
          </a:p>
        </p:txBody>
      </p:sp>
      <p:sp>
        <p:nvSpPr>
          <p:cNvPr id="10" name="TextBox 9"/>
          <p:cNvSpPr txBox="1"/>
          <p:nvPr/>
        </p:nvSpPr>
        <p:spPr>
          <a:xfrm>
            <a:off x="5930413" y="3269646"/>
            <a:ext cx="527538" cy="37146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x</a:t>
            </a:r>
            <a:endParaRPr lang="en-US" dirty="0">
              <a:latin typeface="Segoe UI Light" panose="020B0502040204020203" pitchFamily="34" charset="0"/>
              <a:cs typeface="Segoe UI Light" panose="020B0502040204020203" pitchFamily="34" charset="0"/>
            </a:endParaRPr>
          </a:p>
        </p:txBody>
      </p:sp>
      <p:sp>
        <p:nvSpPr>
          <p:cNvPr id="11" name="TextBox 10"/>
          <p:cNvSpPr txBox="1"/>
          <p:nvPr/>
        </p:nvSpPr>
        <p:spPr>
          <a:xfrm>
            <a:off x="7693270" y="3243269"/>
            <a:ext cx="527538" cy="371461"/>
          </a:xfrm>
          <a:prstGeom prst="rect">
            <a:avLst/>
          </a:prstGeom>
          <a:noFill/>
        </p:spPr>
        <p:txBody>
          <a:bodyPr wrap="square" rtlCol="0">
            <a:spAutoFit/>
          </a:bodyPr>
          <a:lstStyle/>
          <a:p>
            <a:pPr algn="ctr"/>
            <a:r>
              <a:rPr lang="en-US" dirty="0" smtClean="0">
                <a:latin typeface="Segoe UI Light" panose="020B0502040204020203" pitchFamily="34" charset="0"/>
                <a:cs typeface="Segoe UI Light" panose="020B0502040204020203" pitchFamily="34" charset="0"/>
              </a:rPr>
              <a:t>x</a:t>
            </a:r>
            <a:endParaRPr lang="en-US" dirty="0">
              <a:latin typeface="Segoe UI Light" panose="020B0502040204020203" pitchFamily="34" charset="0"/>
              <a:cs typeface="Segoe UI Light" panose="020B0502040204020203" pitchFamily="34" charset="0"/>
            </a:endParaRPr>
          </a:p>
        </p:txBody>
      </p:sp>
      <p:sp>
        <p:nvSpPr>
          <p:cNvPr id="4" name="TextBox 3"/>
          <p:cNvSpPr txBox="1"/>
          <p:nvPr/>
        </p:nvSpPr>
        <p:spPr>
          <a:xfrm>
            <a:off x="838200" y="3901565"/>
            <a:ext cx="993531" cy="276999"/>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M </a:t>
            </a:r>
            <a:r>
              <a:rPr lang="el-GR" sz="1200" dirty="0" smtClean="0">
                <a:latin typeface="Segoe UI Light" panose="020B0502040204020203" pitchFamily="34" charset="0"/>
                <a:cs typeface="Segoe UI Light" panose="020B0502040204020203" pitchFamily="34" charset="0"/>
              </a:rPr>
              <a:t>χρήστες</a:t>
            </a:r>
            <a:endParaRPr lang="en-US" sz="1200" dirty="0">
              <a:latin typeface="Segoe UI Light" panose="020B0502040204020203" pitchFamily="34" charset="0"/>
              <a:cs typeface="Segoe UI Light" panose="020B0502040204020203" pitchFamily="34" charset="0"/>
            </a:endParaRPr>
          </a:p>
        </p:txBody>
      </p:sp>
      <p:sp>
        <p:nvSpPr>
          <p:cNvPr id="12" name="TextBox 11"/>
          <p:cNvSpPr txBox="1"/>
          <p:nvPr/>
        </p:nvSpPr>
        <p:spPr>
          <a:xfrm>
            <a:off x="1777511" y="2741450"/>
            <a:ext cx="2158513"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Ν προϊόντα</a:t>
            </a:r>
            <a:r>
              <a:rPr lang="en-US" sz="1200" dirty="0" smtClean="0">
                <a:latin typeface="Segoe UI Light" panose="020B0502040204020203" pitchFamily="34" charset="0"/>
                <a:cs typeface="Segoe UI Light" panose="020B0502040204020203" pitchFamily="34" charset="0"/>
              </a:rPr>
              <a:t> (</a:t>
            </a:r>
            <a:r>
              <a:rPr lang="el-GR" sz="1200" dirty="0" smtClean="0">
                <a:latin typeface="Segoe UI Light" panose="020B0502040204020203" pitchFamily="34" charset="0"/>
                <a:cs typeface="Segoe UI Light" panose="020B0502040204020203" pitchFamily="34" charset="0"/>
              </a:rPr>
              <a:t>ρούχα/ταινίες)</a:t>
            </a:r>
            <a:endParaRPr lang="en-US" sz="1200" dirty="0">
              <a:latin typeface="Segoe UI Light" panose="020B0502040204020203" pitchFamily="34" charset="0"/>
              <a:cs typeface="Segoe UI Light" panose="020B0502040204020203" pitchFamily="34" charset="0"/>
            </a:endParaRPr>
          </a:p>
        </p:txBody>
      </p:sp>
      <p:sp>
        <p:nvSpPr>
          <p:cNvPr id="13" name="TextBox 12"/>
          <p:cNvSpPr txBox="1"/>
          <p:nvPr/>
        </p:nvSpPr>
        <p:spPr>
          <a:xfrm>
            <a:off x="2567355" y="5061682"/>
            <a:ext cx="1481504"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Μ</a:t>
            </a:r>
            <a:r>
              <a:rPr lang="en-US" sz="1200" dirty="0" smtClean="0">
                <a:latin typeface="Segoe UI Light" panose="020B0502040204020203" pitchFamily="34" charset="0"/>
                <a:cs typeface="Segoe UI Light" panose="020B0502040204020203" pitchFamily="34" charset="0"/>
              </a:rPr>
              <a:t> x </a:t>
            </a:r>
            <a:r>
              <a:rPr lang="el-GR" sz="1200" dirty="0" smtClean="0">
                <a:latin typeface="Segoe UI Light" panose="020B0502040204020203" pitchFamily="34" charset="0"/>
                <a:cs typeface="Segoe UI Light" panose="020B0502040204020203" pitchFamily="34" charset="0"/>
              </a:rPr>
              <a:t>Ν</a:t>
            </a:r>
            <a:endParaRPr lang="en-US" sz="120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5067302" y="5061682"/>
            <a:ext cx="1481504" cy="276999"/>
          </a:xfrm>
          <a:prstGeom prst="rect">
            <a:avLst/>
          </a:prstGeom>
          <a:noFill/>
        </p:spPr>
        <p:txBody>
          <a:bodyPr wrap="square" rtlCol="0">
            <a:spAutoFit/>
          </a:bodyPr>
          <a:lstStyle/>
          <a:p>
            <a:r>
              <a:rPr lang="el-GR" sz="1200" dirty="0" smtClean="0">
                <a:latin typeface="Segoe UI Light" panose="020B0502040204020203" pitchFamily="34" charset="0"/>
                <a:cs typeface="Segoe UI Light" panose="020B0502040204020203" pitchFamily="34" charset="0"/>
              </a:rPr>
              <a:t>Μ</a:t>
            </a:r>
            <a:r>
              <a:rPr lang="en-US" sz="1200" dirty="0" smtClean="0">
                <a:latin typeface="Segoe UI Light" panose="020B0502040204020203" pitchFamily="34" charset="0"/>
                <a:cs typeface="Segoe UI Light" panose="020B0502040204020203" pitchFamily="34" charset="0"/>
              </a:rPr>
              <a:t> x r</a:t>
            </a:r>
            <a:endParaRPr lang="en-US" sz="1200" dirty="0">
              <a:latin typeface="Segoe UI Light" panose="020B0502040204020203" pitchFamily="34" charset="0"/>
              <a:cs typeface="Segoe UI Light" panose="020B0502040204020203" pitchFamily="34" charset="0"/>
            </a:endParaRPr>
          </a:p>
        </p:txBody>
      </p:sp>
      <p:sp>
        <p:nvSpPr>
          <p:cNvPr id="15" name="TextBox 14"/>
          <p:cNvSpPr txBox="1"/>
          <p:nvPr/>
        </p:nvSpPr>
        <p:spPr>
          <a:xfrm>
            <a:off x="6829427" y="3775827"/>
            <a:ext cx="1481504" cy="276999"/>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r x r</a:t>
            </a:r>
            <a:endParaRPr lang="en-US" sz="1200" dirty="0">
              <a:latin typeface="Segoe UI Light" panose="020B0502040204020203" pitchFamily="34" charset="0"/>
              <a:cs typeface="Segoe UI Light" panose="020B0502040204020203" pitchFamily="34" charset="0"/>
            </a:endParaRPr>
          </a:p>
        </p:txBody>
      </p:sp>
      <p:sp>
        <p:nvSpPr>
          <p:cNvPr id="16" name="TextBox 15"/>
          <p:cNvSpPr txBox="1"/>
          <p:nvPr/>
        </p:nvSpPr>
        <p:spPr>
          <a:xfrm>
            <a:off x="9273687" y="3855399"/>
            <a:ext cx="618392" cy="276999"/>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r x N</a:t>
            </a:r>
            <a:endParaRPr lang="en-US" sz="1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10631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1002</Words>
  <Application>Microsoft Office PowerPoint</Application>
  <PresentationFormat>Ευρεία οθόνη</PresentationFormat>
  <Paragraphs>232</Paragraphs>
  <Slides>26</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26</vt:i4>
      </vt:variant>
    </vt:vector>
  </HeadingPairs>
  <TitlesOfParts>
    <vt:vector size="32" baseType="lpstr">
      <vt:lpstr>Arial</vt:lpstr>
      <vt:lpstr>Calibri</vt:lpstr>
      <vt:lpstr>Calibri Light</vt:lpstr>
      <vt:lpstr>Cambria Math</vt:lpstr>
      <vt:lpstr>Segoe UI Light</vt:lpstr>
      <vt:lpstr>Θέμα του Office</vt:lpstr>
      <vt:lpstr>  ΑΡΙΣΤΟΤΕΛΕΙΟ ΠΑΝΕΠΙΣΤΗΜΙΟ ΘΕΣΣΑΛΟΝΙΚΗΣ   ΠΟΛΥΤΕΧΝΙΚΗ ΣΧΟΛΗ  ΤΜΗΜΑ ΗΛΕΚΤΡΟΛΟΓΩΝ ΜΗΧΑΝΙΚΩΝ &amp; ΜΗΧΑΝΙΚΩΝ ΥΠΟΛΟΓΙΣΤΩΝ  ΤΟΜΕΑΣ ΗΛΕΚΤΡΟΝΙΚΗΣ ΚΑΙ ΥΠΟΛΟΓΙΣΤΩΝ  ΕΡΓΑΣΤΗΡΙΟ ΕΠΕΞΕΡΓΑΣΙΑΣ ΠΛΗΡΟΦΟΡΙΑΣ ΚΑΙ ΥΠΟΛΟΓΙΣΜΩΝ </vt:lpstr>
      <vt:lpstr>Περιεχόμενα</vt:lpstr>
      <vt:lpstr>Περιεχόμενα</vt:lpstr>
      <vt:lpstr>Εισαγωγή</vt:lpstr>
      <vt:lpstr>Περιεχόμενα</vt:lpstr>
      <vt:lpstr>Στόχοι Διπλωματικής</vt:lpstr>
      <vt:lpstr>Μεθοδολογία Διπλωματικής</vt:lpstr>
      <vt:lpstr>Περιεχόμενα</vt:lpstr>
      <vt:lpstr>Υλοποίηση #1</vt:lpstr>
      <vt:lpstr>Υλοποίηση #2</vt:lpstr>
      <vt:lpstr>Υλοποίηση #3</vt:lpstr>
      <vt:lpstr>Υλοποίηση #4</vt:lpstr>
      <vt:lpstr>Υβριδικό Σύστημα #5</vt:lpstr>
      <vt:lpstr>Περιεχόμενα</vt:lpstr>
      <vt:lpstr>Πειραματικά αποτελέσματα</vt:lpstr>
      <vt:lpstr>Πειραματικά αποτελέσματα (Asos30)</vt:lpstr>
      <vt:lpstr>Πειραματικά αποτελέσματα (Asos60)</vt:lpstr>
      <vt:lpstr>Πειραματικά αποτελέσματα  (movielens-100k)</vt:lpstr>
      <vt:lpstr>Κάλυψη και Ποικιλία</vt:lpstr>
      <vt:lpstr>Περιεχόμενα</vt:lpstr>
      <vt:lpstr>Παρουσίαση προτάσεων</vt:lpstr>
      <vt:lpstr>Παρουσίαση προτάσεων</vt:lpstr>
      <vt:lpstr>Παρουσίαση προτάσεων</vt:lpstr>
      <vt:lpstr>Περιεχόμενα</vt:lpstr>
      <vt:lpstr>Συμπεράσματα και μελλοντικές επεκτάσεις</vt:lpstr>
      <vt:lpstr>Σας ευχαριστώ για την προσοχή σας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ΑΡΙΣΤΟΤΕΛΕΙΟ ΠΑΝΕΠΙΣΤΗΜΙΟ ΘΕΣΣΑΛΟΝΙΚΗΣ   ΠΟΛΥΤΕΧΝΙΚΗ ΣΧΟΛΗ  ΤΜΗΜΑ ΗΛΕΚΤΡΟΛΟΓΩΝ ΜΗΧΑΝΙΚΩΝ &amp; ΜΗΧΑΝΙΚΩΝ ΥΠΟΛΟΓΙΣΤΩΝ  ΤΟΜΕΑΣ ΗΛΕΚΤΡΟΝΙΚΗΣ ΚΑΙ ΥΠΟΛΟΓΙΣΤΩΝ  ΕΡΓΑΣΤΗΡΙΟ ΕΠΕΞΕΡΓΑΣΙΑΣ ΠΛΗΡΟΦΟΡΙΑΣ ΚΑΙ ΥΠΟΛΟΓΙΣΜΩΝ </dc:title>
  <dc:creator>Mpountouridis</dc:creator>
  <cp:lastModifiedBy>Mpountouridis</cp:lastModifiedBy>
  <cp:revision>63</cp:revision>
  <dcterms:created xsi:type="dcterms:W3CDTF">2021-03-02T09:39:41Z</dcterms:created>
  <dcterms:modified xsi:type="dcterms:W3CDTF">2021-04-09T08:46:41Z</dcterms:modified>
</cp:coreProperties>
</file>