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Στυλ με θέμα 2 - Έμφαση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1FF3C-9FA4-4937-9A4D-708F3899BEA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5B7F8-C16B-411D-AE9A-B64BBD286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5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5B7F8-C16B-411D-AE9A-B64BBD2862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56D4-7753-4FDE-8187-3BFD45D146A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-179146"/>
            <a:ext cx="9144000" cy="2387600"/>
          </a:xfrm>
        </p:spPr>
        <p:txBody>
          <a:bodyPr>
            <a:norm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ΑΡΙΣΤΟΤΕΛΕΙΟ ΠΑΝΕΠΙΣΤΗΜΙΟ ΘΕΣΣΑΛΟΝΙΚΗΣ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ΠΟΛΥΤΕΧΝΙΚΗ ΣΧΟΛΗ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ΤΜΗΜΑ ΗΛΕΚΤΡΟΛΟΓΩΝ ΜΗΧΑΝΙΚΩΝ &amp; ΜΗΧΑΝΙΚΩΝ ΥΠΟΛΟΓΙΣΤΩΝ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ΤΟΜΕΑΣ ΗΛΕΚΤΡΟΝΙΚΗΣ ΚΑΙ ΥΠΟΛΟΓΙΣΤΩΝ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ΕΡΓΑΣΤΗΡΙΟ ΕΠΕΞΕΡΓΑΣΙΑΣ ΠΛΗΡΟΦΟΡΙΑΣ ΚΑΙ ΥΠΟΛΟΓΙΣΜΩΝ 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2421669"/>
            <a:ext cx="9144000" cy="1789846"/>
          </a:xfrm>
        </p:spPr>
        <p:txBody>
          <a:bodyPr>
            <a:normAutofit/>
          </a:bodyPr>
          <a:lstStyle/>
          <a:p>
            <a:endParaRPr lang="en-US" sz="2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Δημιουργία γενικευμένου συστήματος προτάσεων με εφαρμογή σε σύνολα αλληλεξαρτώμενων δεδομένων </a:t>
            </a: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69" y="228600"/>
            <a:ext cx="720969" cy="720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260" y="4290646"/>
            <a:ext cx="435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Εκπόνηση: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Ιωάννης-Παναγιώτης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Μπουντουρίδης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ΑΕΜ: 8872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4938" y="4290646"/>
            <a:ext cx="435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Επιβλέποντες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Καθ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Ανδρέας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Συμεωνίδης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Δρ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Αντώνης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Χρυσόπουλος</a:t>
            </a: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Ερευν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Σωτήρης Τσαρούχης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2260" y="6110654"/>
            <a:ext cx="9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Θεσσαλονίκη, Μάρτιος 2021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225" y="5741257"/>
            <a:ext cx="23907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96951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5702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Νευρωνικό Συνεργατικό Φιλτράρισμα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CF_NFC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4224100" y="5931083"/>
            <a:ext cx="1327639" cy="7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Διάνυσμα </a:t>
            </a:r>
          </a:p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Χρήστη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6647846" y="5931083"/>
            <a:ext cx="1355481" cy="7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Διάνυσμα Προϊόντος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(Ρούχο/Ταινία)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Ορθογώνιο 10"/>
          <p:cNvSpPr/>
          <p:nvPr/>
        </p:nvSpPr>
        <p:spPr>
          <a:xfrm>
            <a:off x="4224100" y="2680428"/>
            <a:ext cx="3751385" cy="17232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Ορθογώνιο 11"/>
          <p:cNvSpPr/>
          <p:nvPr/>
        </p:nvSpPr>
        <p:spPr>
          <a:xfrm>
            <a:off x="4663717" y="3951285"/>
            <a:ext cx="2875085" cy="2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1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Ορθογώνιο 12"/>
          <p:cNvSpPr/>
          <p:nvPr/>
        </p:nvSpPr>
        <p:spPr>
          <a:xfrm>
            <a:off x="5016139" y="3492555"/>
            <a:ext cx="2167305" cy="28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5282106" y="3143741"/>
            <a:ext cx="1635369" cy="22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5551739" y="2785142"/>
            <a:ext cx="1096107" cy="23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4</a:t>
            </a:r>
            <a:endParaRPr lang="en-US" dirty="0"/>
          </a:p>
        </p:txBody>
      </p:sp>
      <p:cxnSp>
        <p:nvCxnSpPr>
          <p:cNvPr id="18" name="Ευθύγραμμο βέλος σύνδεσης 17"/>
          <p:cNvCxnSpPr>
            <a:stCxn id="12" idx="0"/>
            <a:endCxn id="13" idx="2"/>
          </p:cNvCxnSpPr>
          <p:nvPr/>
        </p:nvCxnSpPr>
        <p:spPr>
          <a:xfrm flipH="1" flipV="1">
            <a:off x="6099792" y="3778979"/>
            <a:ext cx="1468" cy="1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>
            <a:stCxn id="13" idx="0"/>
            <a:endCxn id="14" idx="2"/>
          </p:cNvCxnSpPr>
          <p:nvPr/>
        </p:nvCxnSpPr>
        <p:spPr>
          <a:xfrm flipH="1" flipV="1">
            <a:off x="6099791" y="3370505"/>
            <a:ext cx="1" cy="12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>
            <a:stCxn id="14" idx="0"/>
            <a:endCxn id="15" idx="2"/>
          </p:cNvCxnSpPr>
          <p:nvPr/>
        </p:nvCxnSpPr>
        <p:spPr>
          <a:xfrm flipV="1">
            <a:off x="6099791" y="3024370"/>
            <a:ext cx="2" cy="11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Οβάλ 27"/>
              <p:cNvSpPr/>
              <p:nvPr/>
            </p:nvSpPr>
            <p:spPr>
              <a:xfrm>
                <a:off x="5660264" y="2224271"/>
                <a:ext cx="871472" cy="33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Οβάλ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264" y="2224271"/>
                <a:ext cx="871472" cy="3341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Ευθύγραμμο βέλος σύνδεσης 29"/>
          <p:cNvCxnSpPr>
            <a:stCxn id="15" idx="0"/>
            <a:endCxn id="28" idx="4"/>
          </p:cNvCxnSpPr>
          <p:nvPr/>
        </p:nvCxnSpPr>
        <p:spPr>
          <a:xfrm flipH="1" flipV="1">
            <a:off x="6096000" y="2558378"/>
            <a:ext cx="3793" cy="22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200" y="6037268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Ορθογώνιο 42"/>
          <p:cNvSpPr/>
          <p:nvPr/>
        </p:nvSpPr>
        <p:spPr>
          <a:xfrm>
            <a:off x="4254873" y="4966486"/>
            <a:ext cx="1266092" cy="66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Χρηστών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Ορθογώνιο 43"/>
          <p:cNvSpPr/>
          <p:nvPr/>
        </p:nvSpPr>
        <p:spPr>
          <a:xfrm>
            <a:off x="6692540" y="4966486"/>
            <a:ext cx="1266092" cy="66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</a:t>
            </a:r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Προϊόντων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Ευθύγραμμο βέλος σύνδεσης 45"/>
          <p:cNvCxnSpPr>
            <a:stCxn id="5" idx="0"/>
            <a:endCxn id="43" idx="2"/>
          </p:cNvCxnSpPr>
          <p:nvPr/>
        </p:nvCxnSpPr>
        <p:spPr>
          <a:xfrm flipH="1" flipV="1">
            <a:off x="4887919" y="5635861"/>
            <a:ext cx="1" cy="29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Ευθύγραμμο βέλος σύνδεσης 48"/>
          <p:cNvCxnSpPr>
            <a:stCxn id="6" idx="0"/>
            <a:endCxn id="44" idx="2"/>
          </p:cNvCxnSpPr>
          <p:nvPr/>
        </p:nvCxnSpPr>
        <p:spPr>
          <a:xfrm flipH="1" flipV="1">
            <a:off x="7325586" y="5635861"/>
            <a:ext cx="1" cy="29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8200" y="5134120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(embedding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9" name="Ευθύγραμμο βέλος σύνδεσης 58"/>
          <p:cNvCxnSpPr>
            <a:stCxn id="43" idx="0"/>
            <a:endCxn id="31" idx="4"/>
          </p:cNvCxnSpPr>
          <p:nvPr/>
        </p:nvCxnSpPr>
        <p:spPr>
          <a:xfrm flipV="1">
            <a:off x="4887919" y="4758159"/>
            <a:ext cx="1208081" cy="2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Ευθύγραμμο βέλος σύνδεσης 61"/>
          <p:cNvCxnSpPr>
            <a:stCxn id="44" idx="0"/>
            <a:endCxn id="31" idx="4"/>
          </p:cNvCxnSpPr>
          <p:nvPr/>
        </p:nvCxnSpPr>
        <p:spPr>
          <a:xfrm flipH="1" flipV="1">
            <a:off x="6096000" y="4758159"/>
            <a:ext cx="1229586" cy="2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8200" y="3212621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Πολύ-επίπεδο Νευρωνικό Δίκτυο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(multi-layer neural network)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8200" y="2224271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Εξόδου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(output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Οβάλ 30"/>
              <p:cNvSpPr/>
              <p:nvPr/>
            </p:nvSpPr>
            <p:spPr>
              <a:xfrm>
                <a:off x="5883519" y="4424052"/>
                <a:ext cx="424962" cy="33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Οβάλ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19" y="4424052"/>
                <a:ext cx="424962" cy="3341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Ευθύγραμμο βέλος σύνδεσης 32"/>
          <p:cNvCxnSpPr>
            <a:stCxn id="31" idx="0"/>
            <a:endCxn id="12" idx="2"/>
          </p:cNvCxnSpPr>
          <p:nvPr/>
        </p:nvCxnSpPr>
        <p:spPr>
          <a:xfrm flipV="1">
            <a:off x="6096000" y="4250223"/>
            <a:ext cx="5260" cy="17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8200" y="4400685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Συνένωση 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Χαρακτηριστικών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4" y="110141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197" y="15046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Τυχαία Δάση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CB_RF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7218486" y="6078256"/>
            <a:ext cx="3036276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Χαρακτηριστικά Προϊόντων Χρήστη (Ρούχων/Ταινιών)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5014544" y="4107746"/>
            <a:ext cx="3182815" cy="17441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3437794" y="6078256"/>
            <a:ext cx="2719754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Βαθμολογίες Προϊόντων Χρήστη (Διάνυσμα Χρήστη)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Ευθύγραμμο βέλος σύνδεσης 7"/>
          <p:cNvCxnSpPr>
            <a:stCxn id="6" idx="0"/>
            <a:endCxn id="5" idx="2"/>
          </p:cNvCxnSpPr>
          <p:nvPr/>
        </p:nvCxnSpPr>
        <p:spPr>
          <a:xfrm flipV="1">
            <a:off x="4797671" y="5851849"/>
            <a:ext cx="1808281" cy="22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>
            <a:stCxn id="4" idx="0"/>
            <a:endCxn id="5" idx="2"/>
          </p:cNvCxnSpPr>
          <p:nvPr/>
        </p:nvCxnSpPr>
        <p:spPr>
          <a:xfrm flipH="1" flipV="1">
            <a:off x="6605952" y="5851849"/>
            <a:ext cx="2130672" cy="22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>
            <a:stCxn id="5" idx="0"/>
            <a:endCxn id="20" idx="2"/>
          </p:cNvCxnSpPr>
          <p:nvPr/>
        </p:nvCxnSpPr>
        <p:spPr>
          <a:xfrm flipV="1">
            <a:off x="6605952" y="3685744"/>
            <a:ext cx="2" cy="42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Ορθογώνιο 19"/>
          <p:cNvSpPr/>
          <p:nvPr/>
        </p:nvSpPr>
        <p:spPr>
          <a:xfrm>
            <a:off x="5014546" y="2972360"/>
            <a:ext cx="3182815" cy="71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Πρόβλεψη σε μη βαθμολογημένα προϊόντα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Οβάλ 21"/>
              <p:cNvSpPr/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Οβάλ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Ευθύγραμμο βέλος σύνδεσης 23"/>
          <p:cNvCxnSpPr>
            <a:stCxn id="20" idx="0"/>
            <a:endCxn id="22" idx="4"/>
          </p:cNvCxnSpPr>
          <p:nvPr/>
        </p:nvCxnSpPr>
        <p:spPr>
          <a:xfrm flipH="1" flipV="1">
            <a:off x="6605952" y="2739958"/>
            <a:ext cx="2" cy="23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194" y="2210603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καλύτερων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Ορθογώνιο 42"/>
          <p:cNvSpPr/>
          <p:nvPr/>
        </p:nvSpPr>
        <p:spPr>
          <a:xfrm>
            <a:off x="5380892" y="4651131"/>
            <a:ext cx="888024" cy="756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Τυχαία Δάση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Ορθογώνιο 43"/>
          <p:cNvSpPr/>
          <p:nvPr/>
        </p:nvSpPr>
        <p:spPr>
          <a:xfrm>
            <a:off x="6966438" y="4651131"/>
            <a:ext cx="888024" cy="756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Optuna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7000" y="4844534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8194" y="613994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194" y="471818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Προετοιμασία Μοντέλου (Εκπαίδευση και Έλεγχος)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194" y="3067442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Δημιουργία νέων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3" name="Ευθύγραμμο βέλος σύνδεσης 52"/>
          <p:cNvCxnSpPr>
            <a:stCxn id="44" idx="3"/>
          </p:cNvCxnSpPr>
          <p:nvPr/>
        </p:nvCxnSpPr>
        <p:spPr>
          <a:xfrm flipV="1">
            <a:off x="7854462" y="4206551"/>
            <a:ext cx="1579684" cy="82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Οβάλ 54"/>
          <p:cNvSpPr/>
          <p:nvPr/>
        </p:nvSpPr>
        <p:spPr>
          <a:xfrm>
            <a:off x="9176237" y="3416410"/>
            <a:ext cx="2924911" cy="1058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*Βιβλιοθήκη που μας βοηθά για την σωστή ρύθμιση παραμέτρων των Τυχαίων Δασών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4" y="0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#4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194" y="14075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Νευρωνικά Δίκτυα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CB_NN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Ορθογώνιο 24"/>
          <p:cNvSpPr/>
          <p:nvPr/>
        </p:nvSpPr>
        <p:spPr>
          <a:xfrm>
            <a:off x="7218486" y="6078256"/>
            <a:ext cx="3036276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Χαρακτηριστικά Προϊόντων Χρήστη (Ρούχων/Ταινιών)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Ορθογώνιο 25"/>
          <p:cNvSpPr/>
          <p:nvPr/>
        </p:nvSpPr>
        <p:spPr>
          <a:xfrm>
            <a:off x="5014543" y="4095364"/>
            <a:ext cx="3182815" cy="17441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3437794" y="6078256"/>
            <a:ext cx="2719754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Βαθμολογίες Προϊόντων Χρήστη </a:t>
            </a:r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(Διάνυσμα Χρήστη)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Ευθύγραμμο βέλος σύνδεσης 27"/>
          <p:cNvCxnSpPr>
            <a:stCxn id="27" idx="0"/>
            <a:endCxn id="26" idx="2"/>
          </p:cNvCxnSpPr>
          <p:nvPr/>
        </p:nvCxnSpPr>
        <p:spPr>
          <a:xfrm flipV="1">
            <a:off x="4797671" y="5839467"/>
            <a:ext cx="1808280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/>
          <p:cNvCxnSpPr>
            <a:stCxn id="25" idx="0"/>
            <a:endCxn id="26" idx="2"/>
          </p:cNvCxnSpPr>
          <p:nvPr/>
        </p:nvCxnSpPr>
        <p:spPr>
          <a:xfrm flipH="1" flipV="1">
            <a:off x="6605951" y="5839467"/>
            <a:ext cx="2130673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Ευθύγραμμο βέλος σύνδεσης 29"/>
          <p:cNvCxnSpPr>
            <a:stCxn id="26" idx="0"/>
            <a:endCxn id="31" idx="2"/>
          </p:cNvCxnSpPr>
          <p:nvPr/>
        </p:nvCxnSpPr>
        <p:spPr>
          <a:xfrm flipV="1">
            <a:off x="6605951" y="3685744"/>
            <a:ext cx="3" cy="40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Ορθογώνιο 30"/>
          <p:cNvSpPr/>
          <p:nvPr/>
        </p:nvSpPr>
        <p:spPr>
          <a:xfrm>
            <a:off x="5014546" y="2972360"/>
            <a:ext cx="3182815" cy="71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Πρόβλεψη σε μη βαθμολογημένα προϊόντα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Οβάλ 31"/>
              <p:cNvSpPr/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Οβάλ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Ευθύγραμμο βέλος σύνδεσης 32"/>
          <p:cNvCxnSpPr>
            <a:stCxn id="31" idx="0"/>
            <a:endCxn id="32" idx="4"/>
          </p:cNvCxnSpPr>
          <p:nvPr/>
        </p:nvCxnSpPr>
        <p:spPr>
          <a:xfrm flipH="1" flipV="1">
            <a:off x="6605952" y="2739958"/>
            <a:ext cx="2" cy="23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194" y="2210603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καλύτερων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194" y="613994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194" y="4583723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Πολύ-επίπεδο Νευρωνικό Δίκτυο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(multi-layer neural network)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194" y="3067442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Δημιουργία νέων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Ορθογώνιο 45"/>
          <p:cNvSpPr/>
          <p:nvPr/>
        </p:nvSpPr>
        <p:spPr>
          <a:xfrm>
            <a:off x="5313478" y="5295867"/>
            <a:ext cx="2584939" cy="430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1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Ορθογώνιο 46"/>
          <p:cNvSpPr/>
          <p:nvPr/>
        </p:nvSpPr>
        <p:spPr>
          <a:xfrm>
            <a:off x="5600696" y="4753058"/>
            <a:ext cx="2010504" cy="39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2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Ορθογώνιο 47"/>
          <p:cNvSpPr/>
          <p:nvPr/>
        </p:nvSpPr>
        <p:spPr>
          <a:xfrm>
            <a:off x="5862997" y="4224225"/>
            <a:ext cx="1485903" cy="39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3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Ευθύγραμμο βέλος σύνδεσης 49"/>
          <p:cNvCxnSpPr>
            <a:stCxn id="46" idx="0"/>
            <a:endCxn id="47" idx="2"/>
          </p:cNvCxnSpPr>
          <p:nvPr/>
        </p:nvCxnSpPr>
        <p:spPr>
          <a:xfrm flipV="1">
            <a:off x="6605948" y="5153053"/>
            <a:ext cx="0" cy="14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Ευθύγραμμο βέλος σύνδεσης 52"/>
          <p:cNvCxnSpPr>
            <a:stCxn id="47" idx="0"/>
            <a:endCxn id="48" idx="2"/>
          </p:cNvCxnSpPr>
          <p:nvPr/>
        </p:nvCxnSpPr>
        <p:spPr>
          <a:xfrm flipV="1">
            <a:off x="6605948" y="4624220"/>
            <a:ext cx="1" cy="1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04085" y="80126"/>
            <a:ext cx="10515600" cy="1325563"/>
          </a:xfrm>
        </p:spPr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3162309" y="1696917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5372108" y="1696916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NCF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Ορθογώνιο 10"/>
          <p:cNvSpPr/>
          <p:nvPr/>
        </p:nvSpPr>
        <p:spPr>
          <a:xfrm>
            <a:off x="7581907" y="1696914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CB_RF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9791706" y="1696914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CB_NN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/>
              <p:cNvSpPr/>
              <p:nvPr/>
            </p:nvSpPr>
            <p:spPr>
              <a:xfrm>
                <a:off x="5372108" y="3156438"/>
                <a:ext cx="3651737" cy="18639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Ορθογώνιο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8" y="3156438"/>
                <a:ext cx="3651737" cy="1863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Οβάλ 13"/>
              <p:cNvSpPr/>
              <p:nvPr/>
            </p:nvSpPr>
            <p:spPr>
              <a:xfrm>
                <a:off x="5990503" y="3543300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Οβάλ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03" y="3543300"/>
                <a:ext cx="413239" cy="37807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Οβάλ 14"/>
              <p:cNvSpPr/>
              <p:nvPr/>
            </p:nvSpPr>
            <p:spPr>
              <a:xfrm>
                <a:off x="6661652" y="3543300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Οβάλ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652" y="3543300"/>
                <a:ext cx="413239" cy="3780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Οβάλ 15"/>
              <p:cNvSpPr/>
              <p:nvPr/>
            </p:nvSpPr>
            <p:spPr>
              <a:xfrm>
                <a:off x="7332801" y="3543300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Οβάλ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01" y="3543300"/>
                <a:ext cx="413239" cy="37807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Οβάλ 17"/>
              <p:cNvSpPr/>
              <p:nvPr/>
            </p:nvSpPr>
            <p:spPr>
              <a:xfrm>
                <a:off x="8003950" y="3543300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Οβάλ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50" y="3543300"/>
                <a:ext cx="413239" cy="37807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Ευθύγραμμο βέλος σύνδεσης 19"/>
          <p:cNvCxnSpPr>
            <a:stCxn id="4" idx="2"/>
            <a:endCxn id="13" idx="0"/>
          </p:cNvCxnSpPr>
          <p:nvPr/>
        </p:nvCxnSpPr>
        <p:spPr>
          <a:xfrm>
            <a:off x="3883278" y="2602524"/>
            <a:ext cx="3314699" cy="5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/>
          <p:cNvCxnSpPr>
            <a:stCxn id="10" idx="2"/>
            <a:endCxn id="13" idx="0"/>
          </p:cNvCxnSpPr>
          <p:nvPr/>
        </p:nvCxnSpPr>
        <p:spPr>
          <a:xfrm>
            <a:off x="6093077" y="2602523"/>
            <a:ext cx="1104900" cy="55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>
            <a:stCxn id="11" idx="2"/>
            <a:endCxn id="13" idx="0"/>
          </p:cNvCxnSpPr>
          <p:nvPr/>
        </p:nvCxnSpPr>
        <p:spPr>
          <a:xfrm flipH="1">
            <a:off x="7197977" y="2602521"/>
            <a:ext cx="1104899" cy="55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/>
          <p:cNvCxnSpPr>
            <a:stCxn id="12" idx="2"/>
            <a:endCxn id="13" idx="0"/>
          </p:cNvCxnSpPr>
          <p:nvPr/>
        </p:nvCxnSpPr>
        <p:spPr>
          <a:xfrm flipH="1">
            <a:off x="7197977" y="2602521"/>
            <a:ext cx="3314698" cy="55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Ευθύγραμμο βέλος σύνδεσης 31"/>
          <p:cNvCxnSpPr>
            <a:stCxn id="13" idx="0"/>
            <a:endCxn id="14" idx="0"/>
          </p:cNvCxnSpPr>
          <p:nvPr/>
        </p:nvCxnSpPr>
        <p:spPr>
          <a:xfrm flipH="1">
            <a:off x="6197123" y="3156438"/>
            <a:ext cx="1000854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/>
          <p:cNvCxnSpPr>
            <a:stCxn id="13" idx="0"/>
            <a:endCxn id="15" idx="0"/>
          </p:cNvCxnSpPr>
          <p:nvPr/>
        </p:nvCxnSpPr>
        <p:spPr>
          <a:xfrm flipH="1">
            <a:off x="6868272" y="3156438"/>
            <a:ext cx="329705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Ευθύγραμμο βέλος σύνδεσης 36"/>
          <p:cNvCxnSpPr>
            <a:stCxn id="13" idx="0"/>
            <a:endCxn id="16" idx="0"/>
          </p:cNvCxnSpPr>
          <p:nvPr/>
        </p:nvCxnSpPr>
        <p:spPr>
          <a:xfrm>
            <a:off x="7197977" y="3156438"/>
            <a:ext cx="341444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Ευθύγραμμο βέλος σύνδεσης 39"/>
          <p:cNvCxnSpPr>
            <a:stCxn id="13" idx="0"/>
            <a:endCxn id="18" idx="0"/>
          </p:cNvCxnSpPr>
          <p:nvPr/>
        </p:nvCxnSpPr>
        <p:spPr>
          <a:xfrm>
            <a:off x="7197977" y="3156438"/>
            <a:ext cx="1012593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4086" y="188810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προτάσεων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από κάθε υλοποίηση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4083" y="3719090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Εκπαίδευση του υβριδικού συστήματος. Διαμόρφωση των βαρών.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4083" y="6128235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καλύτερων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Οβάλ 61"/>
              <p:cNvSpPr/>
              <p:nvPr/>
            </p:nvSpPr>
            <p:spPr>
              <a:xfrm>
                <a:off x="6551740" y="6128235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2" name="Οβάλ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40" y="6128235"/>
                <a:ext cx="1292469" cy="5293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Ευθύγραμμο βέλος σύνδεσης 63"/>
          <p:cNvCxnSpPr>
            <a:stCxn id="13" idx="2"/>
            <a:endCxn id="62" idx="0"/>
          </p:cNvCxnSpPr>
          <p:nvPr/>
        </p:nvCxnSpPr>
        <p:spPr>
          <a:xfrm flipH="1">
            <a:off x="7197975" y="5020407"/>
            <a:ext cx="2" cy="110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Ορθογώνιο 34"/>
          <p:cNvSpPr/>
          <p:nvPr/>
        </p:nvSpPr>
        <p:spPr>
          <a:xfrm>
            <a:off x="5798536" y="5300097"/>
            <a:ext cx="2798878" cy="54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Πρόβλεψη σε μη βαθμολογημένα προϊόντα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Σετ δεδομένων στα πειράματα που ακολούθησαν: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48245"/>
              </p:ext>
            </p:extLst>
          </p:nvPr>
        </p:nvGraphicFramePr>
        <p:xfrm>
          <a:off x="2842435" y="2708031"/>
          <a:ext cx="6507129" cy="2347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361">
                  <a:extLst>
                    <a:ext uri="{9D8B030D-6E8A-4147-A177-3AD203B41FA5}">
                      <a16:colId xmlns:a16="http://schemas.microsoft.com/office/drawing/2014/main" val="1710544787"/>
                    </a:ext>
                  </a:extLst>
                </a:gridCol>
                <a:gridCol w="1190170">
                  <a:extLst>
                    <a:ext uri="{9D8B030D-6E8A-4147-A177-3AD203B41FA5}">
                      <a16:colId xmlns:a16="http://schemas.microsoft.com/office/drawing/2014/main" val="1716019723"/>
                    </a:ext>
                  </a:extLst>
                </a:gridCol>
                <a:gridCol w="879692">
                  <a:extLst>
                    <a:ext uri="{9D8B030D-6E8A-4147-A177-3AD203B41FA5}">
                      <a16:colId xmlns:a16="http://schemas.microsoft.com/office/drawing/2014/main" val="388163764"/>
                    </a:ext>
                  </a:extLst>
                </a:gridCol>
                <a:gridCol w="1280726">
                  <a:extLst>
                    <a:ext uri="{9D8B030D-6E8A-4147-A177-3AD203B41FA5}">
                      <a16:colId xmlns:a16="http://schemas.microsoft.com/office/drawing/2014/main" val="1259507518"/>
                    </a:ext>
                  </a:extLst>
                </a:gridCol>
                <a:gridCol w="866755">
                  <a:extLst>
                    <a:ext uri="{9D8B030D-6E8A-4147-A177-3AD203B41FA5}">
                      <a16:colId xmlns:a16="http://schemas.microsoft.com/office/drawing/2014/main" val="807130301"/>
                    </a:ext>
                  </a:extLst>
                </a:gridCol>
                <a:gridCol w="1138425">
                  <a:extLst>
                    <a:ext uri="{9D8B030D-6E8A-4147-A177-3AD203B41FA5}">
                      <a16:colId xmlns:a16="http://schemas.microsoft.com/office/drawing/2014/main" val="599778059"/>
                    </a:ext>
                  </a:extLst>
                </a:gridCol>
              </a:tblGrid>
              <a:tr h="1055256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Όνομα Σετ Δεδομένων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Προϊόντα (Ρούχα/Ταινίες)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Χρήστες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Αξιολογήσεις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Κλίμακα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Κατηγορίες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7870411"/>
                  </a:ext>
                </a:extLst>
              </a:tr>
              <a:tr h="378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Asos30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1700</a:t>
                      </a: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Ρούχα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50k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[0,10]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247130"/>
                  </a:ext>
                </a:extLst>
              </a:tr>
              <a:tr h="396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Asos60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1700</a:t>
                      </a: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Ρούχα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100k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[0,10]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179477"/>
                  </a:ext>
                </a:extLst>
              </a:tr>
              <a:tr h="516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Movielens-100k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9000 Ταινίες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100k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[0,5]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72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4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215656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αποτελέσματα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Asos30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690688"/>
            <a:ext cx="7496175" cy="208597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4" y="4369166"/>
            <a:ext cx="7296150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0785" y="1380392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0785" y="3969428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10069390" y="3708339"/>
            <a:ext cx="1974056" cy="124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υλοποίηση: Υβριδικό Σύστημα Γραμμικής Παλινδρόμησης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Ευθύγραμμο βέλος σύνδεσης 12"/>
          <p:cNvCxnSpPr/>
          <p:nvPr/>
        </p:nvCxnSpPr>
        <p:spPr>
          <a:xfrm flipH="1" flipV="1">
            <a:off x="3991708" y="364001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/>
          <p:cNvCxnSpPr/>
          <p:nvPr/>
        </p:nvCxnSpPr>
        <p:spPr>
          <a:xfrm flipH="1" flipV="1">
            <a:off x="5462954" y="361578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/>
          <p:nvPr/>
        </p:nvCxnSpPr>
        <p:spPr>
          <a:xfrm flipH="1" flipV="1">
            <a:off x="6944274" y="361578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/>
          <p:cNvCxnSpPr/>
          <p:nvPr/>
        </p:nvCxnSpPr>
        <p:spPr>
          <a:xfrm flipH="1" flipV="1">
            <a:off x="8416802" y="359843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/>
          <p:cNvCxnSpPr/>
          <p:nvPr/>
        </p:nvCxnSpPr>
        <p:spPr>
          <a:xfrm flipH="1" flipV="1">
            <a:off x="5199185" y="6288087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/>
          <p:nvPr/>
        </p:nvCxnSpPr>
        <p:spPr>
          <a:xfrm flipH="1" flipV="1">
            <a:off x="8127023" y="6286004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Ορθογώνιο 15"/>
          <p:cNvSpPr/>
          <p:nvPr/>
        </p:nvSpPr>
        <p:spPr>
          <a:xfrm>
            <a:off x="8634046" y="3191608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Ορθογώνιο 27"/>
          <p:cNvSpPr/>
          <p:nvPr/>
        </p:nvSpPr>
        <p:spPr>
          <a:xfrm>
            <a:off x="8634046" y="5788270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171694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</a:t>
            </a:r>
            <a:r>
              <a:rPr lang="el-G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4273062"/>
            <a:ext cx="7439025" cy="2057400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728422"/>
            <a:ext cx="7543800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4070" y="1359090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070" y="3969428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Ευθύγραμμο βέλος σύνδεσης 7"/>
          <p:cNvCxnSpPr/>
          <p:nvPr/>
        </p:nvCxnSpPr>
        <p:spPr>
          <a:xfrm flipH="1" flipV="1">
            <a:off x="3877408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 flipH="1" flipV="1">
            <a:off x="5372100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 flipH="1" flipV="1">
            <a:off x="6866792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 flipH="1" flipV="1">
            <a:off x="8352692" y="360894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 flipH="1" flipV="1">
            <a:off x="5125916" y="6121496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/>
          <p:nvPr/>
        </p:nvCxnSpPr>
        <p:spPr>
          <a:xfrm flipH="1" flipV="1">
            <a:off x="8071339" y="6121496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Ορθογώνιο 13"/>
          <p:cNvSpPr/>
          <p:nvPr/>
        </p:nvSpPr>
        <p:spPr>
          <a:xfrm>
            <a:off x="10069390" y="3532187"/>
            <a:ext cx="1974056" cy="1243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υλοποίηση: Υβριδικό Σύστημα Γραμμικής Παλινδρόμησης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8605471" y="3200401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Ορθογώνιο 15"/>
          <p:cNvSpPr/>
          <p:nvPr/>
        </p:nvSpPr>
        <p:spPr>
          <a:xfrm>
            <a:off x="8553083" y="5709139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Στρογγυλεμένο ορθογώνιο 2"/>
          <p:cNvSpPr/>
          <p:nvPr/>
        </p:nvSpPr>
        <p:spPr>
          <a:xfrm>
            <a:off x="10132678" y="5093678"/>
            <a:ext cx="1847480" cy="1397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Συγκριτικά με το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Asos30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αύξηση των δεδομένων βελτίωσε την ακρίβεια στις προτάσεις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6823" y="4968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movielens-100k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36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61" y="1602819"/>
            <a:ext cx="6715125" cy="229552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30" y="4416542"/>
            <a:ext cx="5172989" cy="2323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8438" y="1233487"/>
            <a:ext cx="602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7061" y="4047210"/>
            <a:ext cx="59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9539654" y="2082365"/>
            <a:ext cx="2497015" cy="1336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 σε θέματα ταξινόμησης: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Νευρωνικά Δίκτυα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Ευθύγραμμο βέλος σύνδεσης 8"/>
          <p:cNvCxnSpPr/>
          <p:nvPr/>
        </p:nvCxnSpPr>
        <p:spPr>
          <a:xfrm>
            <a:off x="3956538" y="1567166"/>
            <a:ext cx="5724" cy="3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>
            <a:off x="5199184" y="1567166"/>
            <a:ext cx="0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 flipH="1">
            <a:off x="6482082" y="1602819"/>
            <a:ext cx="24227" cy="27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>
            <a:off x="7719005" y="1615541"/>
            <a:ext cx="18227" cy="13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Ορθογώνιο 21"/>
          <p:cNvSpPr/>
          <p:nvPr/>
        </p:nvSpPr>
        <p:spPr>
          <a:xfrm>
            <a:off x="9539653" y="4909950"/>
            <a:ext cx="2497015" cy="13364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 σε θέματα σφάλματος:</a:t>
            </a:r>
          </a:p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Γραμμικής Παλινδρόμησης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Ευθύγραμμο βέλος σύνδεσης 22"/>
          <p:cNvCxnSpPr/>
          <p:nvPr/>
        </p:nvCxnSpPr>
        <p:spPr>
          <a:xfrm>
            <a:off x="5322276" y="4411437"/>
            <a:ext cx="5724" cy="3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/>
          <p:cNvCxnSpPr/>
          <p:nvPr/>
        </p:nvCxnSpPr>
        <p:spPr>
          <a:xfrm>
            <a:off x="7051431" y="4565407"/>
            <a:ext cx="17585" cy="41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Ορθογώνιο 2"/>
          <p:cNvSpPr/>
          <p:nvPr/>
        </p:nvSpPr>
        <p:spPr>
          <a:xfrm>
            <a:off x="8185638" y="2927838"/>
            <a:ext cx="800100" cy="2110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Ορθογώνιο 12"/>
          <p:cNvSpPr/>
          <p:nvPr/>
        </p:nvSpPr>
        <p:spPr>
          <a:xfrm>
            <a:off x="7385538" y="5978769"/>
            <a:ext cx="1200150" cy="18463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74979"/>
            <a:ext cx="10515600" cy="1325563"/>
          </a:xfrm>
        </p:spPr>
        <p:txBody>
          <a:bodyPr/>
          <a:lstStyle/>
          <a:p>
            <a:r>
              <a:rPr lang="el-GR" dirty="0" smtClean="0"/>
              <a:t>Κάλυψη και Ποικιλία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39" y="1180735"/>
            <a:ext cx="4744915" cy="2732532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41" y="1180735"/>
            <a:ext cx="5055521" cy="2732532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993" y="3992021"/>
            <a:ext cx="4728014" cy="2654962"/>
          </a:xfrm>
          <a:prstGeom prst="rect">
            <a:avLst/>
          </a:prstGeom>
        </p:spPr>
      </p:pic>
      <p:sp>
        <p:nvSpPr>
          <p:cNvPr id="3" name="Ορθογώνιο 2"/>
          <p:cNvSpPr/>
          <p:nvPr/>
        </p:nvSpPr>
        <p:spPr>
          <a:xfrm>
            <a:off x="3376246" y="1180735"/>
            <a:ext cx="545123" cy="21980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asos30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8755701" y="1220112"/>
            <a:ext cx="545123" cy="21980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asos60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2962" y="98763"/>
            <a:ext cx="10515600" cy="1325563"/>
          </a:xfrm>
        </p:spPr>
        <p:txBody>
          <a:bodyPr/>
          <a:lstStyle/>
          <a:p>
            <a:r>
              <a:rPr lang="el-GR" dirty="0" smtClean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978324"/>
            <a:ext cx="7000875" cy="3667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22" y="1608992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Αναζήτηση: Γυναικεία Παλτό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1000" y="1371600"/>
            <a:ext cx="37103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τρίτο γκρι γυναικείο παλτό της πρώτης σειράς που αρέσει στον σχεδιαστή είναι αρκετά παρόμοιο με το τρίτο γκρι γυναικείο παλτό της δεύτερης σειράς που προτείνεται από το σύστημα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0"/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πέμπτο πράσινο γυναικείο παλτό με την γούνα στο γιακά πρώτης σειράς που αρέσει στον σχεδιαστή είναι αρκετά παρόμοιο με το τέταρτο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γυναικείο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παλτό της δεύτερης σειράς που προτείνεται από το σύστημα.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154109"/>
            <a:ext cx="10515600" cy="1325563"/>
          </a:xfrm>
        </p:spPr>
        <p:txBody>
          <a:bodyPr/>
          <a:lstStyle/>
          <a:p>
            <a:r>
              <a:rPr lang="el-GR" dirty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9672"/>
            <a:ext cx="7067550" cy="3962400"/>
          </a:xfrm>
          <a:prstGeom prst="rect">
            <a:avLst/>
          </a:prstGeom>
        </p:spPr>
      </p:pic>
      <p:sp>
        <p:nvSpPr>
          <p:cNvPr id="5" name="Θέση περιεχομένου 4"/>
          <p:cNvSpPr txBox="1">
            <a:spLocks noGrp="1"/>
          </p:cNvSpPr>
          <p:nvPr>
            <p:ph idx="1"/>
          </p:nvPr>
        </p:nvSpPr>
        <p:spPr>
          <a:xfrm>
            <a:off x="8036168" y="1479672"/>
            <a:ext cx="3317631" cy="458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πρώτο πουκάμισο της πρώτης σειράς με τα ριγέ σχέδια που αρέσει στον σχεδιαστή μοιάζει αρκετά με το πέμπτο πουκάμισο της δεύτερης σειράς που προτείνει το σύστημα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όπως και το τρίτο πουκάμισο της πρώτης σειράς με την δεύτερη.</a:t>
            </a:r>
          </a:p>
          <a:p>
            <a:pPr lvl="0"/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δεύτερο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πουκάμισο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της πρώτης σειράς που είναι σκούρο μπλε μοιάζει αρκετά με το τέταρτο πουκάμισο της δεύτερης σειράς σου προτείνει το σύστημα.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12263"/>
            <a:ext cx="10515600" cy="1325563"/>
          </a:xfrm>
        </p:spPr>
        <p:txBody>
          <a:bodyPr/>
          <a:lstStyle/>
          <a:p>
            <a:r>
              <a:rPr lang="el-GR" dirty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9422"/>
            <a:ext cx="7343775" cy="387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9045" y="1700090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Αναζήτηση: Γυναικεία Μαγιό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8730" y="1437826"/>
            <a:ext cx="37103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δεύτερο μαγιό της πρώτης σειράς που αρέσει στον σχεδιαστή μοιάζει αρκετά με το δεύτερο μαγιό της δεύτερης σειράς που προτείνει το σύστημα. </a:t>
            </a:r>
            <a:endParaRPr lang="el-GR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τέταρτο μαγιό της πρώτης σειράς που αρέσει στον σχεδιαστή είναι μαύρο ολόσωμο και μοιάζει αρκετά με το μαγιό στην δεύτερη σειρά της τέταρτης θέσης που προτείνει το σύστημα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μαγιό στην πέμπτη θέση της πρώτης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σειράς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που αρέσει στον σχεδιαστή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μοιάζει αρκετά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 το μαγιό στην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δεύτερη σειρά της πέμπτης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θέσης που προτείνει το σύστημα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607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Συμπεράσματα: 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σωστή επιλογή των παραμέτρων σε κάθε υλοποίηση συμβάλει σημαντικά στις επιδόσεις των προτάσεων.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Στα συστήματα προτάσεων χρειάζεται μελετάμε τόσο τις αλληλεπιδράσεις των χρηστών όσο και τα χαρακτηριστικά των προϊόντων.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 </a:t>
            </a:r>
            <a:r>
              <a:rPr lang="el-G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καταφέρνει και αξιοποιεί πετυχημένα όλα </a:t>
            </a:r>
            <a:r>
              <a:rPr lang="el-G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τα θετικά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στοιχεία κάθε υλοποίησης.</a:t>
            </a:r>
          </a:p>
          <a:p>
            <a:pPr marL="0" indent="0">
              <a:buNone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Μελλοντικές επεκτάσεις: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δημιουργία καλύτερου και πιο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καθαρού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σετ δεδομένων.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αποστολή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eedback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του χρήστη στα συστήματα προτάσεων αν η πρόταση ήταν καλή.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αξιοποίηση περισσότερων παραμέτρων για την δημιουργία πρότασης (χρόνος προβολής, πωλήσεις κλπ.)</a:t>
            </a:r>
          </a:p>
          <a:p>
            <a:pPr marL="457200" indent="-457200">
              <a:buFont typeface="+mj-lt"/>
              <a:buAutoNum type="arabicPeriod"/>
            </a:pPr>
            <a:endParaRPr lang="el-G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Σας ευχαριστώ για την προσοχή σας </a:t>
            </a:r>
            <a:endParaRPr lang="en-US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1974423"/>
            <a:ext cx="2181225" cy="2190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0500" y="4448908"/>
            <a:ext cx="429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Ερωτήσεις;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750809"/>
            <a:ext cx="897255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l-GR" sz="32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Συστήματα Προτάσεων</a:t>
            </a:r>
          </a:p>
          <a:p>
            <a:pPr marL="0" indent="0" algn="ctr">
              <a:buNone/>
            </a:pPr>
            <a:endParaRPr lang="el-GR" u="sng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Χρησιμοποιούνται ευρέως από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μεγάλες εταιρίες του διαδικτύου.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Αναγνωρίζουν τις προτιμήσεις κάθε χρήστη μέσα από την δραστηριότητα του.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Βρίσκουν προϊόντα ή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υπηρεσίες μέσα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από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τεράστιους όγκους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δεδομένων που θεωρούν αρκετά πιθανό ότι θα μας αρέσουν.</a:t>
            </a:r>
          </a:p>
          <a:p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0" y="2302043"/>
            <a:ext cx="1543050" cy="58102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415" y="3098913"/>
            <a:ext cx="625719" cy="621708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299" y="3936467"/>
            <a:ext cx="629835" cy="621708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5299" y="4774020"/>
            <a:ext cx="6477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Διπλωματικής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7992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δημιουργία ενός γενικευμένου συστήματος προτάσεων  που θα τροφοδοτείται με δεδομένα και θα εξάγει προτάσεις.  </a:t>
            </a:r>
          </a:p>
          <a:p>
            <a:pPr marL="0" indent="0">
              <a:buNone/>
            </a:pP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sz="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διπλωματική εργασία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περιλαμβάνει δεδομένα εισόδου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με: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Ρούχα για την παροχή προτάσεων σε σχεδιαστές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Ταινίες για την παροχή προτάσεων σε θεατές.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4720736" y="2839914"/>
            <a:ext cx="2750527" cy="10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Συστημα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προτάσεων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Ευθύγραμμο βέλος σύνδεσης 5"/>
          <p:cNvCxnSpPr>
            <a:endCxn id="4" idx="1"/>
          </p:cNvCxnSpPr>
          <p:nvPr/>
        </p:nvCxnSpPr>
        <p:spPr>
          <a:xfrm>
            <a:off x="3823921" y="3341077"/>
            <a:ext cx="896815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>
            <a:off x="7471263" y="3332284"/>
            <a:ext cx="95836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Ορθογώνιο 11"/>
          <p:cNvSpPr/>
          <p:nvPr/>
        </p:nvSpPr>
        <p:spPr>
          <a:xfrm>
            <a:off x="2434736" y="3015760"/>
            <a:ext cx="1389185" cy="6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Είσοδος δεδομένων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Ορθογώνιο 12"/>
          <p:cNvSpPr/>
          <p:nvPr/>
        </p:nvSpPr>
        <p:spPr>
          <a:xfrm>
            <a:off x="8429625" y="2945422"/>
            <a:ext cx="1405304" cy="77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5317"/>
            <a:ext cx="10515600" cy="1325563"/>
          </a:xfrm>
        </p:spPr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Μεθοδολογία Διπλωματικής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Τα στάδια για την δημιουργία </a:t>
            </a:r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1) του </a:t>
            </a:r>
            <a:r>
              <a:rPr lang="el-G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τελικού συστήματος προτάσεων </a:t>
            </a:r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ένδυσης και 2) του τελικού συστήματος προτάσεων ταινιών είναι: 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συγκέντρωση και προ-επεξεργασία των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δεδομένων,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Ο διαχωρισμός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δεδομένων σε δεδομένα εκπαίδευσης και ελέγχου, 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δημιουργία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συστημάτων προτάσεων,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συνεργασία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συστημάτων προτάσεων που δημιουργήθηκαν μέσω ενός υβριδικού συστήματος, και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επιστημονική τεκμηρίωση της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ορθής λειτουργίας του συστήματος με χρήση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ορισμένων μετρικών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#1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+mj-lt"/>
              </a:rPr>
              <a:t>Σύστημα ανάλυσης πίνακα σε ιδιάζουσες τιμές</a:t>
            </a:r>
            <a:r>
              <a:rPr lang="en-US" dirty="0" smtClean="0">
                <a:latin typeface="+mj-lt"/>
              </a:rPr>
              <a:t> (</a:t>
            </a:r>
            <a:r>
              <a:rPr lang="en-US" i="1" dirty="0" smtClean="0">
                <a:latin typeface="+mj-lt"/>
              </a:rPr>
              <a:t>CF_SVD</a:t>
            </a:r>
            <a:r>
              <a:rPr lang="en-US" dirty="0" smtClean="0">
                <a:latin typeface="+mj-lt"/>
              </a:rPr>
              <a:t>) </a:t>
            </a:r>
            <a:endParaRPr lang="en-US" dirty="0">
              <a:latin typeface="+mj-lt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920387" y="3112477"/>
            <a:ext cx="1872762" cy="18551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4963992" y="3112477"/>
            <a:ext cx="694592" cy="185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6729780" y="3112477"/>
            <a:ext cx="69166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/>
              <p:cNvSpPr/>
              <p:nvPr/>
            </p:nvSpPr>
            <p:spPr>
              <a:xfrm>
                <a:off x="8492637" y="3112477"/>
                <a:ext cx="2180493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Ορθογώνιο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37" y="3112477"/>
                <a:ext cx="2180493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62806" y="3855399"/>
            <a:ext cx="70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0413" y="3269646"/>
            <a:ext cx="527538" cy="37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3270" y="3243269"/>
            <a:ext cx="527538" cy="37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901565"/>
            <a:ext cx="99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χρήστες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7511" y="2741450"/>
            <a:ext cx="215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 προϊόντα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ρούχα/ταινίες)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7355" y="5061682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7302" y="5061682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k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9427" y="3775827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k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3687" y="3855399"/>
            <a:ext cx="61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N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9" name="Πίνακας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9936"/>
              </p:ext>
            </p:extLst>
          </p:nvPr>
        </p:nvGraphicFramePr>
        <p:xfrm>
          <a:off x="1920385" y="3126120"/>
          <a:ext cx="1866170" cy="1841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3884742194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2456573414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2714751493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1207705442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4081594407"/>
                    </a:ext>
                  </a:extLst>
                </a:gridCol>
              </a:tblGrid>
              <a:tr h="613845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778"/>
                  </a:ext>
                </a:extLst>
              </a:tr>
              <a:tr h="613845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42957"/>
                  </a:ext>
                </a:extLst>
              </a:tr>
              <a:tr h="613845">
                <a:tc>
                  <a:txBody>
                    <a:bodyPr/>
                    <a:lstStyle/>
                    <a:p>
                      <a:pPr algn="ctr"/>
                      <a:endParaRPr lang="en-US" sz="9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l-GR" sz="16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l-GR" sz="16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Segoe UI Light" panose="020B0502040204020203" pitchFamily="34" charset="0"/>
                        </a:rPr>
                        <a:t>-</a:t>
                      </a:r>
                      <a:endParaRPr kumimoji="0" lang="el-G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27885"/>
                  </a:ext>
                </a:extLst>
              </a:tr>
            </a:tbl>
          </a:graphicData>
        </a:graphic>
      </p:graphicFrame>
      <p:cxnSp>
        <p:nvCxnSpPr>
          <p:cNvPr id="21" name="Ευθύγραμμο βέλος σύνδεσης 20"/>
          <p:cNvCxnSpPr>
            <a:endCxn id="22" idx="0"/>
          </p:cNvCxnSpPr>
          <p:nvPr/>
        </p:nvCxnSpPr>
        <p:spPr>
          <a:xfrm flipH="1">
            <a:off x="1410798" y="4835769"/>
            <a:ext cx="611436" cy="88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Ορθογώνιο 21"/>
          <p:cNvSpPr/>
          <p:nvPr/>
        </p:nvSpPr>
        <p:spPr>
          <a:xfrm>
            <a:off x="368542" y="5723792"/>
            <a:ext cx="2084511" cy="967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Αξιολόγηση χρήστη σε προϊόν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Ευθύγραμμο βέλος σύνδεσης 24"/>
          <p:cNvCxnSpPr>
            <a:endCxn id="28" idx="0"/>
          </p:cNvCxnSpPr>
          <p:nvPr/>
        </p:nvCxnSpPr>
        <p:spPr>
          <a:xfrm>
            <a:off x="3235570" y="4765431"/>
            <a:ext cx="1027236" cy="96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Ορθογώνιο 27"/>
          <p:cNvSpPr/>
          <p:nvPr/>
        </p:nvSpPr>
        <p:spPr>
          <a:xfrm>
            <a:off x="3220550" y="5729898"/>
            <a:ext cx="2084511" cy="967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Προϊόν μη βαθμολογημένο από χρήστη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1033</Words>
  <Application>Microsoft Office PowerPoint</Application>
  <PresentationFormat>Ευρεία οθόνη</PresentationFormat>
  <Paragraphs>253</Paragraphs>
  <Slides>26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 Math</vt:lpstr>
      <vt:lpstr>Segoe UI Light</vt:lpstr>
      <vt:lpstr>Θέμα του Office</vt:lpstr>
      <vt:lpstr>  ΑΡΙΣΤΟΤΕΛΕΙΟ ΠΑΝΕΠΙΣΤΗΜΙΟ ΘΕΣΣΑΛΟΝΙΚΗΣ   ΠΟΛΥΤΕΧΝΙΚΗ ΣΧΟΛΗ  ΤΜΗΜΑ ΗΛΕΚΤΡΟΛΟΓΩΝ ΜΗΧΑΝΙΚΩΝ &amp; ΜΗΧΑΝΙΚΩΝ ΥΠΟΛΟΓΙΣΤΩΝ  ΤΟΜΕΑΣ ΗΛΕΚΤΡΟΝΙΚΗΣ ΚΑΙ ΥΠΟΛΟΓΙΣΤΩΝ  ΕΡΓΑΣΤΗΡΙΟ ΕΠΕΞΕΡΓΑΣΙΑΣ ΠΛΗΡΟΦΟΡΙΑΣ ΚΑΙ ΥΠΟΛΟΓΙΣΜΩΝ </vt:lpstr>
      <vt:lpstr>Περιεχόμενα</vt:lpstr>
      <vt:lpstr>Περιεχόμενα</vt:lpstr>
      <vt:lpstr>Εισαγωγή</vt:lpstr>
      <vt:lpstr>Περιεχόμενα</vt:lpstr>
      <vt:lpstr>Στόχοι Διπλωματικής</vt:lpstr>
      <vt:lpstr>Μεθοδολογία Διπλωματικής</vt:lpstr>
      <vt:lpstr>Περιεχόμενα</vt:lpstr>
      <vt:lpstr>Υλοποίηση #1</vt:lpstr>
      <vt:lpstr>Υλοποίηση #2</vt:lpstr>
      <vt:lpstr>Υλοποίηση #3</vt:lpstr>
      <vt:lpstr>Υλοποίηση #4</vt:lpstr>
      <vt:lpstr>Υβριδικό Σύστημα #5</vt:lpstr>
      <vt:lpstr>Περιεχόμενα</vt:lpstr>
      <vt:lpstr>Πειραματικά αποτελέσματα</vt:lpstr>
      <vt:lpstr>Πειραματικά αποτελέσματα (Asos30)</vt:lpstr>
      <vt:lpstr>Πειραματικά αποτελέσματα (Asos60)</vt:lpstr>
      <vt:lpstr>Πειραματικά αποτελέσματα  (movielens-100k)</vt:lpstr>
      <vt:lpstr>Κάλυψη και Ποικιλία</vt:lpstr>
      <vt:lpstr>Περιεχόμενα</vt:lpstr>
      <vt:lpstr>Παρουσίαση προτάσεων</vt:lpstr>
      <vt:lpstr>Παρουσίαση προτάσεων</vt:lpstr>
      <vt:lpstr>Παρουσίαση προτάσεων</vt:lpstr>
      <vt:lpstr>Περιεχόμενα</vt:lpstr>
      <vt:lpstr>Συμπεράσματα και μελλοντικές επεκτάσεις</vt:lpstr>
      <vt:lpstr>Σας ευχαριστώ για την προσοχή σας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ΑΡΙΣΤΟΤΕΛΕΙΟ ΠΑΝΕΠΙΣΤΗΜΙΟ ΘΕΣΣΑΛΟΝΙΚΗΣ   ΠΟΛΥΤΕΧΝΙΚΗ ΣΧΟΛΗ  ΤΜΗΜΑ ΗΛΕΚΤΡΟΛΟΓΩΝ ΜΗΧΑΝΙΚΩΝ &amp; ΜΗΧΑΝΙΚΩΝ ΥΠΟΛΟΓΙΣΤΩΝ  ΤΟΜΕΑΣ ΗΛΕΚΤΡΟΝΙΚΗΣ ΚΑΙ ΥΠΟΛΟΓΙΣΤΩΝ  ΕΡΓΑΣΤΗΡΙΟ ΕΠΕΞΕΡΓΑΣΙΑΣ ΠΛΗΡΟΦΟΡΙΑΣ ΚΑΙ ΥΠΟΛΟΓΙΣΜΩΝ </dc:title>
  <dc:creator>Mpountouridis</dc:creator>
  <cp:lastModifiedBy>Mpountouridis</cp:lastModifiedBy>
  <cp:revision>100</cp:revision>
  <dcterms:created xsi:type="dcterms:W3CDTF">2021-03-02T09:39:41Z</dcterms:created>
  <dcterms:modified xsi:type="dcterms:W3CDTF">2021-04-14T10:26:57Z</dcterms:modified>
</cp:coreProperties>
</file>