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1" r:id="rId6"/>
    <p:sldId id="260"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Μεσαίο στυλ 2 - Έμφαση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0" d="100"/>
          <a:sy n="60" d="100"/>
        </p:scale>
        <p:origin x="78" y="11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Διαφάνεια τίτλου">
    <p:spTree>
      <p:nvGrpSpPr>
        <p:cNvPr id="1" name=""/>
        <p:cNvGrpSpPr/>
        <p:nvPr/>
      </p:nvGrpSpPr>
      <p:grpSpPr>
        <a:xfrm>
          <a:off x="0" y="0"/>
          <a:ext cx="0" cy="0"/>
          <a:chOff x="0" y="0"/>
          <a:chExt cx="0" cy="0"/>
        </a:xfrm>
      </p:grpSpPr>
      <p:sp>
        <p:nvSpPr>
          <p:cNvPr id="2" name="Τίτλος 1"/>
          <p:cNvSpPr>
            <a:spLocks noGrp="1"/>
          </p:cNvSpPr>
          <p:nvPr>
            <p:ph type="ctrTitle"/>
          </p:nvPr>
        </p:nvSpPr>
        <p:spPr>
          <a:xfrm>
            <a:off x="1524000" y="1122363"/>
            <a:ext cx="9144000" cy="2387600"/>
          </a:xfrm>
        </p:spPr>
        <p:txBody>
          <a:bodyPr anchor="b"/>
          <a:lstStyle>
            <a:lvl1pPr algn="ctr">
              <a:defRPr sz="6000"/>
            </a:lvl1pPr>
          </a:lstStyle>
          <a:p>
            <a:r>
              <a:rPr lang="el-GR" smtClean="0"/>
              <a:t>Στυλ κύριου τίτλου</a:t>
            </a:r>
            <a:endParaRPr lang="en-US"/>
          </a:p>
        </p:txBody>
      </p:sp>
      <p:sp>
        <p:nvSpPr>
          <p:cNvPr id="3" name="Υπότιτλος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l-GR" smtClean="0"/>
              <a:t>Κάντε κλικ για να επεξεργαστείτε τον υπότιτλο του υποδείγματος</a:t>
            </a:r>
            <a:endParaRPr lang="en-US"/>
          </a:p>
        </p:txBody>
      </p:sp>
      <p:sp>
        <p:nvSpPr>
          <p:cNvPr id="4" name="Θέση ημερομηνίας 3"/>
          <p:cNvSpPr>
            <a:spLocks noGrp="1"/>
          </p:cNvSpPr>
          <p:nvPr>
            <p:ph type="dt" sz="half" idx="10"/>
          </p:nvPr>
        </p:nvSpPr>
        <p:spPr/>
        <p:txBody>
          <a:bodyPr/>
          <a:lstStyle/>
          <a:p>
            <a:fld id="{E03456D4-7753-4FDE-8187-3BFD45D146A1}" type="datetimeFigureOut">
              <a:rPr lang="en-US" smtClean="0"/>
              <a:t>4/9/2021</a:t>
            </a:fld>
            <a:endParaRPr lang="en-US"/>
          </a:p>
        </p:txBody>
      </p:sp>
      <p:sp>
        <p:nvSpPr>
          <p:cNvPr id="5" name="Θέση υποσέλιδου 4"/>
          <p:cNvSpPr>
            <a:spLocks noGrp="1"/>
          </p:cNvSpPr>
          <p:nvPr>
            <p:ph type="ftr" sz="quarter" idx="11"/>
          </p:nvPr>
        </p:nvSpPr>
        <p:spPr/>
        <p:txBody>
          <a:bodyPr/>
          <a:lstStyle/>
          <a:p>
            <a:endParaRPr lang="en-US"/>
          </a:p>
        </p:txBody>
      </p:sp>
      <p:sp>
        <p:nvSpPr>
          <p:cNvPr id="6" name="Θέση αριθμού διαφάνειας 5"/>
          <p:cNvSpPr>
            <a:spLocks noGrp="1"/>
          </p:cNvSpPr>
          <p:nvPr>
            <p:ph type="sldNum" sz="quarter" idx="12"/>
          </p:nvPr>
        </p:nvSpPr>
        <p:spPr/>
        <p:txBody>
          <a:bodyPr/>
          <a:lstStyle/>
          <a:p>
            <a:fld id="{152CD07E-6782-4BFA-B070-84231018C49F}" type="slidenum">
              <a:rPr lang="en-US" smtClean="0"/>
              <a:t>‹#›</a:t>
            </a:fld>
            <a:endParaRPr lang="en-US"/>
          </a:p>
        </p:txBody>
      </p:sp>
    </p:spTree>
    <p:extLst>
      <p:ext uri="{BB962C8B-B14F-4D97-AF65-F5344CB8AC3E}">
        <p14:creationId xmlns:p14="http://schemas.microsoft.com/office/powerpoint/2010/main" val="4173801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Τίτλος και Κατακόρυφο κείμενο">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lstStyle/>
          <a:p>
            <a:r>
              <a:rPr lang="el-GR" smtClean="0"/>
              <a:t>Στυλ κύριου τίτλου</a:t>
            </a:r>
            <a:endParaRPr lang="en-US"/>
          </a:p>
        </p:txBody>
      </p:sp>
      <p:sp>
        <p:nvSpPr>
          <p:cNvPr id="3" name="Θέση κατακόρυφου κειμένου 2"/>
          <p:cNvSpPr>
            <a:spLocks noGrp="1"/>
          </p:cNvSpPr>
          <p:nvPr>
            <p:ph type="body" orient="vert" idx="1"/>
          </p:nvPr>
        </p:nvSpPr>
        <p:spPr/>
        <p:txBody>
          <a:bodyPr vert="eaVert"/>
          <a:lstStyle/>
          <a:p>
            <a:pPr lvl="0"/>
            <a:r>
              <a:rPr lang="el-GR" smtClean="0"/>
              <a:t>Επεξεργασία στυλ υποδείγματος κειμένου</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n-US"/>
          </a:p>
        </p:txBody>
      </p:sp>
      <p:sp>
        <p:nvSpPr>
          <p:cNvPr id="4" name="Θέση ημερομηνίας 3"/>
          <p:cNvSpPr>
            <a:spLocks noGrp="1"/>
          </p:cNvSpPr>
          <p:nvPr>
            <p:ph type="dt" sz="half" idx="10"/>
          </p:nvPr>
        </p:nvSpPr>
        <p:spPr/>
        <p:txBody>
          <a:bodyPr/>
          <a:lstStyle/>
          <a:p>
            <a:fld id="{E03456D4-7753-4FDE-8187-3BFD45D146A1}" type="datetimeFigureOut">
              <a:rPr lang="en-US" smtClean="0"/>
              <a:t>4/9/2021</a:t>
            </a:fld>
            <a:endParaRPr lang="en-US"/>
          </a:p>
        </p:txBody>
      </p:sp>
      <p:sp>
        <p:nvSpPr>
          <p:cNvPr id="5" name="Θέση υποσέλιδου 4"/>
          <p:cNvSpPr>
            <a:spLocks noGrp="1"/>
          </p:cNvSpPr>
          <p:nvPr>
            <p:ph type="ftr" sz="quarter" idx="11"/>
          </p:nvPr>
        </p:nvSpPr>
        <p:spPr/>
        <p:txBody>
          <a:bodyPr/>
          <a:lstStyle/>
          <a:p>
            <a:endParaRPr lang="en-US"/>
          </a:p>
        </p:txBody>
      </p:sp>
      <p:sp>
        <p:nvSpPr>
          <p:cNvPr id="6" name="Θέση αριθμού διαφάνειας 5"/>
          <p:cNvSpPr>
            <a:spLocks noGrp="1"/>
          </p:cNvSpPr>
          <p:nvPr>
            <p:ph type="sldNum" sz="quarter" idx="12"/>
          </p:nvPr>
        </p:nvSpPr>
        <p:spPr/>
        <p:txBody>
          <a:bodyPr/>
          <a:lstStyle/>
          <a:p>
            <a:fld id="{152CD07E-6782-4BFA-B070-84231018C49F}" type="slidenum">
              <a:rPr lang="en-US" smtClean="0"/>
              <a:t>‹#›</a:t>
            </a:fld>
            <a:endParaRPr lang="en-US"/>
          </a:p>
        </p:txBody>
      </p:sp>
    </p:spTree>
    <p:extLst>
      <p:ext uri="{BB962C8B-B14F-4D97-AF65-F5344CB8AC3E}">
        <p14:creationId xmlns:p14="http://schemas.microsoft.com/office/powerpoint/2010/main" val="17671302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Κατακόρυφος τίτλος και Κείμενο">
    <p:spTree>
      <p:nvGrpSpPr>
        <p:cNvPr id="1" name=""/>
        <p:cNvGrpSpPr/>
        <p:nvPr/>
      </p:nvGrpSpPr>
      <p:grpSpPr>
        <a:xfrm>
          <a:off x="0" y="0"/>
          <a:ext cx="0" cy="0"/>
          <a:chOff x="0" y="0"/>
          <a:chExt cx="0" cy="0"/>
        </a:xfrm>
      </p:grpSpPr>
      <p:sp>
        <p:nvSpPr>
          <p:cNvPr id="2" name="Κατακόρυφος τίτλος 1"/>
          <p:cNvSpPr>
            <a:spLocks noGrp="1"/>
          </p:cNvSpPr>
          <p:nvPr>
            <p:ph type="title" orient="vert"/>
          </p:nvPr>
        </p:nvSpPr>
        <p:spPr>
          <a:xfrm>
            <a:off x="8724900" y="365125"/>
            <a:ext cx="2628900" cy="5811838"/>
          </a:xfrm>
        </p:spPr>
        <p:txBody>
          <a:bodyPr vert="eaVert"/>
          <a:lstStyle/>
          <a:p>
            <a:r>
              <a:rPr lang="el-GR" smtClean="0"/>
              <a:t>Στυλ κύριου τίτλου</a:t>
            </a:r>
            <a:endParaRPr lang="en-US"/>
          </a:p>
        </p:txBody>
      </p:sp>
      <p:sp>
        <p:nvSpPr>
          <p:cNvPr id="3" name="Θέση κατακόρυφου κειμένου 2"/>
          <p:cNvSpPr>
            <a:spLocks noGrp="1"/>
          </p:cNvSpPr>
          <p:nvPr>
            <p:ph type="body" orient="vert" idx="1"/>
          </p:nvPr>
        </p:nvSpPr>
        <p:spPr>
          <a:xfrm>
            <a:off x="838200" y="365125"/>
            <a:ext cx="7734300" cy="5811838"/>
          </a:xfrm>
        </p:spPr>
        <p:txBody>
          <a:bodyPr vert="eaVert"/>
          <a:lstStyle/>
          <a:p>
            <a:pPr lvl="0"/>
            <a:r>
              <a:rPr lang="el-GR" smtClean="0"/>
              <a:t>Επεξεργασία στυλ υποδείγματος κειμένου</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n-US"/>
          </a:p>
        </p:txBody>
      </p:sp>
      <p:sp>
        <p:nvSpPr>
          <p:cNvPr id="4" name="Θέση ημερομηνίας 3"/>
          <p:cNvSpPr>
            <a:spLocks noGrp="1"/>
          </p:cNvSpPr>
          <p:nvPr>
            <p:ph type="dt" sz="half" idx="10"/>
          </p:nvPr>
        </p:nvSpPr>
        <p:spPr/>
        <p:txBody>
          <a:bodyPr/>
          <a:lstStyle/>
          <a:p>
            <a:fld id="{E03456D4-7753-4FDE-8187-3BFD45D146A1}" type="datetimeFigureOut">
              <a:rPr lang="en-US" smtClean="0"/>
              <a:t>4/9/2021</a:t>
            </a:fld>
            <a:endParaRPr lang="en-US"/>
          </a:p>
        </p:txBody>
      </p:sp>
      <p:sp>
        <p:nvSpPr>
          <p:cNvPr id="5" name="Θέση υποσέλιδου 4"/>
          <p:cNvSpPr>
            <a:spLocks noGrp="1"/>
          </p:cNvSpPr>
          <p:nvPr>
            <p:ph type="ftr" sz="quarter" idx="11"/>
          </p:nvPr>
        </p:nvSpPr>
        <p:spPr/>
        <p:txBody>
          <a:bodyPr/>
          <a:lstStyle/>
          <a:p>
            <a:endParaRPr lang="en-US"/>
          </a:p>
        </p:txBody>
      </p:sp>
      <p:sp>
        <p:nvSpPr>
          <p:cNvPr id="6" name="Θέση αριθμού διαφάνειας 5"/>
          <p:cNvSpPr>
            <a:spLocks noGrp="1"/>
          </p:cNvSpPr>
          <p:nvPr>
            <p:ph type="sldNum" sz="quarter" idx="12"/>
          </p:nvPr>
        </p:nvSpPr>
        <p:spPr/>
        <p:txBody>
          <a:bodyPr/>
          <a:lstStyle/>
          <a:p>
            <a:fld id="{152CD07E-6782-4BFA-B070-84231018C49F}" type="slidenum">
              <a:rPr lang="en-US" smtClean="0"/>
              <a:t>‹#›</a:t>
            </a:fld>
            <a:endParaRPr lang="en-US"/>
          </a:p>
        </p:txBody>
      </p:sp>
    </p:spTree>
    <p:extLst>
      <p:ext uri="{BB962C8B-B14F-4D97-AF65-F5344CB8AC3E}">
        <p14:creationId xmlns:p14="http://schemas.microsoft.com/office/powerpoint/2010/main" val="11921796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Τίτλος και περιεχόμενο">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lstStyle/>
          <a:p>
            <a:r>
              <a:rPr lang="el-GR" smtClean="0"/>
              <a:t>Στυλ κύριου τίτλου</a:t>
            </a:r>
            <a:endParaRPr lang="en-US"/>
          </a:p>
        </p:txBody>
      </p:sp>
      <p:sp>
        <p:nvSpPr>
          <p:cNvPr id="3" name="Θέση περιεχομένου 2"/>
          <p:cNvSpPr>
            <a:spLocks noGrp="1"/>
          </p:cNvSpPr>
          <p:nvPr>
            <p:ph idx="1"/>
          </p:nvPr>
        </p:nvSpPr>
        <p:spPr/>
        <p:txBody>
          <a:bodyPr/>
          <a:lstStyle/>
          <a:p>
            <a:pPr lvl="0"/>
            <a:r>
              <a:rPr lang="el-GR" smtClean="0"/>
              <a:t>Επεξεργασία στυλ υποδείγματος κειμένου</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n-US"/>
          </a:p>
        </p:txBody>
      </p:sp>
      <p:sp>
        <p:nvSpPr>
          <p:cNvPr id="4" name="Θέση ημερομηνίας 3"/>
          <p:cNvSpPr>
            <a:spLocks noGrp="1"/>
          </p:cNvSpPr>
          <p:nvPr>
            <p:ph type="dt" sz="half" idx="10"/>
          </p:nvPr>
        </p:nvSpPr>
        <p:spPr/>
        <p:txBody>
          <a:bodyPr/>
          <a:lstStyle/>
          <a:p>
            <a:fld id="{E03456D4-7753-4FDE-8187-3BFD45D146A1}" type="datetimeFigureOut">
              <a:rPr lang="en-US" smtClean="0"/>
              <a:t>4/9/2021</a:t>
            </a:fld>
            <a:endParaRPr lang="en-US"/>
          </a:p>
        </p:txBody>
      </p:sp>
      <p:sp>
        <p:nvSpPr>
          <p:cNvPr id="5" name="Θέση υποσέλιδου 4"/>
          <p:cNvSpPr>
            <a:spLocks noGrp="1"/>
          </p:cNvSpPr>
          <p:nvPr>
            <p:ph type="ftr" sz="quarter" idx="11"/>
          </p:nvPr>
        </p:nvSpPr>
        <p:spPr/>
        <p:txBody>
          <a:bodyPr/>
          <a:lstStyle/>
          <a:p>
            <a:endParaRPr lang="en-US"/>
          </a:p>
        </p:txBody>
      </p:sp>
      <p:sp>
        <p:nvSpPr>
          <p:cNvPr id="6" name="Θέση αριθμού διαφάνειας 5"/>
          <p:cNvSpPr>
            <a:spLocks noGrp="1"/>
          </p:cNvSpPr>
          <p:nvPr>
            <p:ph type="sldNum" sz="quarter" idx="12"/>
          </p:nvPr>
        </p:nvSpPr>
        <p:spPr/>
        <p:txBody>
          <a:bodyPr/>
          <a:lstStyle/>
          <a:p>
            <a:fld id="{152CD07E-6782-4BFA-B070-84231018C49F}" type="slidenum">
              <a:rPr lang="en-US" smtClean="0"/>
              <a:t>‹#›</a:t>
            </a:fld>
            <a:endParaRPr lang="en-US"/>
          </a:p>
        </p:txBody>
      </p:sp>
    </p:spTree>
    <p:extLst>
      <p:ext uri="{BB962C8B-B14F-4D97-AF65-F5344CB8AC3E}">
        <p14:creationId xmlns:p14="http://schemas.microsoft.com/office/powerpoint/2010/main" val="29784465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Κεφαλίδα ενότητας">
    <p:spTree>
      <p:nvGrpSpPr>
        <p:cNvPr id="1" name=""/>
        <p:cNvGrpSpPr/>
        <p:nvPr/>
      </p:nvGrpSpPr>
      <p:grpSpPr>
        <a:xfrm>
          <a:off x="0" y="0"/>
          <a:ext cx="0" cy="0"/>
          <a:chOff x="0" y="0"/>
          <a:chExt cx="0" cy="0"/>
        </a:xfrm>
      </p:grpSpPr>
      <p:sp>
        <p:nvSpPr>
          <p:cNvPr id="2" name="Τίτλος 1"/>
          <p:cNvSpPr>
            <a:spLocks noGrp="1"/>
          </p:cNvSpPr>
          <p:nvPr>
            <p:ph type="title"/>
          </p:nvPr>
        </p:nvSpPr>
        <p:spPr>
          <a:xfrm>
            <a:off x="831850" y="1709738"/>
            <a:ext cx="10515600" cy="2852737"/>
          </a:xfrm>
        </p:spPr>
        <p:txBody>
          <a:bodyPr anchor="b"/>
          <a:lstStyle>
            <a:lvl1pPr>
              <a:defRPr sz="6000"/>
            </a:lvl1pPr>
          </a:lstStyle>
          <a:p>
            <a:r>
              <a:rPr lang="el-GR" smtClean="0"/>
              <a:t>Στυλ κύριου τίτλου</a:t>
            </a:r>
            <a:endParaRPr lang="en-US"/>
          </a:p>
        </p:txBody>
      </p:sp>
      <p:sp>
        <p:nvSpPr>
          <p:cNvPr id="3" name="Θέση κειμένου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l-GR" smtClean="0"/>
              <a:t>Επεξεργασία στυλ υποδείγματος κειμένου</a:t>
            </a:r>
          </a:p>
        </p:txBody>
      </p:sp>
      <p:sp>
        <p:nvSpPr>
          <p:cNvPr id="4" name="Θέση ημερομηνίας 3"/>
          <p:cNvSpPr>
            <a:spLocks noGrp="1"/>
          </p:cNvSpPr>
          <p:nvPr>
            <p:ph type="dt" sz="half" idx="10"/>
          </p:nvPr>
        </p:nvSpPr>
        <p:spPr/>
        <p:txBody>
          <a:bodyPr/>
          <a:lstStyle/>
          <a:p>
            <a:fld id="{E03456D4-7753-4FDE-8187-3BFD45D146A1}" type="datetimeFigureOut">
              <a:rPr lang="en-US" smtClean="0"/>
              <a:t>4/9/2021</a:t>
            </a:fld>
            <a:endParaRPr lang="en-US"/>
          </a:p>
        </p:txBody>
      </p:sp>
      <p:sp>
        <p:nvSpPr>
          <p:cNvPr id="5" name="Θέση υποσέλιδου 4"/>
          <p:cNvSpPr>
            <a:spLocks noGrp="1"/>
          </p:cNvSpPr>
          <p:nvPr>
            <p:ph type="ftr" sz="quarter" idx="11"/>
          </p:nvPr>
        </p:nvSpPr>
        <p:spPr/>
        <p:txBody>
          <a:bodyPr/>
          <a:lstStyle/>
          <a:p>
            <a:endParaRPr lang="en-US"/>
          </a:p>
        </p:txBody>
      </p:sp>
      <p:sp>
        <p:nvSpPr>
          <p:cNvPr id="6" name="Θέση αριθμού διαφάνειας 5"/>
          <p:cNvSpPr>
            <a:spLocks noGrp="1"/>
          </p:cNvSpPr>
          <p:nvPr>
            <p:ph type="sldNum" sz="quarter" idx="12"/>
          </p:nvPr>
        </p:nvSpPr>
        <p:spPr/>
        <p:txBody>
          <a:bodyPr/>
          <a:lstStyle/>
          <a:p>
            <a:fld id="{152CD07E-6782-4BFA-B070-84231018C49F}" type="slidenum">
              <a:rPr lang="en-US" smtClean="0"/>
              <a:t>‹#›</a:t>
            </a:fld>
            <a:endParaRPr lang="en-US"/>
          </a:p>
        </p:txBody>
      </p:sp>
    </p:spTree>
    <p:extLst>
      <p:ext uri="{BB962C8B-B14F-4D97-AF65-F5344CB8AC3E}">
        <p14:creationId xmlns:p14="http://schemas.microsoft.com/office/powerpoint/2010/main" val="11090254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Δύο περιεχόμενα">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lstStyle/>
          <a:p>
            <a:r>
              <a:rPr lang="el-GR" smtClean="0"/>
              <a:t>Στυλ κύριου τίτλου</a:t>
            </a:r>
            <a:endParaRPr lang="en-US"/>
          </a:p>
        </p:txBody>
      </p:sp>
      <p:sp>
        <p:nvSpPr>
          <p:cNvPr id="3" name="Θέση περιεχομένου 2"/>
          <p:cNvSpPr>
            <a:spLocks noGrp="1"/>
          </p:cNvSpPr>
          <p:nvPr>
            <p:ph sz="half" idx="1"/>
          </p:nvPr>
        </p:nvSpPr>
        <p:spPr>
          <a:xfrm>
            <a:off x="838200" y="1825625"/>
            <a:ext cx="5181600" cy="4351338"/>
          </a:xfrm>
        </p:spPr>
        <p:txBody>
          <a:bodyPr/>
          <a:lstStyle/>
          <a:p>
            <a:pPr lvl="0"/>
            <a:r>
              <a:rPr lang="el-GR" smtClean="0"/>
              <a:t>Επεξεργασία στυλ υποδείγματος κειμένου</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n-US"/>
          </a:p>
        </p:txBody>
      </p:sp>
      <p:sp>
        <p:nvSpPr>
          <p:cNvPr id="4" name="Θέση περιεχομένου 3"/>
          <p:cNvSpPr>
            <a:spLocks noGrp="1"/>
          </p:cNvSpPr>
          <p:nvPr>
            <p:ph sz="half" idx="2"/>
          </p:nvPr>
        </p:nvSpPr>
        <p:spPr>
          <a:xfrm>
            <a:off x="6172200" y="1825625"/>
            <a:ext cx="5181600" cy="4351338"/>
          </a:xfrm>
        </p:spPr>
        <p:txBody>
          <a:bodyPr/>
          <a:lstStyle/>
          <a:p>
            <a:pPr lvl="0"/>
            <a:r>
              <a:rPr lang="el-GR" smtClean="0"/>
              <a:t>Επεξεργασία στυλ υποδείγματος κειμένου</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n-US"/>
          </a:p>
        </p:txBody>
      </p:sp>
      <p:sp>
        <p:nvSpPr>
          <p:cNvPr id="5" name="Θέση ημερομηνίας 4"/>
          <p:cNvSpPr>
            <a:spLocks noGrp="1"/>
          </p:cNvSpPr>
          <p:nvPr>
            <p:ph type="dt" sz="half" idx="10"/>
          </p:nvPr>
        </p:nvSpPr>
        <p:spPr/>
        <p:txBody>
          <a:bodyPr/>
          <a:lstStyle/>
          <a:p>
            <a:fld id="{E03456D4-7753-4FDE-8187-3BFD45D146A1}" type="datetimeFigureOut">
              <a:rPr lang="en-US" smtClean="0"/>
              <a:t>4/9/2021</a:t>
            </a:fld>
            <a:endParaRPr lang="en-US"/>
          </a:p>
        </p:txBody>
      </p:sp>
      <p:sp>
        <p:nvSpPr>
          <p:cNvPr id="6" name="Θέση υποσέλιδου 5"/>
          <p:cNvSpPr>
            <a:spLocks noGrp="1"/>
          </p:cNvSpPr>
          <p:nvPr>
            <p:ph type="ftr" sz="quarter" idx="11"/>
          </p:nvPr>
        </p:nvSpPr>
        <p:spPr/>
        <p:txBody>
          <a:bodyPr/>
          <a:lstStyle/>
          <a:p>
            <a:endParaRPr lang="en-US"/>
          </a:p>
        </p:txBody>
      </p:sp>
      <p:sp>
        <p:nvSpPr>
          <p:cNvPr id="7" name="Θέση αριθμού διαφάνειας 6"/>
          <p:cNvSpPr>
            <a:spLocks noGrp="1"/>
          </p:cNvSpPr>
          <p:nvPr>
            <p:ph type="sldNum" sz="quarter" idx="12"/>
          </p:nvPr>
        </p:nvSpPr>
        <p:spPr/>
        <p:txBody>
          <a:bodyPr/>
          <a:lstStyle/>
          <a:p>
            <a:fld id="{152CD07E-6782-4BFA-B070-84231018C49F}" type="slidenum">
              <a:rPr lang="en-US" smtClean="0"/>
              <a:t>‹#›</a:t>
            </a:fld>
            <a:endParaRPr lang="en-US"/>
          </a:p>
        </p:txBody>
      </p:sp>
    </p:spTree>
    <p:extLst>
      <p:ext uri="{BB962C8B-B14F-4D97-AF65-F5344CB8AC3E}">
        <p14:creationId xmlns:p14="http://schemas.microsoft.com/office/powerpoint/2010/main" val="15001182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Σύγκριση">
    <p:spTree>
      <p:nvGrpSpPr>
        <p:cNvPr id="1" name=""/>
        <p:cNvGrpSpPr/>
        <p:nvPr/>
      </p:nvGrpSpPr>
      <p:grpSpPr>
        <a:xfrm>
          <a:off x="0" y="0"/>
          <a:ext cx="0" cy="0"/>
          <a:chOff x="0" y="0"/>
          <a:chExt cx="0" cy="0"/>
        </a:xfrm>
      </p:grpSpPr>
      <p:sp>
        <p:nvSpPr>
          <p:cNvPr id="2" name="Τίτλος 1"/>
          <p:cNvSpPr>
            <a:spLocks noGrp="1"/>
          </p:cNvSpPr>
          <p:nvPr>
            <p:ph type="title"/>
          </p:nvPr>
        </p:nvSpPr>
        <p:spPr>
          <a:xfrm>
            <a:off x="839788" y="365125"/>
            <a:ext cx="10515600" cy="1325563"/>
          </a:xfrm>
        </p:spPr>
        <p:txBody>
          <a:bodyPr/>
          <a:lstStyle/>
          <a:p>
            <a:r>
              <a:rPr lang="el-GR" smtClean="0"/>
              <a:t>Στυλ κύριου τίτλου</a:t>
            </a:r>
            <a:endParaRPr lang="en-US"/>
          </a:p>
        </p:txBody>
      </p:sp>
      <p:sp>
        <p:nvSpPr>
          <p:cNvPr id="3" name="Θέση κειμένου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smtClean="0"/>
              <a:t>Επεξεργασία στυλ υποδείγματος κειμένου</a:t>
            </a:r>
          </a:p>
        </p:txBody>
      </p:sp>
      <p:sp>
        <p:nvSpPr>
          <p:cNvPr id="4" name="Θέση περιεχομένου 3"/>
          <p:cNvSpPr>
            <a:spLocks noGrp="1"/>
          </p:cNvSpPr>
          <p:nvPr>
            <p:ph sz="half" idx="2"/>
          </p:nvPr>
        </p:nvSpPr>
        <p:spPr>
          <a:xfrm>
            <a:off x="839788" y="2505075"/>
            <a:ext cx="5157787" cy="3684588"/>
          </a:xfrm>
        </p:spPr>
        <p:txBody>
          <a:bodyPr/>
          <a:lstStyle/>
          <a:p>
            <a:pPr lvl="0"/>
            <a:r>
              <a:rPr lang="el-GR" smtClean="0"/>
              <a:t>Επεξεργασία στυλ υποδείγματος κειμένου</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n-US"/>
          </a:p>
        </p:txBody>
      </p:sp>
      <p:sp>
        <p:nvSpPr>
          <p:cNvPr id="5" name="Θέση κειμένου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smtClean="0"/>
              <a:t>Επεξεργασία στυλ υποδείγματος κειμένου</a:t>
            </a:r>
          </a:p>
        </p:txBody>
      </p:sp>
      <p:sp>
        <p:nvSpPr>
          <p:cNvPr id="6" name="Θέση περιεχομένου 5"/>
          <p:cNvSpPr>
            <a:spLocks noGrp="1"/>
          </p:cNvSpPr>
          <p:nvPr>
            <p:ph sz="quarter" idx="4"/>
          </p:nvPr>
        </p:nvSpPr>
        <p:spPr>
          <a:xfrm>
            <a:off x="6172200" y="2505075"/>
            <a:ext cx="5183188" cy="3684588"/>
          </a:xfrm>
        </p:spPr>
        <p:txBody>
          <a:bodyPr/>
          <a:lstStyle/>
          <a:p>
            <a:pPr lvl="0"/>
            <a:r>
              <a:rPr lang="el-GR" smtClean="0"/>
              <a:t>Επεξεργασία στυλ υποδείγματος κειμένου</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n-US"/>
          </a:p>
        </p:txBody>
      </p:sp>
      <p:sp>
        <p:nvSpPr>
          <p:cNvPr id="7" name="Θέση ημερομηνίας 6"/>
          <p:cNvSpPr>
            <a:spLocks noGrp="1"/>
          </p:cNvSpPr>
          <p:nvPr>
            <p:ph type="dt" sz="half" idx="10"/>
          </p:nvPr>
        </p:nvSpPr>
        <p:spPr/>
        <p:txBody>
          <a:bodyPr/>
          <a:lstStyle/>
          <a:p>
            <a:fld id="{E03456D4-7753-4FDE-8187-3BFD45D146A1}" type="datetimeFigureOut">
              <a:rPr lang="en-US" smtClean="0"/>
              <a:t>4/9/2021</a:t>
            </a:fld>
            <a:endParaRPr lang="en-US"/>
          </a:p>
        </p:txBody>
      </p:sp>
      <p:sp>
        <p:nvSpPr>
          <p:cNvPr id="8" name="Θέση υποσέλιδου 7"/>
          <p:cNvSpPr>
            <a:spLocks noGrp="1"/>
          </p:cNvSpPr>
          <p:nvPr>
            <p:ph type="ftr" sz="quarter" idx="11"/>
          </p:nvPr>
        </p:nvSpPr>
        <p:spPr/>
        <p:txBody>
          <a:bodyPr/>
          <a:lstStyle/>
          <a:p>
            <a:endParaRPr lang="en-US"/>
          </a:p>
        </p:txBody>
      </p:sp>
      <p:sp>
        <p:nvSpPr>
          <p:cNvPr id="9" name="Θέση αριθμού διαφάνειας 8"/>
          <p:cNvSpPr>
            <a:spLocks noGrp="1"/>
          </p:cNvSpPr>
          <p:nvPr>
            <p:ph type="sldNum" sz="quarter" idx="12"/>
          </p:nvPr>
        </p:nvSpPr>
        <p:spPr/>
        <p:txBody>
          <a:bodyPr/>
          <a:lstStyle/>
          <a:p>
            <a:fld id="{152CD07E-6782-4BFA-B070-84231018C49F}" type="slidenum">
              <a:rPr lang="en-US" smtClean="0"/>
              <a:t>‹#›</a:t>
            </a:fld>
            <a:endParaRPr lang="en-US"/>
          </a:p>
        </p:txBody>
      </p:sp>
    </p:spTree>
    <p:extLst>
      <p:ext uri="{BB962C8B-B14F-4D97-AF65-F5344CB8AC3E}">
        <p14:creationId xmlns:p14="http://schemas.microsoft.com/office/powerpoint/2010/main" val="32942926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Μόνο τίτλος">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lstStyle/>
          <a:p>
            <a:r>
              <a:rPr lang="el-GR" smtClean="0"/>
              <a:t>Στυλ κύριου τίτλου</a:t>
            </a:r>
            <a:endParaRPr lang="en-US"/>
          </a:p>
        </p:txBody>
      </p:sp>
      <p:sp>
        <p:nvSpPr>
          <p:cNvPr id="3" name="Θέση ημερομηνίας 2"/>
          <p:cNvSpPr>
            <a:spLocks noGrp="1"/>
          </p:cNvSpPr>
          <p:nvPr>
            <p:ph type="dt" sz="half" idx="10"/>
          </p:nvPr>
        </p:nvSpPr>
        <p:spPr/>
        <p:txBody>
          <a:bodyPr/>
          <a:lstStyle/>
          <a:p>
            <a:fld id="{E03456D4-7753-4FDE-8187-3BFD45D146A1}" type="datetimeFigureOut">
              <a:rPr lang="en-US" smtClean="0"/>
              <a:t>4/9/2021</a:t>
            </a:fld>
            <a:endParaRPr lang="en-US"/>
          </a:p>
        </p:txBody>
      </p:sp>
      <p:sp>
        <p:nvSpPr>
          <p:cNvPr id="4" name="Θέση υποσέλιδου 3"/>
          <p:cNvSpPr>
            <a:spLocks noGrp="1"/>
          </p:cNvSpPr>
          <p:nvPr>
            <p:ph type="ftr" sz="quarter" idx="11"/>
          </p:nvPr>
        </p:nvSpPr>
        <p:spPr/>
        <p:txBody>
          <a:bodyPr/>
          <a:lstStyle/>
          <a:p>
            <a:endParaRPr lang="en-US"/>
          </a:p>
        </p:txBody>
      </p:sp>
      <p:sp>
        <p:nvSpPr>
          <p:cNvPr id="5" name="Θέση αριθμού διαφάνειας 4"/>
          <p:cNvSpPr>
            <a:spLocks noGrp="1"/>
          </p:cNvSpPr>
          <p:nvPr>
            <p:ph type="sldNum" sz="quarter" idx="12"/>
          </p:nvPr>
        </p:nvSpPr>
        <p:spPr/>
        <p:txBody>
          <a:bodyPr/>
          <a:lstStyle/>
          <a:p>
            <a:fld id="{152CD07E-6782-4BFA-B070-84231018C49F}" type="slidenum">
              <a:rPr lang="en-US" smtClean="0"/>
              <a:t>‹#›</a:t>
            </a:fld>
            <a:endParaRPr lang="en-US"/>
          </a:p>
        </p:txBody>
      </p:sp>
    </p:spTree>
    <p:extLst>
      <p:ext uri="{BB962C8B-B14F-4D97-AF65-F5344CB8AC3E}">
        <p14:creationId xmlns:p14="http://schemas.microsoft.com/office/powerpoint/2010/main" val="29747079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Κενό">
    <p:spTree>
      <p:nvGrpSpPr>
        <p:cNvPr id="1" name=""/>
        <p:cNvGrpSpPr/>
        <p:nvPr/>
      </p:nvGrpSpPr>
      <p:grpSpPr>
        <a:xfrm>
          <a:off x="0" y="0"/>
          <a:ext cx="0" cy="0"/>
          <a:chOff x="0" y="0"/>
          <a:chExt cx="0" cy="0"/>
        </a:xfrm>
      </p:grpSpPr>
      <p:sp>
        <p:nvSpPr>
          <p:cNvPr id="2" name="Θέση ημερομηνίας 1"/>
          <p:cNvSpPr>
            <a:spLocks noGrp="1"/>
          </p:cNvSpPr>
          <p:nvPr>
            <p:ph type="dt" sz="half" idx="10"/>
          </p:nvPr>
        </p:nvSpPr>
        <p:spPr/>
        <p:txBody>
          <a:bodyPr/>
          <a:lstStyle/>
          <a:p>
            <a:fld id="{E03456D4-7753-4FDE-8187-3BFD45D146A1}" type="datetimeFigureOut">
              <a:rPr lang="en-US" smtClean="0"/>
              <a:t>4/9/2021</a:t>
            </a:fld>
            <a:endParaRPr lang="en-US"/>
          </a:p>
        </p:txBody>
      </p:sp>
      <p:sp>
        <p:nvSpPr>
          <p:cNvPr id="3" name="Θέση υποσέλιδου 2"/>
          <p:cNvSpPr>
            <a:spLocks noGrp="1"/>
          </p:cNvSpPr>
          <p:nvPr>
            <p:ph type="ftr" sz="quarter" idx="11"/>
          </p:nvPr>
        </p:nvSpPr>
        <p:spPr/>
        <p:txBody>
          <a:bodyPr/>
          <a:lstStyle/>
          <a:p>
            <a:endParaRPr lang="en-US"/>
          </a:p>
        </p:txBody>
      </p:sp>
      <p:sp>
        <p:nvSpPr>
          <p:cNvPr id="4" name="Θέση αριθμού διαφάνειας 3"/>
          <p:cNvSpPr>
            <a:spLocks noGrp="1"/>
          </p:cNvSpPr>
          <p:nvPr>
            <p:ph type="sldNum" sz="quarter" idx="12"/>
          </p:nvPr>
        </p:nvSpPr>
        <p:spPr/>
        <p:txBody>
          <a:bodyPr/>
          <a:lstStyle/>
          <a:p>
            <a:fld id="{152CD07E-6782-4BFA-B070-84231018C49F}" type="slidenum">
              <a:rPr lang="en-US" smtClean="0"/>
              <a:t>‹#›</a:t>
            </a:fld>
            <a:endParaRPr lang="en-US"/>
          </a:p>
        </p:txBody>
      </p:sp>
    </p:spTree>
    <p:extLst>
      <p:ext uri="{BB962C8B-B14F-4D97-AF65-F5344CB8AC3E}">
        <p14:creationId xmlns:p14="http://schemas.microsoft.com/office/powerpoint/2010/main" val="7351219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Περιεχόμενο με λεζάντα">
    <p:spTree>
      <p:nvGrpSpPr>
        <p:cNvPr id="1" name=""/>
        <p:cNvGrpSpPr/>
        <p:nvPr/>
      </p:nvGrpSpPr>
      <p:grpSpPr>
        <a:xfrm>
          <a:off x="0" y="0"/>
          <a:ext cx="0" cy="0"/>
          <a:chOff x="0" y="0"/>
          <a:chExt cx="0" cy="0"/>
        </a:xfrm>
      </p:grpSpPr>
      <p:sp>
        <p:nvSpPr>
          <p:cNvPr id="2" name="Τίτλος 1"/>
          <p:cNvSpPr>
            <a:spLocks noGrp="1"/>
          </p:cNvSpPr>
          <p:nvPr>
            <p:ph type="title"/>
          </p:nvPr>
        </p:nvSpPr>
        <p:spPr>
          <a:xfrm>
            <a:off x="839788" y="457200"/>
            <a:ext cx="3932237" cy="1600200"/>
          </a:xfrm>
        </p:spPr>
        <p:txBody>
          <a:bodyPr anchor="b"/>
          <a:lstStyle>
            <a:lvl1pPr>
              <a:defRPr sz="3200"/>
            </a:lvl1pPr>
          </a:lstStyle>
          <a:p>
            <a:r>
              <a:rPr lang="el-GR" smtClean="0"/>
              <a:t>Στυλ κύριου τίτλου</a:t>
            </a:r>
            <a:endParaRPr lang="en-US"/>
          </a:p>
        </p:txBody>
      </p:sp>
      <p:sp>
        <p:nvSpPr>
          <p:cNvPr id="3" name="Θέση περιεχομένου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l-GR" smtClean="0"/>
              <a:t>Επεξεργασία στυλ υποδείγματος κειμένου</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n-US"/>
          </a:p>
        </p:txBody>
      </p:sp>
      <p:sp>
        <p:nvSpPr>
          <p:cNvPr id="4" name="Θέση κειμένου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l-GR" smtClean="0"/>
              <a:t>Επεξεργασία στυλ υποδείγματος κειμένου</a:t>
            </a:r>
          </a:p>
        </p:txBody>
      </p:sp>
      <p:sp>
        <p:nvSpPr>
          <p:cNvPr id="5" name="Θέση ημερομηνίας 4"/>
          <p:cNvSpPr>
            <a:spLocks noGrp="1"/>
          </p:cNvSpPr>
          <p:nvPr>
            <p:ph type="dt" sz="half" idx="10"/>
          </p:nvPr>
        </p:nvSpPr>
        <p:spPr/>
        <p:txBody>
          <a:bodyPr/>
          <a:lstStyle/>
          <a:p>
            <a:fld id="{E03456D4-7753-4FDE-8187-3BFD45D146A1}" type="datetimeFigureOut">
              <a:rPr lang="en-US" smtClean="0"/>
              <a:t>4/9/2021</a:t>
            </a:fld>
            <a:endParaRPr lang="en-US"/>
          </a:p>
        </p:txBody>
      </p:sp>
      <p:sp>
        <p:nvSpPr>
          <p:cNvPr id="6" name="Θέση υποσέλιδου 5"/>
          <p:cNvSpPr>
            <a:spLocks noGrp="1"/>
          </p:cNvSpPr>
          <p:nvPr>
            <p:ph type="ftr" sz="quarter" idx="11"/>
          </p:nvPr>
        </p:nvSpPr>
        <p:spPr/>
        <p:txBody>
          <a:bodyPr/>
          <a:lstStyle/>
          <a:p>
            <a:endParaRPr lang="en-US"/>
          </a:p>
        </p:txBody>
      </p:sp>
      <p:sp>
        <p:nvSpPr>
          <p:cNvPr id="7" name="Θέση αριθμού διαφάνειας 6"/>
          <p:cNvSpPr>
            <a:spLocks noGrp="1"/>
          </p:cNvSpPr>
          <p:nvPr>
            <p:ph type="sldNum" sz="quarter" idx="12"/>
          </p:nvPr>
        </p:nvSpPr>
        <p:spPr/>
        <p:txBody>
          <a:bodyPr/>
          <a:lstStyle/>
          <a:p>
            <a:fld id="{152CD07E-6782-4BFA-B070-84231018C49F}" type="slidenum">
              <a:rPr lang="en-US" smtClean="0"/>
              <a:t>‹#›</a:t>
            </a:fld>
            <a:endParaRPr lang="en-US"/>
          </a:p>
        </p:txBody>
      </p:sp>
    </p:spTree>
    <p:extLst>
      <p:ext uri="{BB962C8B-B14F-4D97-AF65-F5344CB8AC3E}">
        <p14:creationId xmlns:p14="http://schemas.microsoft.com/office/powerpoint/2010/main" val="39874526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Εικόνα με λεζάντα">
    <p:spTree>
      <p:nvGrpSpPr>
        <p:cNvPr id="1" name=""/>
        <p:cNvGrpSpPr/>
        <p:nvPr/>
      </p:nvGrpSpPr>
      <p:grpSpPr>
        <a:xfrm>
          <a:off x="0" y="0"/>
          <a:ext cx="0" cy="0"/>
          <a:chOff x="0" y="0"/>
          <a:chExt cx="0" cy="0"/>
        </a:xfrm>
      </p:grpSpPr>
      <p:sp>
        <p:nvSpPr>
          <p:cNvPr id="2" name="Τίτλος 1"/>
          <p:cNvSpPr>
            <a:spLocks noGrp="1"/>
          </p:cNvSpPr>
          <p:nvPr>
            <p:ph type="title"/>
          </p:nvPr>
        </p:nvSpPr>
        <p:spPr>
          <a:xfrm>
            <a:off x="839788" y="457200"/>
            <a:ext cx="3932237" cy="1600200"/>
          </a:xfrm>
        </p:spPr>
        <p:txBody>
          <a:bodyPr anchor="b"/>
          <a:lstStyle>
            <a:lvl1pPr>
              <a:defRPr sz="3200"/>
            </a:lvl1pPr>
          </a:lstStyle>
          <a:p>
            <a:r>
              <a:rPr lang="el-GR" smtClean="0"/>
              <a:t>Στυλ κύριου τίτλου</a:t>
            </a:r>
            <a:endParaRPr lang="en-US"/>
          </a:p>
        </p:txBody>
      </p:sp>
      <p:sp>
        <p:nvSpPr>
          <p:cNvPr id="3" name="Θέση εικόνας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Θέση κειμένου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l-GR" smtClean="0"/>
              <a:t>Επεξεργασία στυλ υποδείγματος κειμένου</a:t>
            </a:r>
          </a:p>
        </p:txBody>
      </p:sp>
      <p:sp>
        <p:nvSpPr>
          <p:cNvPr id="5" name="Θέση ημερομηνίας 4"/>
          <p:cNvSpPr>
            <a:spLocks noGrp="1"/>
          </p:cNvSpPr>
          <p:nvPr>
            <p:ph type="dt" sz="half" idx="10"/>
          </p:nvPr>
        </p:nvSpPr>
        <p:spPr/>
        <p:txBody>
          <a:bodyPr/>
          <a:lstStyle/>
          <a:p>
            <a:fld id="{E03456D4-7753-4FDE-8187-3BFD45D146A1}" type="datetimeFigureOut">
              <a:rPr lang="en-US" smtClean="0"/>
              <a:t>4/9/2021</a:t>
            </a:fld>
            <a:endParaRPr lang="en-US"/>
          </a:p>
        </p:txBody>
      </p:sp>
      <p:sp>
        <p:nvSpPr>
          <p:cNvPr id="6" name="Θέση υποσέλιδου 5"/>
          <p:cNvSpPr>
            <a:spLocks noGrp="1"/>
          </p:cNvSpPr>
          <p:nvPr>
            <p:ph type="ftr" sz="quarter" idx="11"/>
          </p:nvPr>
        </p:nvSpPr>
        <p:spPr/>
        <p:txBody>
          <a:bodyPr/>
          <a:lstStyle/>
          <a:p>
            <a:endParaRPr lang="en-US"/>
          </a:p>
        </p:txBody>
      </p:sp>
      <p:sp>
        <p:nvSpPr>
          <p:cNvPr id="7" name="Θέση αριθμού διαφάνειας 6"/>
          <p:cNvSpPr>
            <a:spLocks noGrp="1"/>
          </p:cNvSpPr>
          <p:nvPr>
            <p:ph type="sldNum" sz="quarter" idx="12"/>
          </p:nvPr>
        </p:nvSpPr>
        <p:spPr/>
        <p:txBody>
          <a:bodyPr/>
          <a:lstStyle/>
          <a:p>
            <a:fld id="{152CD07E-6782-4BFA-B070-84231018C49F}" type="slidenum">
              <a:rPr lang="en-US" smtClean="0"/>
              <a:t>‹#›</a:t>
            </a:fld>
            <a:endParaRPr lang="en-US"/>
          </a:p>
        </p:txBody>
      </p:sp>
    </p:spTree>
    <p:extLst>
      <p:ext uri="{BB962C8B-B14F-4D97-AF65-F5344CB8AC3E}">
        <p14:creationId xmlns:p14="http://schemas.microsoft.com/office/powerpoint/2010/main" val="25049948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Θέση τίτλου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l-GR" smtClean="0"/>
              <a:t>Στυλ κύριου τίτλου</a:t>
            </a:r>
            <a:endParaRPr lang="en-US"/>
          </a:p>
        </p:txBody>
      </p:sp>
      <p:sp>
        <p:nvSpPr>
          <p:cNvPr id="3" name="Θέση κειμένου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l-GR" smtClean="0"/>
              <a:t>Επεξεργασία στυλ υποδείγματος κειμένου</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n-US"/>
          </a:p>
        </p:txBody>
      </p:sp>
      <p:sp>
        <p:nvSpPr>
          <p:cNvPr id="4" name="Θέση ημερομηνίας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03456D4-7753-4FDE-8187-3BFD45D146A1}" type="datetimeFigureOut">
              <a:rPr lang="en-US" smtClean="0"/>
              <a:t>4/9/2021</a:t>
            </a:fld>
            <a:endParaRPr lang="en-US"/>
          </a:p>
        </p:txBody>
      </p:sp>
      <p:sp>
        <p:nvSpPr>
          <p:cNvPr id="5" name="Θέση υποσέλιδου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Θέση αριθμού διαφάνειας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2CD07E-6782-4BFA-B070-84231018C49F}" type="slidenum">
              <a:rPr lang="en-US" smtClean="0"/>
              <a:t>‹#›</a:t>
            </a:fld>
            <a:endParaRPr lang="en-US"/>
          </a:p>
        </p:txBody>
      </p:sp>
    </p:spTree>
    <p:extLst>
      <p:ext uri="{BB962C8B-B14F-4D97-AF65-F5344CB8AC3E}">
        <p14:creationId xmlns:p14="http://schemas.microsoft.com/office/powerpoint/2010/main" val="110622262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ctrTitle"/>
          </p:nvPr>
        </p:nvSpPr>
        <p:spPr>
          <a:xfrm>
            <a:off x="1524000" y="-179146"/>
            <a:ext cx="9144000" cy="2387600"/>
          </a:xfrm>
        </p:spPr>
        <p:txBody>
          <a:bodyPr>
            <a:normAutofit/>
          </a:bodyPr>
          <a:lstStyle/>
          <a:p>
            <a:r>
              <a:rPr lang="en-US" sz="1600" dirty="0"/>
              <a:t/>
            </a:r>
            <a:br>
              <a:rPr lang="en-US" sz="1600" dirty="0"/>
            </a:br>
            <a:r>
              <a:rPr lang="el-GR" sz="1600" dirty="0">
                <a:latin typeface="Segoe UI Light" panose="020B0502040204020203" pitchFamily="34" charset="0"/>
                <a:cs typeface="Segoe UI Light" panose="020B0502040204020203" pitchFamily="34" charset="0"/>
              </a:rPr>
              <a:t> ΑΡΙΣΤΟΤΕΛΕΙΟ ΠΑΝΕΠΙΣΤΗΜΙΟ ΘΕΣΣΑΛΟΝΙΚΗΣ </a:t>
            </a:r>
            <a:r>
              <a:rPr lang="en-US" sz="1600" dirty="0">
                <a:latin typeface="Segoe UI Light" panose="020B0502040204020203" pitchFamily="34" charset="0"/>
                <a:cs typeface="Segoe UI Light" panose="020B0502040204020203" pitchFamily="34" charset="0"/>
              </a:rPr>
              <a:t/>
            </a:r>
            <a:br>
              <a:rPr lang="en-US" sz="1600" dirty="0">
                <a:latin typeface="Segoe UI Light" panose="020B0502040204020203" pitchFamily="34" charset="0"/>
                <a:cs typeface="Segoe UI Light" panose="020B0502040204020203" pitchFamily="34" charset="0"/>
              </a:rPr>
            </a:br>
            <a:r>
              <a:rPr lang="el-GR" sz="1600" dirty="0">
                <a:latin typeface="Segoe UI Light" panose="020B0502040204020203" pitchFamily="34" charset="0"/>
                <a:cs typeface="Segoe UI Light" panose="020B0502040204020203" pitchFamily="34" charset="0"/>
              </a:rPr>
              <a:t> ΠΟΛΥΤΕΧΝΙΚΗ ΣΧΟΛΗ </a:t>
            </a:r>
            <a:br>
              <a:rPr lang="el-GR" sz="1600" dirty="0">
                <a:latin typeface="Segoe UI Light" panose="020B0502040204020203" pitchFamily="34" charset="0"/>
                <a:cs typeface="Segoe UI Light" panose="020B0502040204020203" pitchFamily="34" charset="0"/>
              </a:rPr>
            </a:br>
            <a:r>
              <a:rPr lang="el-GR" sz="1600" dirty="0">
                <a:latin typeface="Segoe UI Light" panose="020B0502040204020203" pitchFamily="34" charset="0"/>
                <a:cs typeface="Segoe UI Light" panose="020B0502040204020203" pitchFamily="34" charset="0"/>
              </a:rPr>
              <a:t>ΤΜΗΜΑ ΗΛΕΚΤΡΟΛΟΓΩΝ ΜΗΧΑΝΙΚΩΝ &amp; ΜΗΧΑΝΙΚΩΝ ΥΠΟΛΟΓΙΣΤΩΝ </a:t>
            </a:r>
            <a:br>
              <a:rPr lang="el-GR" sz="1600" dirty="0">
                <a:latin typeface="Segoe UI Light" panose="020B0502040204020203" pitchFamily="34" charset="0"/>
                <a:cs typeface="Segoe UI Light" panose="020B0502040204020203" pitchFamily="34" charset="0"/>
              </a:rPr>
            </a:br>
            <a:r>
              <a:rPr lang="el-GR" sz="1600" dirty="0">
                <a:latin typeface="Segoe UI Light" panose="020B0502040204020203" pitchFamily="34" charset="0"/>
                <a:cs typeface="Segoe UI Light" panose="020B0502040204020203" pitchFamily="34" charset="0"/>
              </a:rPr>
              <a:t>ΤΟΜΕΑΣ ΗΛΕΚΤΡΟΝΙΚΗΣ ΚΑΙ ΥΠΟΛΟΓΙΣΤΩΝ </a:t>
            </a:r>
            <a:br>
              <a:rPr lang="el-GR" sz="1600" dirty="0">
                <a:latin typeface="Segoe UI Light" panose="020B0502040204020203" pitchFamily="34" charset="0"/>
                <a:cs typeface="Segoe UI Light" panose="020B0502040204020203" pitchFamily="34" charset="0"/>
              </a:rPr>
            </a:br>
            <a:r>
              <a:rPr lang="el-GR" sz="1600" dirty="0">
                <a:latin typeface="Segoe UI Light" panose="020B0502040204020203" pitchFamily="34" charset="0"/>
                <a:cs typeface="Segoe UI Light" panose="020B0502040204020203" pitchFamily="34" charset="0"/>
              </a:rPr>
              <a:t>ΕΡΓΑΣΤΗΡΙΟ ΕΠΕΞΕΡΓΑΣΙΑΣ ΠΛΗΡΟΦΟΡΙΑΣ ΚΑΙ ΥΠΟΛΟΓΙΣΜΩΝ </a:t>
            </a:r>
            <a:endParaRPr lang="en-US" sz="1600" dirty="0">
              <a:latin typeface="Segoe UI Light" panose="020B0502040204020203" pitchFamily="34" charset="0"/>
              <a:cs typeface="Segoe UI Light" panose="020B0502040204020203" pitchFamily="34" charset="0"/>
            </a:endParaRPr>
          </a:p>
        </p:txBody>
      </p:sp>
      <p:sp>
        <p:nvSpPr>
          <p:cNvPr id="3" name="Υπότιτλος 2"/>
          <p:cNvSpPr>
            <a:spLocks noGrp="1"/>
          </p:cNvSpPr>
          <p:nvPr>
            <p:ph type="subTitle" idx="1"/>
          </p:nvPr>
        </p:nvSpPr>
        <p:spPr>
          <a:xfrm>
            <a:off x="1524000" y="2421669"/>
            <a:ext cx="9144000" cy="1789846"/>
          </a:xfrm>
        </p:spPr>
        <p:txBody>
          <a:bodyPr>
            <a:normAutofit/>
          </a:bodyPr>
          <a:lstStyle/>
          <a:p>
            <a:endParaRPr lang="en-US" sz="2600" dirty="0">
              <a:latin typeface="Segoe UI Light" panose="020B0502040204020203" pitchFamily="34" charset="0"/>
              <a:cs typeface="Segoe UI Light" panose="020B0502040204020203" pitchFamily="34" charset="0"/>
            </a:endParaRPr>
          </a:p>
          <a:p>
            <a:r>
              <a:rPr lang="el-GR" sz="2600" dirty="0">
                <a:latin typeface="Segoe UI Light" panose="020B0502040204020203" pitchFamily="34" charset="0"/>
                <a:cs typeface="Segoe UI Light" panose="020B0502040204020203" pitchFamily="34" charset="0"/>
              </a:rPr>
              <a:t> Δημιουργία γενικευμένου συστήματος προτάσεων με εφαρμογή σε σύνολα αλληλεξαρτώμενων δεδομένων </a:t>
            </a:r>
          </a:p>
        </p:txBody>
      </p:sp>
      <p:pic>
        <p:nvPicPr>
          <p:cNvPr id="4" name="Εικόνα 3"/>
          <p:cNvPicPr>
            <a:picLocks noChangeAspect="1"/>
          </p:cNvPicPr>
          <p:nvPr/>
        </p:nvPicPr>
        <p:blipFill>
          <a:blip r:embed="rId2"/>
          <a:stretch>
            <a:fillRect/>
          </a:stretch>
        </p:blipFill>
        <p:spPr>
          <a:xfrm>
            <a:off x="5673969" y="228600"/>
            <a:ext cx="720969" cy="720969"/>
          </a:xfrm>
          <a:prstGeom prst="rect">
            <a:avLst/>
          </a:prstGeom>
        </p:spPr>
      </p:pic>
      <p:sp>
        <p:nvSpPr>
          <p:cNvPr id="6" name="TextBox 5"/>
          <p:cNvSpPr txBox="1"/>
          <p:nvPr/>
        </p:nvSpPr>
        <p:spPr>
          <a:xfrm>
            <a:off x="1682260" y="4290646"/>
            <a:ext cx="4352193" cy="1477328"/>
          </a:xfrm>
          <a:prstGeom prst="rect">
            <a:avLst/>
          </a:prstGeom>
          <a:noFill/>
        </p:spPr>
        <p:txBody>
          <a:bodyPr wrap="square" rtlCol="0">
            <a:spAutoFit/>
          </a:bodyPr>
          <a:lstStyle/>
          <a:p>
            <a:endParaRPr lang="en-US" dirty="0">
              <a:latin typeface="Segoe UI Light" panose="020B0502040204020203" pitchFamily="34" charset="0"/>
              <a:cs typeface="Segoe UI Light" panose="020B0502040204020203" pitchFamily="34" charset="0"/>
            </a:endParaRPr>
          </a:p>
          <a:p>
            <a:r>
              <a:rPr lang="el-GR" dirty="0">
                <a:latin typeface="Segoe UI Light" panose="020B0502040204020203" pitchFamily="34" charset="0"/>
                <a:cs typeface="Segoe UI Light" panose="020B0502040204020203" pitchFamily="34" charset="0"/>
              </a:rPr>
              <a:t> Εκπόνηση: </a:t>
            </a:r>
            <a:endParaRPr lang="en-US" dirty="0">
              <a:latin typeface="Segoe UI Light" panose="020B0502040204020203" pitchFamily="34" charset="0"/>
              <a:cs typeface="Segoe UI Light" panose="020B0502040204020203" pitchFamily="34" charset="0"/>
            </a:endParaRPr>
          </a:p>
          <a:p>
            <a:r>
              <a:rPr lang="el-GR" dirty="0">
                <a:latin typeface="Segoe UI Light" panose="020B0502040204020203" pitchFamily="34" charset="0"/>
                <a:cs typeface="Segoe UI Light" panose="020B0502040204020203" pitchFamily="34" charset="0"/>
              </a:rPr>
              <a:t> </a:t>
            </a:r>
            <a:r>
              <a:rPr lang="el-GR" dirty="0" smtClean="0">
                <a:latin typeface="Segoe UI Light" panose="020B0502040204020203" pitchFamily="34" charset="0"/>
                <a:cs typeface="Segoe UI Light" panose="020B0502040204020203" pitchFamily="34" charset="0"/>
              </a:rPr>
              <a:t>Ιωάννης-Παναγιώτης</a:t>
            </a:r>
            <a:r>
              <a:rPr lang="en-US" dirty="0" smtClean="0">
                <a:latin typeface="Segoe UI Light" panose="020B0502040204020203" pitchFamily="34" charset="0"/>
                <a:cs typeface="Segoe UI Light" panose="020B0502040204020203" pitchFamily="34" charset="0"/>
              </a:rPr>
              <a:t> </a:t>
            </a:r>
            <a:r>
              <a:rPr lang="el-GR" dirty="0" smtClean="0">
                <a:latin typeface="Segoe UI Light" panose="020B0502040204020203" pitchFamily="34" charset="0"/>
                <a:cs typeface="Segoe UI Light" panose="020B0502040204020203" pitchFamily="34" charset="0"/>
              </a:rPr>
              <a:t>Μπουντουρίδης</a:t>
            </a:r>
            <a:endParaRPr lang="en-US" dirty="0">
              <a:latin typeface="Segoe UI Light" panose="020B0502040204020203" pitchFamily="34" charset="0"/>
              <a:cs typeface="Segoe UI Light" panose="020B0502040204020203" pitchFamily="34" charset="0"/>
            </a:endParaRPr>
          </a:p>
          <a:p>
            <a:r>
              <a:rPr lang="en-US" dirty="0">
                <a:latin typeface="Segoe UI Light" panose="020B0502040204020203" pitchFamily="34" charset="0"/>
                <a:cs typeface="Segoe UI Light" panose="020B0502040204020203" pitchFamily="34" charset="0"/>
              </a:rPr>
              <a:t> </a:t>
            </a:r>
            <a:r>
              <a:rPr lang="el-GR" dirty="0" smtClean="0">
                <a:latin typeface="Segoe UI Light" panose="020B0502040204020203" pitchFamily="34" charset="0"/>
                <a:cs typeface="Segoe UI Light" panose="020B0502040204020203" pitchFamily="34" charset="0"/>
              </a:rPr>
              <a:t>ΑΕΜ: 8872</a:t>
            </a:r>
            <a:r>
              <a:rPr lang="en-US" dirty="0" smtClean="0">
                <a:latin typeface="Segoe UI Light" panose="020B0502040204020203" pitchFamily="34" charset="0"/>
                <a:cs typeface="Segoe UI Light" panose="020B0502040204020203" pitchFamily="34" charset="0"/>
              </a:rPr>
              <a:t> </a:t>
            </a:r>
            <a:r>
              <a:rPr lang="el-GR" dirty="0" smtClean="0">
                <a:latin typeface="Segoe UI Light" panose="020B0502040204020203" pitchFamily="34" charset="0"/>
                <a:cs typeface="Segoe UI Light" panose="020B0502040204020203" pitchFamily="34" charset="0"/>
              </a:rPr>
              <a:t> </a:t>
            </a:r>
            <a:endParaRPr lang="en-US" dirty="0" smtClean="0">
              <a:latin typeface="Segoe UI Light" panose="020B0502040204020203" pitchFamily="34" charset="0"/>
              <a:cs typeface="Segoe UI Light" panose="020B0502040204020203" pitchFamily="34" charset="0"/>
            </a:endParaRPr>
          </a:p>
          <a:p>
            <a:endParaRPr lang="en-US" dirty="0"/>
          </a:p>
        </p:txBody>
      </p:sp>
      <p:sp>
        <p:nvSpPr>
          <p:cNvPr id="7" name="TextBox 6"/>
          <p:cNvSpPr txBox="1"/>
          <p:nvPr/>
        </p:nvSpPr>
        <p:spPr>
          <a:xfrm>
            <a:off x="6394938" y="4290646"/>
            <a:ext cx="4352193" cy="1477328"/>
          </a:xfrm>
          <a:prstGeom prst="rect">
            <a:avLst/>
          </a:prstGeom>
          <a:noFill/>
        </p:spPr>
        <p:txBody>
          <a:bodyPr wrap="square" rtlCol="0">
            <a:spAutoFit/>
          </a:bodyPr>
          <a:lstStyle/>
          <a:p>
            <a:endParaRPr lang="en-US" dirty="0">
              <a:latin typeface="Segoe UI Light" panose="020B0502040204020203" pitchFamily="34" charset="0"/>
              <a:cs typeface="Segoe UI Light" panose="020B0502040204020203" pitchFamily="34" charset="0"/>
            </a:endParaRPr>
          </a:p>
          <a:p>
            <a:r>
              <a:rPr lang="el-GR" dirty="0">
                <a:latin typeface="Segoe UI Light" panose="020B0502040204020203" pitchFamily="34" charset="0"/>
                <a:cs typeface="Segoe UI Light" panose="020B0502040204020203" pitchFamily="34" charset="0"/>
              </a:rPr>
              <a:t> </a:t>
            </a:r>
            <a:r>
              <a:rPr lang="el-GR" dirty="0" smtClean="0">
                <a:latin typeface="Segoe UI Light" panose="020B0502040204020203" pitchFamily="34" charset="0"/>
                <a:cs typeface="Segoe UI Light" panose="020B0502040204020203" pitchFamily="34" charset="0"/>
              </a:rPr>
              <a:t>Επιβλέποντες</a:t>
            </a:r>
            <a:r>
              <a:rPr lang="el-GR" dirty="0">
                <a:latin typeface="Segoe UI Light" panose="020B0502040204020203" pitchFamily="34" charset="0"/>
                <a:cs typeface="Segoe UI Light" panose="020B0502040204020203" pitchFamily="34" charset="0"/>
              </a:rPr>
              <a:t>: </a:t>
            </a:r>
            <a:endParaRPr lang="en-US" dirty="0">
              <a:latin typeface="Segoe UI Light" panose="020B0502040204020203" pitchFamily="34" charset="0"/>
              <a:cs typeface="Segoe UI Light" panose="020B0502040204020203" pitchFamily="34" charset="0"/>
            </a:endParaRPr>
          </a:p>
          <a:p>
            <a:r>
              <a:rPr lang="el-GR" dirty="0">
                <a:latin typeface="Segoe UI Light" panose="020B0502040204020203" pitchFamily="34" charset="0"/>
                <a:cs typeface="Segoe UI Light" panose="020B0502040204020203" pitchFamily="34" charset="0"/>
              </a:rPr>
              <a:t> </a:t>
            </a:r>
            <a:r>
              <a:rPr lang="el-GR" dirty="0" err="1" smtClean="0">
                <a:latin typeface="Segoe UI Light" panose="020B0502040204020203" pitchFamily="34" charset="0"/>
                <a:cs typeface="Segoe UI Light" panose="020B0502040204020203" pitchFamily="34" charset="0"/>
              </a:rPr>
              <a:t>Καθ</a:t>
            </a:r>
            <a:r>
              <a:rPr lang="el-GR" dirty="0">
                <a:latin typeface="Segoe UI Light" panose="020B0502040204020203" pitchFamily="34" charset="0"/>
                <a:cs typeface="Segoe UI Light" panose="020B0502040204020203" pitchFamily="34" charset="0"/>
              </a:rPr>
              <a:t>. Ανδρέας </a:t>
            </a:r>
            <a:r>
              <a:rPr lang="el-GR" dirty="0" smtClean="0">
                <a:latin typeface="Segoe UI Light" panose="020B0502040204020203" pitchFamily="34" charset="0"/>
                <a:cs typeface="Segoe UI Light" panose="020B0502040204020203" pitchFamily="34" charset="0"/>
              </a:rPr>
              <a:t>Συμεωνίδης</a:t>
            </a:r>
          </a:p>
          <a:p>
            <a:r>
              <a:rPr lang="el-GR" dirty="0" smtClean="0">
                <a:latin typeface="Segoe UI Light" panose="020B0502040204020203" pitchFamily="34" charset="0"/>
                <a:cs typeface="Segoe UI Light" panose="020B0502040204020203" pitchFamily="34" charset="0"/>
              </a:rPr>
              <a:t> Δρ</a:t>
            </a:r>
            <a:r>
              <a:rPr lang="el-GR" dirty="0">
                <a:latin typeface="Segoe UI Light" panose="020B0502040204020203" pitchFamily="34" charset="0"/>
                <a:cs typeface="Segoe UI Light" panose="020B0502040204020203" pitchFamily="34" charset="0"/>
              </a:rPr>
              <a:t>. Αντώνης </a:t>
            </a:r>
            <a:r>
              <a:rPr lang="el-GR" dirty="0" err="1" smtClean="0">
                <a:latin typeface="Segoe UI Light" panose="020B0502040204020203" pitchFamily="34" charset="0"/>
                <a:cs typeface="Segoe UI Light" panose="020B0502040204020203" pitchFamily="34" charset="0"/>
              </a:rPr>
              <a:t>Χρυσόπουλος</a:t>
            </a:r>
            <a:endParaRPr lang="el-GR" dirty="0" smtClean="0">
              <a:latin typeface="Segoe UI Light" panose="020B0502040204020203" pitchFamily="34" charset="0"/>
              <a:cs typeface="Segoe UI Light" panose="020B0502040204020203" pitchFamily="34" charset="0"/>
            </a:endParaRPr>
          </a:p>
          <a:p>
            <a:r>
              <a:rPr lang="el-GR" dirty="0">
                <a:latin typeface="Segoe UI Light" panose="020B0502040204020203" pitchFamily="34" charset="0"/>
                <a:cs typeface="Segoe UI Light" panose="020B0502040204020203" pitchFamily="34" charset="0"/>
              </a:rPr>
              <a:t> </a:t>
            </a:r>
            <a:r>
              <a:rPr lang="el-GR" dirty="0" err="1" smtClean="0">
                <a:latin typeface="Segoe UI Light" panose="020B0502040204020203" pitchFamily="34" charset="0"/>
                <a:cs typeface="Segoe UI Light" panose="020B0502040204020203" pitchFamily="34" charset="0"/>
              </a:rPr>
              <a:t>Ερευν</a:t>
            </a:r>
            <a:r>
              <a:rPr lang="el-GR" dirty="0">
                <a:latin typeface="Segoe UI Light" panose="020B0502040204020203" pitchFamily="34" charset="0"/>
                <a:cs typeface="Segoe UI Light" panose="020B0502040204020203" pitchFamily="34" charset="0"/>
              </a:rPr>
              <a:t>. Σωτήρης Τσαρούχης </a:t>
            </a:r>
            <a:r>
              <a:rPr lang="el-GR" dirty="0" smtClean="0">
                <a:latin typeface="Segoe UI Light" panose="020B0502040204020203" pitchFamily="34" charset="0"/>
                <a:cs typeface="Segoe UI Light" panose="020B0502040204020203" pitchFamily="34" charset="0"/>
              </a:rPr>
              <a:t> </a:t>
            </a:r>
            <a:endParaRPr lang="en-US" dirty="0">
              <a:latin typeface="Segoe UI Light" panose="020B0502040204020203" pitchFamily="34" charset="0"/>
              <a:cs typeface="Segoe UI Light" panose="020B0502040204020203" pitchFamily="34" charset="0"/>
            </a:endParaRPr>
          </a:p>
        </p:txBody>
      </p:sp>
      <p:sp>
        <p:nvSpPr>
          <p:cNvPr id="8" name="TextBox 7"/>
          <p:cNvSpPr txBox="1"/>
          <p:nvPr/>
        </p:nvSpPr>
        <p:spPr>
          <a:xfrm>
            <a:off x="1682260" y="6110654"/>
            <a:ext cx="9064871" cy="369332"/>
          </a:xfrm>
          <a:prstGeom prst="rect">
            <a:avLst/>
          </a:prstGeom>
          <a:noFill/>
        </p:spPr>
        <p:txBody>
          <a:bodyPr wrap="square" rtlCol="0">
            <a:spAutoFit/>
          </a:bodyPr>
          <a:lstStyle/>
          <a:p>
            <a:pPr algn="ctr"/>
            <a:r>
              <a:rPr lang="el-GR" dirty="0" smtClean="0">
                <a:latin typeface="Segoe UI Light" panose="020B0502040204020203" pitchFamily="34" charset="0"/>
                <a:cs typeface="Segoe UI Light" panose="020B0502040204020203" pitchFamily="34" charset="0"/>
              </a:rPr>
              <a:t>Θεσσαλονίκη 2021</a:t>
            </a:r>
            <a:endParaRPr lang="en-US"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040268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a:xfrm>
            <a:off x="838200" y="196951"/>
            <a:ext cx="10515600" cy="1325563"/>
          </a:xfrm>
        </p:spPr>
        <p:txBody>
          <a:bodyPr/>
          <a:lstStyle/>
          <a:p>
            <a:r>
              <a:rPr lang="el-GR" dirty="0">
                <a:latin typeface="Segoe UI Light" panose="020B0502040204020203" pitchFamily="34" charset="0"/>
                <a:cs typeface="Segoe UI Light" panose="020B0502040204020203" pitchFamily="34" charset="0"/>
              </a:rPr>
              <a:t>Υλοποίηση </a:t>
            </a:r>
            <a:r>
              <a:rPr lang="el-GR" dirty="0" smtClean="0">
                <a:latin typeface="Segoe UI Light" panose="020B0502040204020203" pitchFamily="34" charset="0"/>
                <a:cs typeface="Segoe UI Light" panose="020B0502040204020203" pitchFamily="34" charset="0"/>
              </a:rPr>
              <a:t>#</a:t>
            </a:r>
            <a:r>
              <a:rPr lang="en-US" dirty="0" smtClean="0">
                <a:latin typeface="Segoe UI Light" panose="020B0502040204020203" pitchFamily="34" charset="0"/>
                <a:cs typeface="Segoe UI Light" panose="020B0502040204020203" pitchFamily="34" charset="0"/>
              </a:rPr>
              <a:t>2</a:t>
            </a:r>
            <a:endParaRPr lang="en-US" dirty="0"/>
          </a:p>
        </p:txBody>
      </p:sp>
      <p:sp>
        <p:nvSpPr>
          <p:cNvPr id="3" name="Θέση περιεχομένου 2"/>
          <p:cNvSpPr>
            <a:spLocks noGrp="1"/>
          </p:cNvSpPr>
          <p:nvPr>
            <p:ph idx="1"/>
          </p:nvPr>
        </p:nvSpPr>
        <p:spPr>
          <a:xfrm>
            <a:off x="838200" y="1570272"/>
            <a:ext cx="10515600" cy="4351338"/>
          </a:xfrm>
        </p:spPr>
        <p:txBody>
          <a:bodyPr/>
          <a:lstStyle/>
          <a:p>
            <a:pPr marL="0" indent="0">
              <a:buNone/>
            </a:pPr>
            <a:r>
              <a:rPr lang="el-GR" dirty="0" smtClean="0">
                <a:latin typeface="Segoe UI Light" panose="020B0502040204020203" pitchFamily="34" charset="0"/>
                <a:cs typeface="Segoe UI Light" panose="020B0502040204020203" pitchFamily="34" charset="0"/>
              </a:rPr>
              <a:t>Νευρωνικό Συνεργατικό Φιλτράρισμα (</a:t>
            </a:r>
            <a:r>
              <a:rPr lang="en-US" i="1" dirty="0" smtClean="0">
                <a:latin typeface="Segoe UI Light" panose="020B0502040204020203" pitchFamily="34" charset="0"/>
                <a:cs typeface="Segoe UI Light" panose="020B0502040204020203" pitchFamily="34" charset="0"/>
              </a:rPr>
              <a:t>CF_NFC</a:t>
            </a:r>
            <a:r>
              <a:rPr lang="en-US" dirty="0" smtClean="0">
                <a:latin typeface="Segoe UI Light" panose="020B0502040204020203" pitchFamily="34" charset="0"/>
                <a:cs typeface="Segoe UI Light" panose="020B0502040204020203" pitchFamily="34" charset="0"/>
              </a:rPr>
              <a:t>)</a:t>
            </a:r>
            <a:endParaRPr lang="en-US" dirty="0">
              <a:latin typeface="Segoe UI Light" panose="020B0502040204020203" pitchFamily="34" charset="0"/>
              <a:cs typeface="Segoe UI Light" panose="020B0502040204020203" pitchFamily="34" charset="0"/>
            </a:endParaRPr>
          </a:p>
        </p:txBody>
      </p:sp>
      <p:sp>
        <p:nvSpPr>
          <p:cNvPr id="5" name="Ορθογώνιο 4"/>
          <p:cNvSpPr/>
          <p:nvPr/>
        </p:nvSpPr>
        <p:spPr>
          <a:xfrm>
            <a:off x="4224100" y="5931083"/>
            <a:ext cx="1327639" cy="7355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dirty="0" smtClean="0">
                <a:latin typeface="Segoe UI Light" panose="020B0502040204020203" pitchFamily="34" charset="0"/>
                <a:cs typeface="Segoe UI Light" panose="020B0502040204020203" pitchFamily="34" charset="0"/>
              </a:rPr>
              <a:t>Χρήστες</a:t>
            </a:r>
            <a:endParaRPr lang="en-US" dirty="0">
              <a:latin typeface="Segoe UI Light" panose="020B0502040204020203" pitchFamily="34" charset="0"/>
              <a:cs typeface="Segoe UI Light" panose="020B0502040204020203" pitchFamily="34" charset="0"/>
            </a:endParaRPr>
          </a:p>
        </p:txBody>
      </p:sp>
      <p:sp>
        <p:nvSpPr>
          <p:cNvPr id="6" name="Ορθογώνιο 5"/>
          <p:cNvSpPr/>
          <p:nvPr/>
        </p:nvSpPr>
        <p:spPr>
          <a:xfrm>
            <a:off x="6647846" y="5931083"/>
            <a:ext cx="1355481" cy="7355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1400" dirty="0" smtClean="0">
                <a:latin typeface="Segoe UI Light" panose="020B0502040204020203" pitchFamily="34" charset="0"/>
                <a:cs typeface="Segoe UI Light" panose="020B0502040204020203" pitchFamily="34" charset="0"/>
              </a:rPr>
              <a:t>Προϊόντα</a:t>
            </a:r>
          </a:p>
          <a:p>
            <a:pPr algn="ctr"/>
            <a:r>
              <a:rPr lang="el-GR" sz="1400" dirty="0" smtClean="0">
                <a:latin typeface="Segoe UI Light" panose="020B0502040204020203" pitchFamily="34" charset="0"/>
                <a:cs typeface="Segoe UI Light" panose="020B0502040204020203" pitchFamily="34" charset="0"/>
              </a:rPr>
              <a:t>(Ρούχα/Ταινίες)</a:t>
            </a:r>
            <a:endParaRPr lang="en-US" sz="1400" dirty="0">
              <a:latin typeface="Segoe UI Light" panose="020B0502040204020203" pitchFamily="34" charset="0"/>
              <a:cs typeface="Segoe UI Light" panose="020B0502040204020203" pitchFamily="34" charset="0"/>
            </a:endParaRPr>
          </a:p>
        </p:txBody>
      </p:sp>
      <p:sp>
        <p:nvSpPr>
          <p:cNvPr id="11" name="Ορθογώνιο 10"/>
          <p:cNvSpPr/>
          <p:nvPr/>
        </p:nvSpPr>
        <p:spPr>
          <a:xfrm>
            <a:off x="4224100" y="2873109"/>
            <a:ext cx="3751385" cy="1723292"/>
          </a:xfrm>
          <a:prstGeom prst="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12" name="Ορθογώνιο 11"/>
          <p:cNvSpPr/>
          <p:nvPr/>
        </p:nvSpPr>
        <p:spPr>
          <a:xfrm>
            <a:off x="4663717" y="4143966"/>
            <a:ext cx="2875085" cy="2989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1600" dirty="0" smtClean="0">
                <a:latin typeface="Segoe UI Light" panose="020B0502040204020203" pitchFamily="34" charset="0"/>
                <a:cs typeface="Segoe UI Light" panose="020B0502040204020203" pitchFamily="34" charset="0"/>
              </a:rPr>
              <a:t>Επίπεδο 1</a:t>
            </a:r>
            <a:endParaRPr lang="en-US" sz="1600" dirty="0">
              <a:latin typeface="Segoe UI Light" panose="020B0502040204020203" pitchFamily="34" charset="0"/>
              <a:cs typeface="Segoe UI Light" panose="020B0502040204020203" pitchFamily="34" charset="0"/>
            </a:endParaRPr>
          </a:p>
        </p:txBody>
      </p:sp>
      <p:sp>
        <p:nvSpPr>
          <p:cNvPr id="13" name="Ορθογώνιο 12"/>
          <p:cNvSpPr/>
          <p:nvPr/>
        </p:nvSpPr>
        <p:spPr>
          <a:xfrm>
            <a:off x="5016139" y="3685236"/>
            <a:ext cx="2167305" cy="2864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1400" dirty="0">
                <a:latin typeface="Segoe UI Light" panose="020B0502040204020203" pitchFamily="34" charset="0"/>
                <a:cs typeface="Segoe UI Light" panose="020B0502040204020203" pitchFamily="34" charset="0"/>
              </a:rPr>
              <a:t>Επίπεδο </a:t>
            </a:r>
            <a:r>
              <a:rPr lang="el-GR" sz="1400" dirty="0" smtClean="0">
                <a:latin typeface="Segoe UI Light" panose="020B0502040204020203" pitchFamily="34" charset="0"/>
                <a:cs typeface="Segoe UI Light" panose="020B0502040204020203" pitchFamily="34" charset="0"/>
              </a:rPr>
              <a:t>2</a:t>
            </a:r>
            <a:endParaRPr lang="en-US" sz="1400" dirty="0">
              <a:latin typeface="Segoe UI Light" panose="020B0502040204020203" pitchFamily="34" charset="0"/>
              <a:cs typeface="Segoe UI Light" panose="020B0502040204020203" pitchFamily="34" charset="0"/>
            </a:endParaRPr>
          </a:p>
        </p:txBody>
      </p:sp>
      <p:sp>
        <p:nvSpPr>
          <p:cNvPr id="14" name="Ορθογώνιο 13"/>
          <p:cNvSpPr/>
          <p:nvPr/>
        </p:nvSpPr>
        <p:spPr>
          <a:xfrm>
            <a:off x="5282106" y="3336422"/>
            <a:ext cx="1635369" cy="2267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1200" dirty="0">
                <a:latin typeface="Segoe UI Light" panose="020B0502040204020203" pitchFamily="34" charset="0"/>
                <a:cs typeface="Segoe UI Light" panose="020B0502040204020203" pitchFamily="34" charset="0"/>
              </a:rPr>
              <a:t>Επίπεδο </a:t>
            </a:r>
            <a:r>
              <a:rPr lang="el-GR" sz="1200" dirty="0" smtClean="0">
                <a:latin typeface="Segoe UI Light" panose="020B0502040204020203" pitchFamily="34" charset="0"/>
                <a:cs typeface="Segoe UI Light" panose="020B0502040204020203" pitchFamily="34" charset="0"/>
              </a:rPr>
              <a:t>3</a:t>
            </a:r>
            <a:endParaRPr lang="en-US" sz="1200" dirty="0">
              <a:latin typeface="Segoe UI Light" panose="020B0502040204020203" pitchFamily="34" charset="0"/>
              <a:cs typeface="Segoe UI Light" panose="020B0502040204020203" pitchFamily="34" charset="0"/>
            </a:endParaRPr>
          </a:p>
        </p:txBody>
      </p:sp>
      <p:sp>
        <p:nvSpPr>
          <p:cNvPr id="15" name="Ορθογώνιο 14"/>
          <p:cNvSpPr/>
          <p:nvPr/>
        </p:nvSpPr>
        <p:spPr>
          <a:xfrm>
            <a:off x="5551739" y="2977823"/>
            <a:ext cx="1096107" cy="2392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1100" dirty="0" smtClean="0">
                <a:latin typeface="Segoe UI Light" panose="020B0502040204020203" pitchFamily="34" charset="0"/>
                <a:cs typeface="Segoe UI Light" panose="020B0502040204020203" pitchFamily="34" charset="0"/>
              </a:rPr>
              <a:t>Επίπεδο 4</a:t>
            </a:r>
            <a:endParaRPr lang="en-US" dirty="0"/>
          </a:p>
        </p:txBody>
      </p:sp>
      <p:cxnSp>
        <p:nvCxnSpPr>
          <p:cNvPr id="18" name="Ευθύγραμμο βέλος σύνδεσης 17"/>
          <p:cNvCxnSpPr>
            <a:stCxn id="12" idx="0"/>
            <a:endCxn id="13" idx="2"/>
          </p:cNvCxnSpPr>
          <p:nvPr/>
        </p:nvCxnSpPr>
        <p:spPr>
          <a:xfrm flipH="1" flipV="1">
            <a:off x="6099792" y="3971660"/>
            <a:ext cx="1468" cy="1723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Ευθύγραμμο βέλος σύνδεσης 20"/>
          <p:cNvCxnSpPr>
            <a:stCxn id="13" idx="0"/>
            <a:endCxn id="14" idx="2"/>
          </p:cNvCxnSpPr>
          <p:nvPr/>
        </p:nvCxnSpPr>
        <p:spPr>
          <a:xfrm flipH="1" flipV="1">
            <a:off x="6099791" y="3563186"/>
            <a:ext cx="1" cy="1220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Ευθύγραμμο βέλος σύνδεσης 25"/>
          <p:cNvCxnSpPr>
            <a:stCxn id="14" idx="0"/>
            <a:endCxn id="15" idx="2"/>
          </p:cNvCxnSpPr>
          <p:nvPr/>
        </p:nvCxnSpPr>
        <p:spPr>
          <a:xfrm flipV="1">
            <a:off x="6099791" y="3217051"/>
            <a:ext cx="2" cy="1193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8" name="Οβάλ 27"/>
              <p:cNvSpPr/>
              <p:nvPr/>
            </p:nvSpPr>
            <p:spPr>
              <a:xfrm>
                <a:off x="5887309" y="2416952"/>
                <a:ext cx="424962" cy="33410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 </m:t>
                      </m:r>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𝑦</m:t>
                          </m:r>
                        </m:e>
                        <m:sub>
                          <m:r>
                            <a:rPr lang="en-US" sz="1200" b="0" i="1" smtClean="0">
                              <a:latin typeface="Cambria Math" panose="02040503050406030204" pitchFamily="18" charset="0"/>
                            </a:rPr>
                            <m:t>𝑖</m:t>
                          </m:r>
                        </m:sub>
                      </m:sSub>
                    </m:oMath>
                  </m:oMathPara>
                </a14:m>
                <a:endParaRPr lang="en-US" sz="1200" dirty="0"/>
              </a:p>
            </p:txBody>
          </p:sp>
        </mc:Choice>
        <mc:Fallback xmlns="">
          <p:sp>
            <p:nvSpPr>
              <p:cNvPr id="28" name="Οβάλ 27"/>
              <p:cNvSpPr>
                <a:spLocks noRot="1" noChangeAspect="1" noMove="1" noResize="1" noEditPoints="1" noAdjustHandles="1" noChangeArrowheads="1" noChangeShapeType="1" noTextEdit="1"/>
              </p:cNvSpPr>
              <p:nvPr/>
            </p:nvSpPr>
            <p:spPr>
              <a:xfrm>
                <a:off x="5887309" y="2416952"/>
                <a:ext cx="424962" cy="334107"/>
              </a:xfrm>
              <a:prstGeom prst="ellipse">
                <a:avLst/>
              </a:prstGeom>
              <a:blipFill>
                <a:blip r:embed="rId2"/>
                <a:stretch>
                  <a:fillRect/>
                </a:stretch>
              </a:blipFill>
            </p:spPr>
            <p:txBody>
              <a:bodyPr/>
              <a:lstStyle/>
              <a:p>
                <a:r>
                  <a:rPr lang="en-US">
                    <a:noFill/>
                  </a:rPr>
                  <a:t> </a:t>
                </a:r>
              </a:p>
            </p:txBody>
          </p:sp>
        </mc:Fallback>
      </mc:AlternateContent>
      <p:cxnSp>
        <p:nvCxnSpPr>
          <p:cNvPr id="30" name="Ευθύγραμμο βέλος σύνδεσης 29"/>
          <p:cNvCxnSpPr>
            <a:stCxn id="15" idx="0"/>
            <a:endCxn id="28" idx="4"/>
          </p:cNvCxnSpPr>
          <p:nvPr/>
        </p:nvCxnSpPr>
        <p:spPr>
          <a:xfrm flipH="1" flipV="1">
            <a:off x="6099790" y="2751059"/>
            <a:ext cx="3" cy="2267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838200" y="6131825"/>
            <a:ext cx="2206869" cy="523220"/>
          </a:xfrm>
          <a:prstGeom prst="rect">
            <a:avLst/>
          </a:prstGeom>
          <a:noFill/>
        </p:spPr>
        <p:txBody>
          <a:bodyPr wrap="square" rtlCol="0">
            <a:spAutoFit/>
          </a:bodyPr>
          <a:lstStyle/>
          <a:p>
            <a:pPr algn="ctr"/>
            <a:r>
              <a:rPr lang="el-GR" sz="1400" dirty="0" smtClean="0">
                <a:latin typeface="Segoe UI Light" panose="020B0502040204020203" pitchFamily="34" charset="0"/>
                <a:cs typeface="Segoe UI Light" panose="020B0502040204020203" pitchFamily="34" charset="0"/>
              </a:rPr>
              <a:t>Επίπεδο Εισόδου </a:t>
            </a:r>
            <a:r>
              <a:rPr lang="en-US" sz="1400" dirty="0" smtClean="0">
                <a:latin typeface="Segoe UI Light" panose="020B0502040204020203" pitchFamily="34" charset="0"/>
                <a:cs typeface="Segoe UI Light" panose="020B0502040204020203" pitchFamily="34" charset="0"/>
              </a:rPr>
              <a:t>(input layer)</a:t>
            </a:r>
            <a:endParaRPr lang="en-US" sz="1400" dirty="0">
              <a:latin typeface="Segoe UI Light" panose="020B0502040204020203" pitchFamily="34" charset="0"/>
              <a:cs typeface="Segoe UI Light" panose="020B0502040204020203" pitchFamily="34" charset="0"/>
            </a:endParaRPr>
          </a:p>
        </p:txBody>
      </p:sp>
      <p:sp>
        <p:nvSpPr>
          <p:cNvPr id="43" name="Ορθογώνιο 42"/>
          <p:cNvSpPr/>
          <p:nvPr/>
        </p:nvSpPr>
        <p:spPr>
          <a:xfrm>
            <a:off x="4254873" y="4966486"/>
            <a:ext cx="1266092" cy="6693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1000" dirty="0" smtClean="0">
                <a:latin typeface="Segoe UI Light" panose="020B0502040204020203" pitchFamily="34" charset="0"/>
                <a:cs typeface="Segoe UI Light" panose="020B0502040204020203" pitchFamily="34" charset="0"/>
              </a:rPr>
              <a:t>Ενσωματωμένο επίπεδο Χρηστών</a:t>
            </a:r>
            <a:endParaRPr lang="en-US" sz="1000" dirty="0">
              <a:latin typeface="Segoe UI Light" panose="020B0502040204020203" pitchFamily="34" charset="0"/>
              <a:cs typeface="Segoe UI Light" panose="020B0502040204020203" pitchFamily="34" charset="0"/>
            </a:endParaRPr>
          </a:p>
        </p:txBody>
      </p:sp>
      <p:sp>
        <p:nvSpPr>
          <p:cNvPr id="44" name="Ορθογώνιο 43"/>
          <p:cNvSpPr/>
          <p:nvPr/>
        </p:nvSpPr>
        <p:spPr>
          <a:xfrm>
            <a:off x="6692540" y="4966486"/>
            <a:ext cx="1266092" cy="6693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1000" dirty="0">
                <a:latin typeface="Segoe UI Light" panose="020B0502040204020203" pitchFamily="34" charset="0"/>
                <a:cs typeface="Segoe UI Light" panose="020B0502040204020203" pitchFamily="34" charset="0"/>
              </a:rPr>
              <a:t>Ενσωματωμένο επίπεδο </a:t>
            </a:r>
            <a:r>
              <a:rPr lang="el-GR" sz="1000" dirty="0" smtClean="0">
                <a:latin typeface="Segoe UI Light" panose="020B0502040204020203" pitchFamily="34" charset="0"/>
                <a:cs typeface="Segoe UI Light" panose="020B0502040204020203" pitchFamily="34" charset="0"/>
              </a:rPr>
              <a:t>Προϊόντων</a:t>
            </a:r>
            <a:endParaRPr lang="en-US" sz="1000" dirty="0">
              <a:latin typeface="Segoe UI Light" panose="020B0502040204020203" pitchFamily="34" charset="0"/>
              <a:cs typeface="Segoe UI Light" panose="020B0502040204020203" pitchFamily="34" charset="0"/>
            </a:endParaRPr>
          </a:p>
        </p:txBody>
      </p:sp>
      <p:cxnSp>
        <p:nvCxnSpPr>
          <p:cNvPr id="46" name="Ευθύγραμμο βέλος σύνδεσης 45"/>
          <p:cNvCxnSpPr>
            <a:stCxn id="5" idx="0"/>
            <a:endCxn id="43" idx="2"/>
          </p:cNvCxnSpPr>
          <p:nvPr/>
        </p:nvCxnSpPr>
        <p:spPr>
          <a:xfrm flipH="1" flipV="1">
            <a:off x="4887919" y="5635861"/>
            <a:ext cx="1" cy="2952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Ευθύγραμμο βέλος σύνδεσης 48"/>
          <p:cNvCxnSpPr>
            <a:stCxn id="6" idx="0"/>
            <a:endCxn id="44" idx="2"/>
          </p:cNvCxnSpPr>
          <p:nvPr/>
        </p:nvCxnSpPr>
        <p:spPr>
          <a:xfrm flipH="1" flipV="1">
            <a:off x="7325586" y="5635861"/>
            <a:ext cx="1" cy="2952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838200" y="5134120"/>
            <a:ext cx="2206869" cy="523220"/>
          </a:xfrm>
          <a:prstGeom prst="rect">
            <a:avLst/>
          </a:prstGeom>
          <a:noFill/>
        </p:spPr>
        <p:txBody>
          <a:bodyPr wrap="square" rtlCol="0">
            <a:spAutoFit/>
          </a:bodyPr>
          <a:lstStyle/>
          <a:p>
            <a:pPr algn="ctr"/>
            <a:r>
              <a:rPr lang="el-GR" sz="1400" dirty="0" smtClean="0">
                <a:latin typeface="Segoe UI Light" panose="020B0502040204020203" pitchFamily="34" charset="0"/>
                <a:cs typeface="Segoe UI Light" panose="020B0502040204020203" pitchFamily="34" charset="0"/>
              </a:rPr>
              <a:t>Ενσωματωμένο επίπεδο </a:t>
            </a:r>
            <a:r>
              <a:rPr lang="en-US" sz="1400" dirty="0" smtClean="0">
                <a:latin typeface="Segoe UI Light" panose="020B0502040204020203" pitchFamily="34" charset="0"/>
                <a:cs typeface="Segoe UI Light" panose="020B0502040204020203" pitchFamily="34" charset="0"/>
              </a:rPr>
              <a:t>(embedding layer)</a:t>
            </a:r>
            <a:endParaRPr lang="en-US" sz="1400" dirty="0">
              <a:latin typeface="Segoe UI Light" panose="020B0502040204020203" pitchFamily="34" charset="0"/>
              <a:cs typeface="Segoe UI Light" panose="020B0502040204020203" pitchFamily="34" charset="0"/>
            </a:endParaRPr>
          </a:p>
        </p:txBody>
      </p:sp>
      <p:cxnSp>
        <p:nvCxnSpPr>
          <p:cNvPr id="59" name="Ευθύγραμμο βέλος σύνδεσης 58"/>
          <p:cNvCxnSpPr>
            <a:stCxn id="43" idx="0"/>
            <a:endCxn id="12" idx="2"/>
          </p:cNvCxnSpPr>
          <p:nvPr/>
        </p:nvCxnSpPr>
        <p:spPr>
          <a:xfrm flipV="1">
            <a:off x="4887919" y="4442904"/>
            <a:ext cx="1213341" cy="5235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Ευθύγραμμο βέλος σύνδεσης 61"/>
          <p:cNvCxnSpPr>
            <a:stCxn id="44" idx="0"/>
            <a:endCxn id="12" idx="2"/>
          </p:cNvCxnSpPr>
          <p:nvPr/>
        </p:nvCxnSpPr>
        <p:spPr>
          <a:xfrm flipH="1" flipV="1">
            <a:off x="6101260" y="4442904"/>
            <a:ext cx="1224326" cy="5235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4" name="TextBox 63"/>
          <p:cNvSpPr txBox="1"/>
          <p:nvPr/>
        </p:nvSpPr>
        <p:spPr>
          <a:xfrm>
            <a:off x="838200" y="3487972"/>
            <a:ext cx="2206869" cy="738664"/>
          </a:xfrm>
          <a:prstGeom prst="rect">
            <a:avLst/>
          </a:prstGeom>
          <a:noFill/>
        </p:spPr>
        <p:txBody>
          <a:bodyPr wrap="square" rtlCol="0">
            <a:spAutoFit/>
          </a:bodyPr>
          <a:lstStyle/>
          <a:p>
            <a:pPr algn="ctr"/>
            <a:r>
              <a:rPr lang="el-GR" sz="1400" dirty="0" smtClean="0">
                <a:latin typeface="Segoe UI Light" panose="020B0502040204020203" pitchFamily="34" charset="0"/>
                <a:cs typeface="Segoe UI Light" panose="020B0502040204020203" pitchFamily="34" charset="0"/>
              </a:rPr>
              <a:t>Πολύ-επίπεδο Νευρωνικό Δίκτυο </a:t>
            </a:r>
            <a:r>
              <a:rPr lang="en-US" sz="1400" dirty="0" smtClean="0">
                <a:latin typeface="Segoe UI Light" panose="020B0502040204020203" pitchFamily="34" charset="0"/>
                <a:cs typeface="Segoe UI Light" panose="020B0502040204020203" pitchFamily="34" charset="0"/>
              </a:rPr>
              <a:t>(multi-layer neural network)</a:t>
            </a:r>
            <a:endParaRPr lang="en-US" sz="1400" dirty="0">
              <a:latin typeface="Segoe UI Light" panose="020B0502040204020203" pitchFamily="34" charset="0"/>
              <a:cs typeface="Segoe UI Light" panose="020B0502040204020203" pitchFamily="34" charset="0"/>
            </a:endParaRPr>
          </a:p>
        </p:txBody>
      </p:sp>
      <p:sp>
        <p:nvSpPr>
          <p:cNvPr id="65" name="TextBox 64"/>
          <p:cNvSpPr txBox="1"/>
          <p:nvPr/>
        </p:nvSpPr>
        <p:spPr>
          <a:xfrm>
            <a:off x="838200" y="2416952"/>
            <a:ext cx="2206869" cy="523220"/>
          </a:xfrm>
          <a:prstGeom prst="rect">
            <a:avLst/>
          </a:prstGeom>
          <a:noFill/>
        </p:spPr>
        <p:txBody>
          <a:bodyPr wrap="square" rtlCol="0">
            <a:spAutoFit/>
          </a:bodyPr>
          <a:lstStyle/>
          <a:p>
            <a:pPr algn="ctr"/>
            <a:r>
              <a:rPr lang="el-GR" sz="1400" dirty="0" smtClean="0">
                <a:latin typeface="Segoe UI Light" panose="020B0502040204020203" pitchFamily="34" charset="0"/>
                <a:cs typeface="Segoe UI Light" panose="020B0502040204020203" pitchFamily="34" charset="0"/>
              </a:rPr>
              <a:t>Επίπεδο Εξόδου </a:t>
            </a:r>
            <a:r>
              <a:rPr lang="en-US" sz="1400" dirty="0" smtClean="0">
                <a:latin typeface="Segoe UI Light" panose="020B0502040204020203" pitchFamily="34" charset="0"/>
                <a:cs typeface="Segoe UI Light" panose="020B0502040204020203" pitchFamily="34" charset="0"/>
              </a:rPr>
              <a:t>(output layer)</a:t>
            </a:r>
            <a:endParaRPr lang="en-US" sz="14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10786160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a:xfrm>
            <a:off x="838194" y="110141"/>
            <a:ext cx="10515600" cy="1325563"/>
          </a:xfrm>
        </p:spPr>
        <p:txBody>
          <a:bodyPr/>
          <a:lstStyle/>
          <a:p>
            <a:r>
              <a:rPr lang="el-GR" dirty="0">
                <a:latin typeface="Segoe UI Light" panose="020B0502040204020203" pitchFamily="34" charset="0"/>
                <a:cs typeface="Segoe UI Light" panose="020B0502040204020203" pitchFamily="34" charset="0"/>
              </a:rPr>
              <a:t>Υλοποίηση </a:t>
            </a:r>
            <a:r>
              <a:rPr lang="el-GR" dirty="0" smtClean="0">
                <a:latin typeface="Segoe UI Light" panose="020B0502040204020203" pitchFamily="34" charset="0"/>
                <a:cs typeface="Segoe UI Light" panose="020B0502040204020203" pitchFamily="34" charset="0"/>
              </a:rPr>
              <a:t>#</a:t>
            </a:r>
            <a:r>
              <a:rPr lang="el-GR" dirty="0">
                <a:latin typeface="Segoe UI Light" panose="020B0502040204020203" pitchFamily="34" charset="0"/>
                <a:cs typeface="Segoe UI Light" panose="020B0502040204020203" pitchFamily="34" charset="0"/>
              </a:rPr>
              <a:t>3</a:t>
            </a:r>
            <a:endParaRPr lang="en-US" dirty="0"/>
          </a:p>
        </p:txBody>
      </p:sp>
      <p:sp>
        <p:nvSpPr>
          <p:cNvPr id="3" name="Θέση περιεχομένου 2"/>
          <p:cNvSpPr>
            <a:spLocks noGrp="1"/>
          </p:cNvSpPr>
          <p:nvPr>
            <p:ph idx="1"/>
          </p:nvPr>
        </p:nvSpPr>
        <p:spPr>
          <a:xfrm>
            <a:off x="838197" y="1504628"/>
            <a:ext cx="10515600" cy="4351338"/>
          </a:xfrm>
        </p:spPr>
        <p:txBody>
          <a:bodyPr/>
          <a:lstStyle/>
          <a:p>
            <a:pPr marL="0" indent="0">
              <a:buNone/>
            </a:pPr>
            <a:r>
              <a:rPr lang="el-GR" dirty="0" smtClean="0">
                <a:latin typeface="Segoe UI Light" panose="020B0502040204020203" pitchFamily="34" charset="0"/>
                <a:cs typeface="Segoe UI Light" panose="020B0502040204020203" pitchFamily="34" charset="0"/>
              </a:rPr>
              <a:t>Φιλτράρισμα Περιεχομένου με Τυχαία Δάση (</a:t>
            </a:r>
            <a:r>
              <a:rPr lang="en-US" i="1" dirty="0" smtClean="0">
                <a:latin typeface="Segoe UI Light" panose="020B0502040204020203" pitchFamily="34" charset="0"/>
                <a:cs typeface="Segoe UI Light" panose="020B0502040204020203" pitchFamily="34" charset="0"/>
              </a:rPr>
              <a:t>CB_RF</a:t>
            </a:r>
            <a:r>
              <a:rPr lang="en-US" dirty="0" smtClean="0">
                <a:latin typeface="Segoe UI Light" panose="020B0502040204020203" pitchFamily="34" charset="0"/>
                <a:cs typeface="Segoe UI Light" panose="020B0502040204020203" pitchFamily="34" charset="0"/>
              </a:rPr>
              <a:t>) </a:t>
            </a:r>
            <a:endParaRPr lang="el-GR" dirty="0" smtClean="0">
              <a:latin typeface="Segoe UI Light" panose="020B0502040204020203" pitchFamily="34" charset="0"/>
              <a:cs typeface="Segoe UI Light" panose="020B0502040204020203" pitchFamily="34" charset="0"/>
            </a:endParaRPr>
          </a:p>
        </p:txBody>
      </p:sp>
      <p:sp>
        <p:nvSpPr>
          <p:cNvPr id="4" name="Ορθογώνιο 3"/>
          <p:cNvSpPr/>
          <p:nvPr/>
        </p:nvSpPr>
        <p:spPr>
          <a:xfrm>
            <a:off x="7218486" y="6078256"/>
            <a:ext cx="3036276" cy="6466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1400" dirty="0" smtClean="0">
                <a:latin typeface="Segoe UI Light" panose="020B0502040204020203" pitchFamily="34" charset="0"/>
                <a:cs typeface="Segoe UI Light" panose="020B0502040204020203" pitchFamily="34" charset="0"/>
              </a:rPr>
              <a:t>Χαρακτηριστικά Προϊόντων Χρήστη (Ρούχων/Ταινιών)</a:t>
            </a:r>
            <a:endParaRPr lang="en-US" sz="1400" dirty="0">
              <a:latin typeface="Segoe UI Light" panose="020B0502040204020203" pitchFamily="34" charset="0"/>
              <a:cs typeface="Segoe UI Light" panose="020B0502040204020203" pitchFamily="34" charset="0"/>
            </a:endParaRPr>
          </a:p>
        </p:txBody>
      </p:sp>
      <p:sp>
        <p:nvSpPr>
          <p:cNvPr id="5" name="Ορθογώνιο 4"/>
          <p:cNvSpPr/>
          <p:nvPr/>
        </p:nvSpPr>
        <p:spPr>
          <a:xfrm>
            <a:off x="5014544" y="4107746"/>
            <a:ext cx="3182815" cy="1744103"/>
          </a:xfrm>
          <a:prstGeom prst="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dirty="0">
              <a:latin typeface="Segoe UI Light" panose="020B0502040204020203" pitchFamily="34" charset="0"/>
              <a:cs typeface="Segoe UI Light" panose="020B0502040204020203" pitchFamily="34" charset="0"/>
            </a:endParaRPr>
          </a:p>
        </p:txBody>
      </p:sp>
      <p:sp>
        <p:nvSpPr>
          <p:cNvPr id="6" name="Ορθογώνιο 5"/>
          <p:cNvSpPr/>
          <p:nvPr/>
        </p:nvSpPr>
        <p:spPr>
          <a:xfrm>
            <a:off x="3437794" y="6078256"/>
            <a:ext cx="2719754" cy="6466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1400" dirty="0" smtClean="0">
                <a:latin typeface="Segoe UI Light" panose="020B0502040204020203" pitchFamily="34" charset="0"/>
                <a:cs typeface="Segoe UI Light" panose="020B0502040204020203" pitchFamily="34" charset="0"/>
              </a:rPr>
              <a:t>Βαθμολογίες Προϊόντων Χρήστη (Ρούχων/Ταινιών)</a:t>
            </a:r>
            <a:endParaRPr lang="en-US" sz="1400" dirty="0">
              <a:latin typeface="Segoe UI Light" panose="020B0502040204020203" pitchFamily="34" charset="0"/>
              <a:cs typeface="Segoe UI Light" panose="020B0502040204020203" pitchFamily="34" charset="0"/>
            </a:endParaRPr>
          </a:p>
        </p:txBody>
      </p:sp>
      <p:cxnSp>
        <p:nvCxnSpPr>
          <p:cNvPr id="8" name="Ευθύγραμμο βέλος σύνδεσης 7"/>
          <p:cNvCxnSpPr>
            <a:stCxn id="6" idx="0"/>
            <a:endCxn id="5" idx="2"/>
          </p:cNvCxnSpPr>
          <p:nvPr/>
        </p:nvCxnSpPr>
        <p:spPr>
          <a:xfrm flipV="1">
            <a:off x="4797671" y="5851849"/>
            <a:ext cx="1808281" cy="2264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Ευθύγραμμο βέλος σύνδεσης 10"/>
          <p:cNvCxnSpPr>
            <a:stCxn id="4" idx="0"/>
            <a:endCxn id="5" idx="2"/>
          </p:cNvCxnSpPr>
          <p:nvPr/>
        </p:nvCxnSpPr>
        <p:spPr>
          <a:xfrm flipH="1" flipV="1">
            <a:off x="6605952" y="5851849"/>
            <a:ext cx="2130672" cy="2264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Ευθύγραμμο βέλος σύνδεσης 12"/>
          <p:cNvCxnSpPr>
            <a:stCxn id="5" idx="0"/>
            <a:endCxn id="20" idx="2"/>
          </p:cNvCxnSpPr>
          <p:nvPr/>
        </p:nvCxnSpPr>
        <p:spPr>
          <a:xfrm flipV="1">
            <a:off x="6605952" y="3685744"/>
            <a:ext cx="2" cy="4220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Ορθογώνιο 19"/>
          <p:cNvSpPr/>
          <p:nvPr/>
        </p:nvSpPr>
        <p:spPr>
          <a:xfrm>
            <a:off x="5014546" y="2972360"/>
            <a:ext cx="3182815" cy="7133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1400" dirty="0" smtClean="0">
                <a:latin typeface="Segoe UI Light" panose="020B0502040204020203" pitchFamily="34" charset="0"/>
                <a:cs typeface="Segoe UI Light" panose="020B0502040204020203" pitchFamily="34" charset="0"/>
              </a:rPr>
              <a:t>Πρόβλεψη σε μη βαθμολογημένα προϊόντα</a:t>
            </a:r>
            <a:endParaRPr lang="en-US" sz="1400" dirty="0">
              <a:latin typeface="Segoe UI Light" panose="020B0502040204020203" pitchFamily="34" charset="0"/>
              <a:cs typeface="Segoe UI Light" panose="020B0502040204020203" pitchFamily="34" charset="0"/>
            </a:endParaRPr>
          </a:p>
        </p:txBody>
      </p:sp>
      <mc:AlternateContent xmlns:mc="http://schemas.openxmlformats.org/markup-compatibility/2006" xmlns:a14="http://schemas.microsoft.com/office/drawing/2010/main">
        <mc:Choice Requires="a14">
          <p:sp>
            <p:nvSpPr>
              <p:cNvPr id="22" name="Οβάλ 21"/>
              <p:cNvSpPr/>
              <p:nvPr/>
            </p:nvSpPr>
            <p:spPr>
              <a:xfrm>
                <a:off x="5959717" y="2210603"/>
                <a:ext cx="1292469" cy="52935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 </m:t>
                      </m:r>
                      <m:sSub>
                        <m:sSubPr>
                          <m:ctrlPr>
                            <a:rPr lang="en-US" sz="1400" b="1" i="1" smtClean="0">
                              <a:latin typeface="Cambria Math" panose="02040503050406030204" pitchFamily="18" charset="0"/>
                            </a:rPr>
                          </m:ctrlPr>
                        </m:sSubPr>
                        <m:e>
                          <m:r>
                            <a:rPr lang="en-US" sz="1400" b="1" i="1" smtClean="0">
                              <a:latin typeface="Cambria Math" panose="02040503050406030204" pitchFamily="18" charset="0"/>
                            </a:rPr>
                            <m:t>𝒎𝒂𝒙</m:t>
                          </m:r>
                          <m:r>
                            <a:rPr lang="en-US" sz="1400" b="1" i="1" smtClean="0">
                              <a:latin typeface="Cambria Math" panose="02040503050406030204" pitchFamily="18" charset="0"/>
                            </a:rPr>
                            <m:t>(</m:t>
                          </m:r>
                          <m:r>
                            <a:rPr lang="en-US" sz="1400" b="1" i="1" smtClean="0">
                              <a:latin typeface="Cambria Math" panose="02040503050406030204" pitchFamily="18" charset="0"/>
                            </a:rPr>
                            <m:t>𝒚</m:t>
                          </m:r>
                        </m:e>
                        <m:sub>
                          <m:r>
                            <a:rPr lang="en-US" sz="1400" b="1" i="1" smtClean="0">
                              <a:latin typeface="Cambria Math" panose="02040503050406030204" pitchFamily="18" charset="0"/>
                            </a:rPr>
                            <m:t>𝒊</m:t>
                          </m:r>
                        </m:sub>
                      </m:sSub>
                      <m:r>
                        <a:rPr lang="en-US" sz="1400" b="1" i="1" smtClean="0">
                          <a:latin typeface="Cambria Math" panose="02040503050406030204" pitchFamily="18" charset="0"/>
                        </a:rPr>
                        <m:t>)</m:t>
                      </m:r>
                    </m:oMath>
                  </m:oMathPara>
                </a14:m>
                <a:endParaRPr lang="en-US" sz="1400" b="1" dirty="0"/>
              </a:p>
            </p:txBody>
          </p:sp>
        </mc:Choice>
        <mc:Fallback xmlns="">
          <p:sp>
            <p:nvSpPr>
              <p:cNvPr id="22" name="Οβάλ 21"/>
              <p:cNvSpPr>
                <a:spLocks noRot="1" noChangeAspect="1" noMove="1" noResize="1" noEditPoints="1" noAdjustHandles="1" noChangeArrowheads="1" noChangeShapeType="1" noTextEdit="1"/>
              </p:cNvSpPr>
              <p:nvPr/>
            </p:nvSpPr>
            <p:spPr>
              <a:xfrm>
                <a:off x="5959717" y="2210603"/>
                <a:ext cx="1292469" cy="529355"/>
              </a:xfrm>
              <a:prstGeom prst="ellipse">
                <a:avLst/>
              </a:prstGeom>
              <a:blipFill>
                <a:blip r:embed="rId2"/>
                <a:stretch>
                  <a:fillRect/>
                </a:stretch>
              </a:blipFill>
            </p:spPr>
            <p:txBody>
              <a:bodyPr/>
              <a:lstStyle/>
              <a:p>
                <a:r>
                  <a:rPr lang="en-US">
                    <a:noFill/>
                  </a:rPr>
                  <a:t> </a:t>
                </a:r>
              </a:p>
            </p:txBody>
          </p:sp>
        </mc:Fallback>
      </mc:AlternateContent>
      <p:cxnSp>
        <p:nvCxnSpPr>
          <p:cNvPr id="24" name="Ευθύγραμμο βέλος σύνδεσης 23"/>
          <p:cNvCxnSpPr>
            <a:stCxn id="20" idx="0"/>
            <a:endCxn id="22" idx="4"/>
          </p:cNvCxnSpPr>
          <p:nvPr/>
        </p:nvCxnSpPr>
        <p:spPr>
          <a:xfrm flipH="1" flipV="1">
            <a:off x="6605952" y="2739958"/>
            <a:ext cx="2" cy="2324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838194" y="2210603"/>
            <a:ext cx="2206869" cy="523220"/>
          </a:xfrm>
          <a:prstGeom prst="rect">
            <a:avLst/>
          </a:prstGeom>
          <a:noFill/>
        </p:spPr>
        <p:txBody>
          <a:bodyPr wrap="square" rtlCol="0">
            <a:spAutoFit/>
          </a:bodyPr>
          <a:lstStyle/>
          <a:p>
            <a:pPr algn="ctr"/>
            <a:r>
              <a:rPr lang="el-GR" sz="1400" dirty="0" smtClean="0">
                <a:latin typeface="Segoe UI Light" panose="020B0502040204020203" pitchFamily="34" charset="0"/>
                <a:cs typeface="Segoe UI Light" panose="020B0502040204020203" pitchFamily="34" charset="0"/>
              </a:rPr>
              <a:t>Εξαγωγή των καλύτερων προτάσεων</a:t>
            </a:r>
            <a:endParaRPr lang="en-US" sz="1400" dirty="0">
              <a:latin typeface="Segoe UI Light" panose="020B0502040204020203" pitchFamily="34" charset="0"/>
              <a:cs typeface="Segoe UI Light" panose="020B0502040204020203" pitchFamily="34" charset="0"/>
            </a:endParaRPr>
          </a:p>
        </p:txBody>
      </p:sp>
      <p:sp>
        <p:nvSpPr>
          <p:cNvPr id="43" name="Ορθογώνιο 42"/>
          <p:cNvSpPr/>
          <p:nvPr/>
        </p:nvSpPr>
        <p:spPr>
          <a:xfrm>
            <a:off x="5380892" y="4651131"/>
            <a:ext cx="888024" cy="756138"/>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l-GR" sz="1400" dirty="0" smtClean="0">
                <a:latin typeface="Segoe UI Light" panose="020B0502040204020203" pitchFamily="34" charset="0"/>
                <a:cs typeface="Segoe UI Light" panose="020B0502040204020203" pitchFamily="34" charset="0"/>
              </a:rPr>
              <a:t>Τυχαία Δάση</a:t>
            </a:r>
            <a:endParaRPr lang="en-US" sz="1400" dirty="0">
              <a:latin typeface="Segoe UI Light" panose="020B0502040204020203" pitchFamily="34" charset="0"/>
              <a:cs typeface="Segoe UI Light" panose="020B0502040204020203" pitchFamily="34" charset="0"/>
            </a:endParaRPr>
          </a:p>
        </p:txBody>
      </p:sp>
      <p:sp>
        <p:nvSpPr>
          <p:cNvPr id="44" name="Ορθογώνιο 43"/>
          <p:cNvSpPr/>
          <p:nvPr/>
        </p:nvSpPr>
        <p:spPr>
          <a:xfrm>
            <a:off x="6966438" y="4651131"/>
            <a:ext cx="888024" cy="756138"/>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sz="1400" dirty="0" err="1" smtClean="0">
                <a:latin typeface="Segoe UI Light" panose="020B0502040204020203" pitchFamily="34" charset="0"/>
                <a:cs typeface="Segoe UI Light" panose="020B0502040204020203" pitchFamily="34" charset="0"/>
              </a:rPr>
              <a:t>Optuna</a:t>
            </a:r>
            <a:r>
              <a:rPr lang="el-GR" sz="1400" dirty="0" smtClean="0">
                <a:latin typeface="Segoe UI Light" panose="020B0502040204020203" pitchFamily="34" charset="0"/>
                <a:cs typeface="Segoe UI Light" panose="020B0502040204020203" pitchFamily="34" charset="0"/>
              </a:rPr>
              <a:t>*</a:t>
            </a:r>
            <a:endParaRPr lang="en-US" sz="1400" dirty="0">
              <a:latin typeface="Segoe UI Light" panose="020B0502040204020203" pitchFamily="34" charset="0"/>
              <a:cs typeface="Segoe UI Light" panose="020B0502040204020203" pitchFamily="34" charset="0"/>
            </a:endParaRPr>
          </a:p>
        </p:txBody>
      </p:sp>
      <p:sp>
        <p:nvSpPr>
          <p:cNvPr id="45" name="TextBox 44"/>
          <p:cNvSpPr txBox="1"/>
          <p:nvPr/>
        </p:nvSpPr>
        <p:spPr>
          <a:xfrm>
            <a:off x="6477000" y="4844534"/>
            <a:ext cx="281354" cy="369332"/>
          </a:xfrm>
          <a:prstGeom prst="rect">
            <a:avLst/>
          </a:prstGeom>
          <a:noFill/>
        </p:spPr>
        <p:txBody>
          <a:bodyPr wrap="square" rtlCol="0">
            <a:spAutoFit/>
          </a:bodyPr>
          <a:lstStyle/>
          <a:p>
            <a:r>
              <a:rPr lang="en-US" dirty="0" smtClean="0">
                <a:latin typeface="Segoe UI Light" panose="020B0502040204020203" pitchFamily="34" charset="0"/>
                <a:cs typeface="Segoe UI Light" panose="020B0502040204020203" pitchFamily="34" charset="0"/>
              </a:rPr>
              <a:t>+</a:t>
            </a:r>
            <a:endParaRPr lang="en-US" dirty="0">
              <a:latin typeface="Segoe UI Light" panose="020B0502040204020203" pitchFamily="34" charset="0"/>
              <a:cs typeface="Segoe UI Light" panose="020B0502040204020203" pitchFamily="34" charset="0"/>
            </a:endParaRPr>
          </a:p>
        </p:txBody>
      </p:sp>
      <p:sp>
        <p:nvSpPr>
          <p:cNvPr id="46" name="TextBox 45"/>
          <p:cNvSpPr txBox="1"/>
          <p:nvPr/>
        </p:nvSpPr>
        <p:spPr>
          <a:xfrm>
            <a:off x="838194" y="6139947"/>
            <a:ext cx="2206869" cy="523220"/>
          </a:xfrm>
          <a:prstGeom prst="rect">
            <a:avLst/>
          </a:prstGeom>
          <a:noFill/>
        </p:spPr>
        <p:txBody>
          <a:bodyPr wrap="square" rtlCol="0">
            <a:spAutoFit/>
          </a:bodyPr>
          <a:lstStyle/>
          <a:p>
            <a:pPr algn="ctr"/>
            <a:r>
              <a:rPr lang="el-GR" sz="1400" dirty="0" smtClean="0">
                <a:latin typeface="Segoe UI Light" panose="020B0502040204020203" pitchFamily="34" charset="0"/>
                <a:cs typeface="Segoe UI Light" panose="020B0502040204020203" pitchFamily="34" charset="0"/>
              </a:rPr>
              <a:t>Επίπεδο Εισόδου </a:t>
            </a:r>
            <a:r>
              <a:rPr lang="en-US" sz="1400" dirty="0" smtClean="0">
                <a:latin typeface="Segoe UI Light" panose="020B0502040204020203" pitchFamily="34" charset="0"/>
                <a:cs typeface="Segoe UI Light" panose="020B0502040204020203" pitchFamily="34" charset="0"/>
              </a:rPr>
              <a:t>(input layer)</a:t>
            </a:r>
            <a:endParaRPr lang="en-US" sz="1400" dirty="0">
              <a:latin typeface="Segoe UI Light" panose="020B0502040204020203" pitchFamily="34" charset="0"/>
              <a:cs typeface="Segoe UI Light" panose="020B0502040204020203" pitchFamily="34" charset="0"/>
            </a:endParaRPr>
          </a:p>
        </p:txBody>
      </p:sp>
      <p:sp>
        <p:nvSpPr>
          <p:cNvPr id="47" name="TextBox 46"/>
          <p:cNvSpPr txBox="1"/>
          <p:nvPr/>
        </p:nvSpPr>
        <p:spPr>
          <a:xfrm>
            <a:off x="838194" y="4718187"/>
            <a:ext cx="2206869" cy="523220"/>
          </a:xfrm>
          <a:prstGeom prst="rect">
            <a:avLst/>
          </a:prstGeom>
          <a:noFill/>
        </p:spPr>
        <p:txBody>
          <a:bodyPr wrap="square" rtlCol="0">
            <a:spAutoFit/>
          </a:bodyPr>
          <a:lstStyle/>
          <a:p>
            <a:pPr algn="ctr"/>
            <a:r>
              <a:rPr lang="el-GR" sz="1400" dirty="0" smtClean="0">
                <a:latin typeface="Segoe UI Light" panose="020B0502040204020203" pitchFamily="34" charset="0"/>
                <a:cs typeface="Segoe UI Light" panose="020B0502040204020203" pitchFamily="34" charset="0"/>
              </a:rPr>
              <a:t>Προετοιμασία Μοντέλου (Εκπαίδευση και Έλεγχος)</a:t>
            </a:r>
            <a:endParaRPr lang="en-US" sz="1400" dirty="0">
              <a:latin typeface="Segoe UI Light" panose="020B0502040204020203" pitchFamily="34" charset="0"/>
              <a:cs typeface="Segoe UI Light" panose="020B0502040204020203" pitchFamily="34" charset="0"/>
            </a:endParaRPr>
          </a:p>
        </p:txBody>
      </p:sp>
      <p:sp>
        <p:nvSpPr>
          <p:cNvPr id="48" name="TextBox 47"/>
          <p:cNvSpPr txBox="1"/>
          <p:nvPr/>
        </p:nvSpPr>
        <p:spPr>
          <a:xfrm>
            <a:off x="838194" y="3067442"/>
            <a:ext cx="2206869" cy="523220"/>
          </a:xfrm>
          <a:prstGeom prst="rect">
            <a:avLst/>
          </a:prstGeom>
          <a:noFill/>
        </p:spPr>
        <p:txBody>
          <a:bodyPr wrap="square" rtlCol="0">
            <a:spAutoFit/>
          </a:bodyPr>
          <a:lstStyle/>
          <a:p>
            <a:pPr algn="ctr"/>
            <a:r>
              <a:rPr lang="el-GR" sz="1400" dirty="0" smtClean="0">
                <a:latin typeface="Segoe UI Light" panose="020B0502040204020203" pitchFamily="34" charset="0"/>
                <a:cs typeface="Segoe UI Light" panose="020B0502040204020203" pitchFamily="34" charset="0"/>
              </a:rPr>
              <a:t>Δημιουργία νέων προτάσεων</a:t>
            </a:r>
            <a:endParaRPr lang="en-US" sz="1400" dirty="0">
              <a:latin typeface="Segoe UI Light" panose="020B0502040204020203" pitchFamily="34" charset="0"/>
              <a:cs typeface="Segoe UI Light" panose="020B0502040204020203" pitchFamily="34" charset="0"/>
            </a:endParaRPr>
          </a:p>
        </p:txBody>
      </p:sp>
      <p:cxnSp>
        <p:nvCxnSpPr>
          <p:cNvPr id="53" name="Ευθύγραμμο βέλος σύνδεσης 52"/>
          <p:cNvCxnSpPr>
            <a:stCxn id="44" idx="3"/>
          </p:cNvCxnSpPr>
          <p:nvPr/>
        </p:nvCxnSpPr>
        <p:spPr>
          <a:xfrm flipV="1">
            <a:off x="7854462" y="4206551"/>
            <a:ext cx="1579684" cy="8226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5" name="Οβάλ 54"/>
          <p:cNvSpPr/>
          <p:nvPr/>
        </p:nvSpPr>
        <p:spPr>
          <a:xfrm>
            <a:off x="9176237" y="3416410"/>
            <a:ext cx="2924911" cy="10588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1200" dirty="0" smtClean="0">
                <a:latin typeface="Segoe UI Light" panose="020B0502040204020203" pitchFamily="34" charset="0"/>
                <a:cs typeface="Segoe UI Light" panose="020B0502040204020203" pitchFamily="34" charset="0"/>
              </a:rPr>
              <a:t>*Βιβλιοθήκη που μας βοηθά για την σωστή ρύθμιση παραμέτρων των Τυχαίων Δασών</a:t>
            </a:r>
            <a:endParaRPr lang="en-US" sz="12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36114493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a:xfrm>
            <a:off x="838194" y="0"/>
            <a:ext cx="10515600" cy="1325563"/>
          </a:xfrm>
        </p:spPr>
        <p:txBody>
          <a:bodyPr/>
          <a:lstStyle/>
          <a:p>
            <a:r>
              <a:rPr lang="el-GR" dirty="0">
                <a:latin typeface="Segoe UI Light" panose="020B0502040204020203" pitchFamily="34" charset="0"/>
                <a:cs typeface="Segoe UI Light" panose="020B0502040204020203" pitchFamily="34" charset="0"/>
              </a:rPr>
              <a:t>Υλοποίηση </a:t>
            </a:r>
            <a:r>
              <a:rPr lang="el-GR" dirty="0" smtClean="0">
                <a:latin typeface="Segoe UI Light" panose="020B0502040204020203" pitchFamily="34" charset="0"/>
                <a:cs typeface="Segoe UI Light" panose="020B0502040204020203" pitchFamily="34" charset="0"/>
              </a:rPr>
              <a:t>#4</a:t>
            </a:r>
            <a:endParaRPr lang="en-US" dirty="0"/>
          </a:p>
        </p:txBody>
      </p:sp>
      <p:sp>
        <p:nvSpPr>
          <p:cNvPr id="3" name="Θέση περιεχομένου 2"/>
          <p:cNvSpPr>
            <a:spLocks noGrp="1"/>
          </p:cNvSpPr>
          <p:nvPr>
            <p:ph idx="1"/>
          </p:nvPr>
        </p:nvSpPr>
        <p:spPr>
          <a:xfrm>
            <a:off x="838194" y="1407549"/>
            <a:ext cx="10515600" cy="4351338"/>
          </a:xfrm>
        </p:spPr>
        <p:txBody>
          <a:bodyPr/>
          <a:lstStyle/>
          <a:p>
            <a:pPr marL="0" indent="0">
              <a:buNone/>
            </a:pPr>
            <a:r>
              <a:rPr lang="el-GR" dirty="0">
                <a:latin typeface="Segoe UI Light" panose="020B0502040204020203" pitchFamily="34" charset="0"/>
                <a:cs typeface="Segoe UI Light" panose="020B0502040204020203" pitchFamily="34" charset="0"/>
              </a:rPr>
              <a:t>Φιλτράρισμα Περιεχομένου με </a:t>
            </a:r>
            <a:r>
              <a:rPr lang="el-GR" dirty="0" smtClean="0">
                <a:latin typeface="Segoe UI Light" panose="020B0502040204020203" pitchFamily="34" charset="0"/>
                <a:cs typeface="Segoe UI Light" panose="020B0502040204020203" pitchFamily="34" charset="0"/>
              </a:rPr>
              <a:t>Νευρωνικά Δίκτυα </a:t>
            </a:r>
            <a:r>
              <a:rPr lang="en-US" dirty="0" smtClean="0">
                <a:latin typeface="Segoe UI Light" panose="020B0502040204020203" pitchFamily="34" charset="0"/>
                <a:cs typeface="Segoe UI Light" panose="020B0502040204020203" pitchFamily="34" charset="0"/>
              </a:rPr>
              <a:t>(</a:t>
            </a:r>
            <a:r>
              <a:rPr lang="en-US" i="1" dirty="0" smtClean="0">
                <a:latin typeface="Segoe UI Light" panose="020B0502040204020203" pitchFamily="34" charset="0"/>
                <a:cs typeface="Segoe UI Light" panose="020B0502040204020203" pitchFamily="34" charset="0"/>
              </a:rPr>
              <a:t>CB_NN</a:t>
            </a:r>
            <a:r>
              <a:rPr lang="en-US" dirty="0" smtClean="0">
                <a:latin typeface="Segoe UI Light" panose="020B0502040204020203" pitchFamily="34" charset="0"/>
                <a:cs typeface="Segoe UI Light" panose="020B0502040204020203" pitchFamily="34" charset="0"/>
              </a:rPr>
              <a:t>)</a:t>
            </a:r>
            <a:endParaRPr lang="en-US" dirty="0">
              <a:latin typeface="Segoe UI Light" panose="020B0502040204020203" pitchFamily="34" charset="0"/>
              <a:cs typeface="Segoe UI Light" panose="020B0502040204020203" pitchFamily="34" charset="0"/>
            </a:endParaRPr>
          </a:p>
          <a:p>
            <a:pPr marL="0" indent="0">
              <a:buNone/>
            </a:pPr>
            <a:endParaRPr lang="en-US" dirty="0"/>
          </a:p>
        </p:txBody>
      </p:sp>
      <p:sp>
        <p:nvSpPr>
          <p:cNvPr id="25" name="Ορθογώνιο 24"/>
          <p:cNvSpPr/>
          <p:nvPr/>
        </p:nvSpPr>
        <p:spPr>
          <a:xfrm>
            <a:off x="7218486" y="6078256"/>
            <a:ext cx="3036276" cy="6466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1400" dirty="0" smtClean="0">
                <a:latin typeface="Segoe UI Light" panose="020B0502040204020203" pitchFamily="34" charset="0"/>
                <a:cs typeface="Segoe UI Light" panose="020B0502040204020203" pitchFamily="34" charset="0"/>
              </a:rPr>
              <a:t>Χαρακτηριστικά Προϊόντων Χρήστη (Ρούχων/Ταινιών)</a:t>
            </a:r>
            <a:endParaRPr lang="en-US" sz="1400" dirty="0">
              <a:latin typeface="Segoe UI Light" panose="020B0502040204020203" pitchFamily="34" charset="0"/>
              <a:cs typeface="Segoe UI Light" panose="020B0502040204020203" pitchFamily="34" charset="0"/>
            </a:endParaRPr>
          </a:p>
        </p:txBody>
      </p:sp>
      <p:sp>
        <p:nvSpPr>
          <p:cNvPr id="26" name="Ορθογώνιο 25"/>
          <p:cNvSpPr/>
          <p:nvPr/>
        </p:nvSpPr>
        <p:spPr>
          <a:xfrm>
            <a:off x="5014543" y="4095364"/>
            <a:ext cx="3182815" cy="1744103"/>
          </a:xfrm>
          <a:prstGeom prst="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dirty="0">
              <a:latin typeface="Segoe UI Light" panose="020B0502040204020203" pitchFamily="34" charset="0"/>
              <a:cs typeface="Segoe UI Light" panose="020B0502040204020203" pitchFamily="34" charset="0"/>
            </a:endParaRPr>
          </a:p>
        </p:txBody>
      </p:sp>
      <p:sp>
        <p:nvSpPr>
          <p:cNvPr id="27" name="Ορθογώνιο 26"/>
          <p:cNvSpPr/>
          <p:nvPr/>
        </p:nvSpPr>
        <p:spPr>
          <a:xfrm>
            <a:off x="3437794" y="6078256"/>
            <a:ext cx="2719754" cy="6466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1400" dirty="0" smtClean="0">
                <a:latin typeface="Segoe UI Light" panose="020B0502040204020203" pitchFamily="34" charset="0"/>
                <a:cs typeface="Segoe UI Light" panose="020B0502040204020203" pitchFamily="34" charset="0"/>
              </a:rPr>
              <a:t>Βαθμολογίες Προϊόντων Χρήστη (Ρούχων/Ταινιών)</a:t>
            </a:r>
            <a:endParaRPr lang="en-US" sz="1400" dirty="0">
              <a:latin typeface="Segoe UI Light" panose="020B0502040204020203" pitchFamily="34" charset="0"/>
              <a:cs typeface="Segoe UI Light" panose="020B0502040204020203" pitchFamily="34" charset="0"/>
            </a:endParaRPr>
          </a:p>
        </p:txBody>
      </p:sp>
      <p:cxnSp>
        <p:nvCxnSpPr>
          <p:cNvPr id="28" name="Ευθύγραμμο βέλος σύνδεσης 27"/>
          <p:cNvCxnSpPr>
            <a:stCxn id="27" idx="0"/>
            <a:endCxn id="26" idx="2"/>
          </p:cNvCxnSpPr>
          <p:nvPr/>
        </p:nvCxnSpPr>
        <p:spPr>
          <a:xfrm flipV="1">
            <a:off x="4797671" y="5839467"/>
            <a:ext cx="1808280" cy="2387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Ευθύγραμμο βέλος σύνδεσης 28"/>
          <p:cNvCxnSpPr>
            <a:stCxn id="25" idx="0"/>
            <a:endCxn id="26" idx="2"/>
          </p:cNvCxnSpPr>
          <p:nvPr/>
        </p:nvCxnSpPr>
        <p:spPr>
          <a:xfrm flipH="1" flipV="1">
            <a:off x="6605951" y="5839467"/>
            <a:ext cx="2130673" cy="2387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Ευθύγραμμο βέλος σύνδεσης 29"/>
          <p:cNvCxnSpPr>
            <a:stCxn id="26" idx="0"/>
            <a:endCxn id="31" idx="2"/>
          </p:cNvCxnSpPr>
          <p:nvPr/>
        </p:nvCxnSpPr>
        <p:spPr>
          <a:xfrm flipV="1">
            <a:off x="6605951" y="3685744"/>
            <a:ext cx="3" cy="4096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Ορθογώνιο 30"/>
          <p:cNvSpPr/>
          <p:nvPr/>
        </p:nvSpPr>
        <p:spPr>
          <a:xfrm>
            <a:off x="5014546" y="2972360"/>
            <a:ext cx="3182815" cy="7133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1400" dirty="0" smtClean="0">
                <a:latin typeface="Segoe UI Light" panose="020B0502040204020203" pitchFamily="34" charset="0"/>
                <a:cs typeface="Segoe UI Light" panose="020B0502040204020203" pitchFamily="34" charset="0"/>
              </a:rPr>
              <a:t>Πρόβλεψη σε μη βαθμολογημένα προϊόντα</a:t>
            </a:r>
            <a:endParaRPr lang="en-US" sz="1400" dirty="0">
              <a:latin typeface="Segoe UI Light" panose="020B0502040204020203" pitchFamily="34" charset="0"/>
              <a:cs typeface="Segoe UI Light" panose="020B0502040204020203" pitchFamily="34" charset="0"/>
            </a:endParaRPr>
          </a:p>
        </p:txBody>
      </p:sp>
      <mc:AlternateContent xmlns:mc="http://schemas.openxmlformats.org/markup-compatibility/2006" xmlns:a14="http://schemas.microsoft.com/office/drawing/2010/main">
        <mc:Choice Requires="a14">
          <p:sp>
            <p:nvSpPr>
              <p:cNvPr id="32" name="Οβάλ 31"/>
              <p:cNvSpPr/>
              <p:nvPr/>
            </p:nvSpPr>
            <p:spPr>
              <a:xfrm>
                <a:off x="5959717" y="2210603"/>
                <a:ext cx="1292469" cy="52935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 </m:t>
                      </m:r>
                      <m:sSub>
                        <m:sSubPr>
                          <m:ctrlPr>
                            <a:rPr lang="en-US" sz="1400" b="1" i="1" smtClean="0">
                              <a:latin typeface="Cambria Math" panose="02040503050406030204" pitchFamily="18" charset="0"/>
                            </a:rPr>
                          </m:ctrlPr>
                        </m:sSubPr>
                        <m:e>
                          <m:r>
                            <a:rPr lang="en-US" sz="1400" b="1" i="1" smtClean="0">
                              <a:latin typeface="Cambria Math" panose="02040503050406030204" pitchFamily="18" charset="0"/>
                            </a:rPr>
                            <m:t>𝒎𝒂𝒙</m:t>
                          </m:r>
                          <m:r>
                            <a:rPr lang="en-US" sz="1400" b="1" i="1" smtClean="0">
                              <a:latin typeface="Cambria Math" panose="02040503050406030204" pitchFamily="18" charset="0"/>
                            </a:rPr>
                            <m:t>(</m:t>
                          </m:r>
                          <m:r>
                            <a:rPr lang="en-US" sz="1400" b="1" i="1" smtClean="0">
                              <a:latin typeface="Cambria Math" panose="02040503050406030204" pitchFamily="18" charset="0"/>
                            </a:rPr>
                            <m:t>𝒚</m:t>
                          </m:r>
                        </m:e>
                        <m:sub>
                          <m:r>
                            <a:rPr lang="en-US" sz="1400" b="1" i="1" smtClean="0">
                              <a:latin typeface="Cambria Math" panose="02040503050406030204" pitchFamily="18" charset="0"/>
                            </a:rPr>
                            <m:t>𝒊</m:t>
                          </m:r>
                        </m:sub>
                      </m:sSub>
                      <m:r>
                        <a:rPr lang="en-US" sz="1400" b="1" i="1" smtClean="0">
                          <a:latin typeface="Cambria Math" panose="02040503050406030204" pitchFamily="18" charset="0"/>
                        </a:rPr>
                        <m:t>)</m:t>
                      </m:r>
                    </m:oMath>
                  </m:oMathPara>
                </a14:m>
                <a:endParaRPr lang="en-US" sz="1400" b="1" dirty="0"/>
              </a:p>
            </p:txBody>
          </p:sp>
        </mc:Choice>
        <mc:Fallback xmlns="">
          <p:sp>
            <p:nvSpPr>
              <p:cNvPr id="32" name="Οβάλ 31"/>
              <p:cNvSpPr>
                <a:spLocks noRot="1" noChangeAspect="1" noMove="1" noResize="1" noEditPoints="1" noAdjustHandles="1" noChangeArrowheads="1" noChangeShapeType="1" noTextEdit="1"/>
              </p:cNvSpPr>
              <p:nvPr/>
            </p:nvSpPr>
            <p:spPr>
              <a:xfrm>
                <a:off x="5959717" y="2210603"/>
                <a:ext cx="1292469" cy="529355"/>
              </a:xfrm>
              <a:prstGeom prst="ellipse">
                <a:avLst/>
              </a:prstGeom>
              <a:blipFill>
                <a:blip r:embed="rId2"/>
                <a:stretch>
                  <a:fillRect/>
                </a:stretch>
              </a:blipFill>
            </p:spPr>
            <p:txBody>
              <a:bodyPr/>
              <a:lstStyle/>
              <a:p>
                <a:r>
                  <a:rPr lang="en-US">
                    <a:noFill/>
                  </a:rPr>
                  <a:t> </a:t>
                </a:r>
              </a:p>
            </p:txBody>
          </p:sp>
        </mc:Fallback>
      </mc:AlternateContent>
      <p:cxnSp>
        <p:nvCxnSpPr>
          <p:cNvPr id="33" name="Ευθύγραμμο βέλος σύνδεσης 32"/>
          <p:cNvCxnSpPr>
            <a:stCxn id="31" idx="0"/>
            <a:endCxn id="32" idx="4"/>
          </p:cNvCxnSpPr>
          <p:nvPr/>
        </p:nvCxnSpPr>
        <p:spPr>
          <a:xfrm flipH="1" flipV="1">
            <a:off x="6605952" y="2739958"/>
            <a:ext cx="2" cy="2324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838194" y="2210603"/>
            <a:ext cx="2206869" cy="523220"/>
          </a:xfrm>
          <a:prstGeom prst="rect">
            <a:avLst/>
          </a:prstGeom>
          <a:noFill/>
        </p:spPr>
        <p:txBody>
          <a:bodyPr wrap="square" rtlCol="0">
            <a:spAutoFit/>
          </a:bodyPr>
          <a:lstStyle/>
          <a:p>
            <a:pPr algn="ctr"/>
            <a:r>
              <a:rPr lang="el-GR" sz="1400" dirty="0" smtClean="0">
                <a:latin typeface="Segoe UI Light" panose="020B0502040204020203" pitchFamily="34" charset="0"/>
                <a:cs typeface="Segoe UI Light" panose="020B0502040204020203" pitchFamily="34" charset="0"/>
              </a:rPr>
              <a:t>Εξαγωγή των καλύτερων προτάσεων</a:t>
            </a:r>
            <a:endParaRPr lang="en-US" sz="1400" dirty="0">
              <a:latin typeface="Segoe UI Light" panose="020B0502040204020203" pitchFamily="34" charset="0"/>
              <a:cs typeface="Segoe UI Light" panose="020B0502040204020203" pitchFamily="34" charset="0"/>
            </a:endParaRPr>
          </a:p>
        </p:txBody>
      </p:sp>
      <p:sp>
        <p:nvSpPr>
          <p:cNvPr id="38" name="TextBox 37"/>
          <p:cNvSpPr txBox="1"/>
          <p:nvPr/>
        </p:nvSpPr>
        <p:spPr>
          <a:xfrm>
            <a:off x="838194" y="6139947"/>
            <a:ext cx="2206869" cy="523220"/>
          </a:xfrm>
          <a:prstGeom prst="rect">
            <a:avLst/>
          </a:prstGeom>
          <a:noFill/>
        </p:spPr>
        <p:txBody>
          <a:bodyPr wrap="square" rtlCol="0">
            <a:spAutoFit/>
          </a:bodyPr>
          <a:lstStyle/>
          <a:p>
            <a:pPr algn="ctr"/>
            <a:r>
              <a:rPr lang="el-GR" sz="1400" dirty="0" smtClean="0">
                <a:latin typeface="Segoe UI Light" panose="020B0502040204020203" pitchFamily="34" charset="0"/>
                <a:cs typeface="Segoe UI Light" panose="020B0502040204020203" pitchFamily="34" charset="0"/>
              </a:rPr>
              <a:t>Επίπεδο Εισόδου </a:t>
            </a:r>
            <a:r>
              <a:rPr lang="en-US" sz="1400" dirty="0" smtClean="0">
                <a:latin typeface="Segoe UI Light" panose="020B0502040204020203" pitchFamily="34" charset="0"/>
                <a:cs typeface="Segoe UI Light" panose="020B0502040204020203" pitchFamily="34" charset="0"/>
              </a:rPr>
              <a:t>(input layer)</a:t>
            </a:r>
            <a:endParaRPr lang="en-US" sz="1400" dirty="0">
              <a:latin typeface="Segoe UI Light" panose="020B0502040204020203" pitchFamily="34" charset="0"/>
              <a:cs typeface="Segoe UI Light" panose="020B0502040204020203" pitchFamily="34" charset="0"/>
            </a:endParaRPr>
          </a:p>
        </p:txBody>
      </p:sp>
      <p:sp>
        <p:nvSpPr>
          <p:cNvPr id="39" name="TextBox 38"/>
          <p:cNvSpPr txBox="1"/>
          <p:nvPr/>
        </p:nvSpPr>
        <p:spPr>
          <a:xfrm>
            <a:off x="838194" y="4705805"/>
            <a:ext cx="2206869" cy="523220"/>
          </a:xfrm>
          <a:prstGeom prst="rect">
            <a:avLst/>
          </a:prstGeom>
          <a:noFill/>
        </p:spPr>
        <p:txBody>
          <a:bodyPr wrap="square" rtlCol="0">
            <a:spAutoFit/>
          </a:bodyPr>
          <a:lstStyle/>
          <a:p>
            <a:pPr algn="ctr"/>
            <a:r>
              <a:rPr lang="el-GR" sz="1400" dirty="0" smtClean="0">
                <a:latin typeface="Segoe UI Light" panose="020B0502040204020203" pitchFamily="34" charset="0"/>
                <a:cs typeface="Segoe UI Light" panose="020B0502040204020203" pitchFamily="34" charset="0"/>
              </a:rPr>
              <a:t>Προετοιμασία Μοντέλου (Εκπαίδευση και Έλεγχος)</a:t>
            </a:r>
            <a:endParaRPr lang="en-US" sz="1400" dirty="0">
              <a:latin typeface="Segoe UI Light" panose="020B0502040204020203" pitchFamily="34" charset="0"/>
              <a:cs typeface="Segoe UI Light" panose="020B0502040204020203" pitchFamily="34" charset="0"/>
            </a:endParaRPr>
          </a:p>
        </p:txBody>
      </p:sp>
      <p:sp>
        <p:nvSpPr>
          <p:cNvPr id="40" name="TextBox 39"/>
          <p:cNvSpPr txBox="1"/>
          <p:nvPr/>
        </p:nvSpPr>
        <p:spPr>
          <a:xfrm>
            <a:off x="838194" y="3067442"/>
            <a:ext cx="2206869" cy="523220"/>
          </a:xfrm>
          <a:prstGeom prst="rect">
            <a:avLst/>
          </a:prstGeom>
          <a:noFill/>
        </p:spPr>
        <p:txBody>
          <a:bodyPr wrap="square" rtlCol="0">
            <a:spAutoFit/>
          </a:bodyPr>
          <a:lstStyle/>
          <a:p>
            <a:pPr algn="ctr"/>
            <a:r>
              <a:rPr lang="el-GR" sz="1400" dirty="0" smtClean="0">
                <a:latin typeface="Segoe UI Light" panose="020B0502040204020203" pitchFamily="34" charset="0"/>
                <a:cs typeface="Segoe UI Light" panose="020B0502040204020203" pitchFamily="34" charset="0"/>
              </a:rPr>
              <a:t>Δημιουργία νέων προτάσεων</a:t>
            </a:r>
            <a:endParaRPr lang="en-US" sz="1400" dirty="0">
              <a:latin typeface="Segoe UI Light" panose="020B0502040204020203" pitchFamily="34" charset="0"/>
              <a:cs typeface="Segoe UI Light" panose="020B0502040204020203" pitchFamily="34" charset="0"/>
            </a:endParaRPr>
          </a:p>
        </p:txBody>
      </p:sp>
      <p:sp>
        <p:nvSpPr>
          <p:cNvPr id="46" name="Ορθογώνιο 45"/>
          <p:cNvSpPr/>
          <p:nvPr/>
        </p:nvSpPr>
        <p:spPr>
          <a:xfrm>
            <a:off x="5313478" y="5295867"/>
            <a:ext cx="2584939" cy="4307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1600" dirty="0" smtClean="0">
                <a:latin typeface="Segoe UI Light" panose="020B0502040204020203" pitchFamily="34" charset="0"/>
                <a:cs typeface="Segoe UI Light" panose="020B0502040204020203" pitchFamily="34" charset="0"/>
              </a:rPr>
              <a:t>Επίπεδο 1</a:t>
            </a:r>
            <a:endParaRPr lang="en-US" sz="1600" dirty="0">
              <a:latin typeface="Segoe UI Light" panose="020B0502040204020203" pitchFamily="34" charset="0"/>
              <a:cs typeface="Segoe UI Light" panose="020B0502040204020203" pitchFamily="34" charset="0"/>
            </a:endParaRPr>
          </a:p>
        </p:txBody>
      </p:sp>
      <p:sp>
        <p:nvSpPr>
          <p:cNvPr id="47" name="Ορθογώνιο 46"/>
          <p:cNvSpPr/>
          <p:nvPr/>
        </p:nvSpPr>
        <p:spPr>
          <a:xfrm>
            <a:off x="5600696" y="4753058"/>
            <a:ext cx="2010504" cy="3999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1400" dirty="0" smtClean="0">
                <a:latin typeface="Segoe UI Light" panose="020B0502040204020203" pitchFamily="34" charset="0"/>
                <a:cs typeface="Segoe UI Light" panose="020B0502040204020203" pitchFamily="34" charset="0"/>
              </a:rPr>
              <a:t>Επίπεδο 2</a:t>
            </a:r>
            <a:endParaRPr lang="en-US" sz="1400" dirty="0">
              <a:latin typeface="Segoe UI Light" panose="020B0502040204020203" pitchFamily="34" charset="0"/>
              <a:cs typeface="Segoe UI Light" panose="020B0502040204020203" pitchFamily="34" charset="0"/>
            </a:endParaRPr>
          </a:p>
        </p:txBody>
      </p:sp>
      <p:sp>
        <p:nvSpPr>
          <p:cNvPr id="48" name="Ορθογώνιο 47"/>
          <p:cNvSpPr/>
          <p:nvPr/>
        </p:nvSpPr>
        <p:spPr>
          <a:xfrm>
            <a:off x="5862997" y="4224225"/>
            <a:ext cx="1485903" cy="3999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1200" dirty="0" smtClean="0">
                <a:latin typeface="Segoe UI Light" panose="020B0502040204020203" pitchFamily="34" charset="0"/>
                <a:cs typeface="Segoe UI Light" panose="020B0502040204020203" pitchFamily="34" charset="0"/>
              </a:rPr>
              <a:t>Επίπεδο 3</a:t>
            </a:r>
            <a:endParaRPr lang="en-US" sz="1200" dirty="0">
              <a:latin typeface="Segoe UI Light" panose="020B0502040204020203" pitchFamily="34" charset="0"/>
              <a:cs typeface="Segoe UI Light" panose="020B0502040204020203" pitchFamily="34" charset="0"/>
            </a:endParaRPr>
          </a:p>
        </p:txBody>
      </p:sp>
      <p:cxnSp>
        <p:nvCxnSpPr>
          <p:cNvPr id="50" name="Ευθύγραμμο βέλος σύνδεσης 49"/>
          <p:cNvCxnSpPr>
            <a:stCxn id="46" idx="0"/>
            <a:endCxn id="47" idx="2"/>
          </p:cNvCxnSpPr>
          <p:nvPr/>
        </p:nvCxnSpPr>
        <p:spPr>
          <a:xfrm flipV="1">
            <a:off x="6605948" y="5153053"/>
            <a:ext cx="0" cy="1428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Ευθύγραμμο βέλος σύνδεσης 52"/>
          <p:cNvCxnSpPr>
            <a:stCxn id="47" idx="0"/>
            <a:endCxn id="48" idx="2"/>
          </p:cNvCxnSpPr>
          <p:nvPr/>
        </p:nvCxnSpPr>
        <p:spPr>
          <a:xfrm flipV="1">
            <a:off x="6605948" y="4624220"/>
            <a:ext cx="1" cy="1288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7947312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a:xfrm>
            <a:off x="504085" y="80126"/>
            <a:ext cx="10515600" cy="1325563"/>
          </a:xfrm>
        </p:spPr>
        <p:txBody>
          <a:bodyPr/>
          <a:lstStyle/>
          <a:p>
            <a:r>
              <a:rPr lang="el-GR" dirty="0" smtClean="0">
                <a:latin typeface="Segoe UI Light" panose="020B0502040204020203" pitchFamily="34" charset="0"/>
                <a:cs typeface="Segoe UI Light" panose="020B0502040204020203" pitchFamily="34" charset="0"/>
              </a:rPr>
              <a:t>Υβριδικό Σύστημα </a:t>
            </a:r>
            <a:r>
              <a:rPr lang="en-US" dirty="0" smtClean="0">
                <a:latin typeface="Segoe UI Light" panose="020B0502040204020203" pitchFamily="34" charset="0"/>
                <a:cs typeface="Segoe UI Light" panose="020B0502040204020203" pitchFamily="34" charset="0"/>
              </a:rPr>
              <a:t>#5</a:t>
            </a:r>
            <a:endParaRPr lang="en-US" dirty="0">
              <a:latin typeface="Segoe UI Light" panose="020B0502040204020203" pitchFamily="34" charset="0"/>
              <a:cs typeface="Segoe UI Light" panose="020B0502040204020203" pitchFamily="34" charset="0"/>
            </a:endParaRPr>
          </a:p>
        </p:txBody>
      </p:sp>
      <p:sp>
        <p:nvSpPr>
          <p:cNvPr id="4" name="Ορθογώνιο 3"/>
          <p:cNvSpPr/>
          <p:nvPr/>
        </p:nvSpPr>
        <p:spPr>
          <a:xfrm>
            <a:off x="3162309" y="1696917"/>
            <a:ext cx="1441938" cy="9056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Segoe UI Light" panose="020B0502040204020203" pitchFamily="34" charset="0"/>
                <a:cs typeface="Segoe UI Light" panose="020B0502040204020203" pitchFamily="34" charset="0"/>
              </a:rPr>
              <a:t>SVD</a:t>
            </a:r>
            <a:endParaRPr lang="en-US" dirty="0">
              <a:latin typeface="Segoe UI Light" panose="020B0502040204020203" pitchFamily="34" charset="0"/>
              <a:cs typeface="Segoe UI Light" panose="020B0502040204020203" pitchFamily="34" charset="0"/>
            </a:endParaRPr>
          </a:p>
        </p:txBody>
      </p:sp>
      <p:sp>
        <p:nvSpPr>
          <p:cNvPr id="10" name="Ορθογώνιο 9"/>
          <p:cNvSpPr/>
          <p:nvPr/>
        </p:nvSpPr>
        <p:spPr>
          <a:xfrm>
            <a:off x="5372108" y="1696916"/>
            <a:ext cx="1441938" cy="9056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Segoe UI Light" panose="020B0502040204020203" pitchFamily="34" charset="0"/>
                <a:cs typeface="Segoe UI Light" panose="020B0502040204020203" pitchFamily="34" charset="0"/>
              </a:rPr>
              <a:t>NCF</a:t>
            </a:r>
            <a:endParaRPr lang="en-US" dirty="0">
              <a:latin typeface="Segoe UI Light" panose="020B0502040204020203" pitchFamily="34" charset="0"/>
              <a:cs typeface="Segoe UI Light" panose="020B0502040204020203" pitchFamily="34" charset="0"/>
            </a:endParaRPr>
          </a:p>
        </p:txBody>
      </p:sp>
      <p:sp>
        <p:nvSpPr>
          <p:cNvPr id="11" name="Ορθογώνιο 10"/>
          <p:cNvSpPr/>
          <p:nvPr/>
        </p:nvSpPr>
        <p:spPr>
          <a:xfrm>
            <a:off x="7581907" y="1696914"/>
            <a:ext cx="1441938" cy="9056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Segoe UI Light" panose="020B0502040204020203" pitchFamily="34" charset="0"/>
                <a:cs typeface="Segoe UI Light" panose="020B0502040204020203" pitchFamily="34" charset="0"/>
              </a:rPr>
              <a:t>CB_RF</a:t>
            </a:r>
            <a:endParaRPr lang="en-US" dirty="0">
              <a:latin typeface="Segoe UI Light" panose="020B0502040204020203" pitchFamily="34" charset="0"/>
              <a:cs typeface="Segoe UI Light" panose="020B0502040204020203" pitchFamily="34" charset="0"/>
            </a:endParaRPr>
          </a:p>
        </p:txBody>
      </p:sp>
      <p:sp>
        <p:nvSpPr>
          <p:cNvPr id="12" name="Ορθογώνιο 11"/>
          <p:cNvSpPr/>
          <p:nvPr/>
        </p:nvSpPr>
        <p:spPr>
          <a:xfrm>
            <a:off x="9791706" y="1696914"/>
            <a:ext cx="1441938" cy="9056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Segoe UI Light" panose="020B0502040204020203" pitchFamily="34" charset="0"/>
                <a:cs typeface="Segoe UI Light" panose="020B0502040204020203" pitchFamily="34" charset="0"/>
              </a:rPr>
              <a:t>CB_NN</a:t>
            </a:r>
            <a:endParaRPr lang="en-US" dirty="0">
              <a:latin typeface="Segoe UI Light" panose="020B0502040204020203" pitchFamily="34" charset="0"/>
              <a:cs typeface="Segoe UI Light" panose="020B0502040204020203" pitchFamily="34" charset="0"/>
            </a:endParaRPr>
          </a:p>
        </p:txBody>
      </p:sp>
      <mc:AlternateContent xmlns:mc="http://schemas.openxmlformats.org/markup-compatibility/2006" xmlns:a14="http://schemas.microsoft.com/office/drawing/2010/main">
        <mc:Choice Requires="a14">
          <p:sp>
            <p:nvSpPr>
              <p:cNvPr id="13" name="Ορθογώνιο 12"/>
              <p:cNvSpPr/>
              <p:nvPr/>
            </p:nvSpPr>
            <p:spPr>
              <a:xfrm>
                <a:off x="5372107" y="3393830"/>
                <a:ext cx="3651737" cy="18639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pPr algn="ctr"/>
                <a:endParaRPr lang="en-US" dirty="0" smtClean="0"/>
              </a:p>
              <a:p>
                <a:pPr algn="ctr"/>
                <a:endParaRPr lang="en-US" dirty="0" smtClean="0"/>
              </a:p>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 </m:t>
                      </m:r>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4</m:t>
                          </m:r>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sub>
                          </m:sSub>
                        </m:e>
                      </m:nary>
                    </m:oMath>
                  </m:oMathPara>
                </a14:m>
                <a:endParaRPr lang="en-US" dirty="0"/>
              </a:p>
            </p:txBody>
          </p:sp>
        </mc:Choice>
        <mc:Fallback xmlns="">
          <p:sp>
            <p:nvSpPr>
              <p:cNvPr id="13" name="Ορθογώνιο 12"/>
              <p:cNvSpPr>
                <a:spLocks noRot="1" noChangeAspect="1" noMove="1" noResize="1" noEditPoints="1" noAdjustHandles="1" noChangeArrowheads="1" noChangeShapeType="1" noTextEdit="1"/>
              </p:cNvSpPr>
              <p:nvPr/>
            </p:nvSpPr>
            <p:spPr>
              <a:xfrm>
                <a:off x="5372107" y="3393830"/>
                <a:ext cx="3651737" cy="1863969"/>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Οβάλ 13"/>
              <p:cNvSpPr/>
              <p:nvPr/>
            </p:nvSpPr>
            <p:spPr>
              <a:xfrm>
                <a:off x="5990502" y="3780692"/>
                <a:ext cx="413239" cy="37807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 </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𝑤</m:t>
                          </m:r>
                        </m:e>
                        <m:sub>
                          <m:r>
                            <a:rPr lang="en-US" sz="1400" b="0" i="1" smtClean="0">
                              <a:latin typeface="Cambria Math" panose="02040503050406030204" pitchFamily="18" charset="0"/>
                            </a:rPr>
                            <m:t>1</m:t>
                          </m:r>
                        </m:sub>
                      </m:sSub>
                    </m:oMath>
                  </m:oMathPara>
                </a14:m>
                <a:endParaRPr lang="en-US" sz="1400" dirty="0"/>
              </a:p>
            </p:txBody>
          </p:sp>
        </mc:Choice>
        <mc:Fallback xmlns="">
          <p:sp>
            <p:nvSpPr>
              <p:cNvPr id="14" name="Οβάλ 13"/>
              <p:cNvSpPr>
                <a:spLocks noRot="1" noChangeAspect="1" noMove="1" noResize="1" noEditPoints="1" noAdjustHandles="1" noChangeArrowheads="1" noChangeShapeType="1" noTextEdit="1"/>
              </p:cNvSpPr>
              <p:nvPr/>
            </p:nvSpPr>
            <p:spPr>
              <a:xfrm>
                <a:off x="5990502" y="3780692"/>
                <a:ext cx="413239" cy="378070"/>
              </a:xfrm>
              <a:prstGeom prst="ellipse">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Οβάλ 14"/>
              <p:cNvSpPr/>
              <p:nvPr/>
            </p:nvSpPr>
            <p:spPr>
              <a:xfrm>
                <a:off x="6661651" y="3780692"/>
                <a:ext cx="413239" cy="37807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1400" i="1" smtClean="0">
                          <a:latin typeface="Cambria Math" panose="02040503050406030204" pitchFamily="18" charset="0"/>
                        </a:rPr>
                        <m:t> </m:t>
                      </m:r>
                      <m:sSub>
                        <m:sSubPr>
                          <m:ctrlPr>
                            <a:rPr lang="en-US" sz="1400" i="1">
                              <a:latin typeface="Cambria Math" panose="02040503050406030204" pitchFamily="18" charset="0"/>
                            </a:rPr>
                          </m:ctrlPr>
                        </m:sSubPr>
                        <m:e>
                          <m:r>
                            <a:rPr lang="en-US" sz="1400" i="1">
                              <a:latin typeface="Cambria Math" panose="02040503050406030204" pitchFamily="18" charset="0"/>
                            </a:rPr>
                            <m:t>𝑤</m:t>
                          </m:r>
                        </m:e>
                        <m:sub>
                          <m:r>
                            <a:rPr lang="en-US" sz="1400" b="0" i="1" smtClean="0">
                              <a:latin typeface="Cambria Math" panose="02040503050406030204" pitchFamily="18" charset="0"/>
                            </a:rPr>
                            <m:t>2</m:t>
                          </m:r>
                        </m:sub>
                      </m:sSub>
                    </m:oMath>
                  </m:oMathPara>
                </a14:m>
                <a:endParaRPr lang="en-US" sz="1400" dirty="0"/>
              </a:p>
            </p:txBody>
          </p:sp>
        </mc:Choice>
        <mc:Fallback xmlns="">
          <p:sp>
            <p:nvSpPr>
              <p:cNvPr id="15" name="Οβάλ 14"/>
              <p:cNvSpPr>
                <a:spLocks noRot="1" noChangeAspect="1" noMove="1" noResize="1" noEditPoints="1" noAdjustHandles="1" noChangeArrowheads="1" noChangeShapeType="1" noTextEdit="1"/>
              </p:cNvSpPr>
              <p:nvPr/>
            </p:nvSpPr>
            <p:spPr>
              <a:xfrm>
                <a:off x="6661651" y="3780692"/>
                <a:ext cx="413239" cy="378070"/>
              </a:xfrm>
              <a:prstGeom prst="ellipse">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Οβάλ 15"/>
              <p:cNvSpPr/>
              <p:nvPr/>
            </p:nvSpPr>
            <p:spPr>
              <a:xfrm>
                <a:off x="7332800" y="3780692"/>
                <a:ext cx="413239" cy="37807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1400" i="1" smtClean="0">
                          <a:latin typeface="Cambria Math" panose="02040503050406030204" pitchFamily="18" charset="0"/>
                        </a:rPr>
                        <m:t> </m:t>
                      </m:r>
                      <m:sSub>
                        <m:sSubPr>
                          <m:ctrlPr>
                            <a:rPr lang="en-US" sz="1400" i="1">
                              <a:latin typeface="Cambria Math" panose="02040503050406030204" pitchFamily="18" charset="0"/>
                            </a:rPr>
                          </m:ctrlPr>
                        </m:sSubPr>
                        <m:e>
                          <m:r>
                            <a:rPr lang="en-US" sz="1400" i="1">
                              <a:latin typeface="Cambria Math" panose="02040503050406030204" pitchFamily="18" charset="0"/>
                            </a:rPr>
                            <m:t>𝑤</m:t>
                          </m:r>
                        </m:e>
                        <m:sub>
                          <m:r>
                            <a:rPr lang="en-US" sz="1400" b="0" i="1" smtClean="0">
                              <a:latin typeface="Cambria Math" panose="02040503050406030204" pitchFamily="18" charset="0"/>
                            </a:rPr>
                            <m:t>3</m:t>
                          </m:r>
                        </m:sub>
                      </m:sSub>
                    </m:oMath>
                  </m:oMathPara>
                </a14:m>
                <a:endParaRPr lang="en-US" sz="1400" dirty="0"/>
              </a:p>
            </p:txBody>
          </p:sp>
        </mc:Choice>
        <mc:Fallback xmlns="">
          <p:sp>
            <p:nvSpPr>
              <p:cNvPr id="16" name="Οβάλ 15"/>
              <p:cNvSpPr>
                <a:spLocks noRot="1" noChangeAspect="1" noMove="1" noResize="1" noEditPoints="1" noAdjustHandles="1" noChangeArrowheads="1" noChangeShapeType="1" noTextEdit="1"/>
              </p:cNvSpPr>
              <p:nvPr/>
            </p:nvSpPr>
            <p:spPr>
              <a:xfrm>
                <a:off x="7332800" y="3780692"/>
                <a:ext cx="413239" cy="378070"/>
              </a:xfrm>
              <a:prstGeom prst="ellipse">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Οβάλ 17"/>
              <p:cNvSpPr/>
              <p:nvPr/>
            </p:nvSpPr>
            <p:spPr>
              <a:xfrm>
                <a:off x="8003949" y="3780692"/>
                <a:ext cx="413239" cy="37807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1400" i="1" smtClean="0">
                          <a:latin typeface="Cambria Math" panose="02040503050406030204" pitchFamily="18" charset="0"/>
                        </a:rPr>
                        <m:t> </m:t>
                      </m:r>
                      <m:sSub>
                        <m:sSubPr>
                          <m:ctrlPr>
                            <a:rPr lang="en-US" sz="1400" i="1">
                              <a:latin typeface="Cambria Math" panose="02040503050406030204" pitchFamily="18" charset="0"/>
                            </a:rPr>
                          </m:ctrlPr>
                        </m:sSubPr>
                        <m:e>
                          <m:r>
                            <a:rPr lang="en-US" sz="1400" i="1">
                              <a:latin typeface="Cambria Math" panose="02040503050406030204" pitchFamily="18" charset="0"/>
                            </a:rPr>
                            <m:t>𝑤</m:t>
                          </m:r>
                        </m:e>
                        <m:sub>
                          <m:r>
                            <a:rPr lang="en-US" sz="1400" b="0" i="1" smtClean="0">
                              <a:latin typeface="Cambria Math" panose="02040503050406030204" pitchFamily="18" charset="0"/>
                            </a:rPr>
                            <m:t>4</m:t>
                          </m:r>
                        </m:sub>
                      </m:sSub>
                    </m:oMath>
                  </m:oMathPara>
                </a14:m>
                <a:endParaRPr lang="en-US" sz="1400" dirty="0"/>
              </a:p>
            </p:txBody>
          </p:sp>
        </mc:Choice>
        <mc:Fallback xmlns="">
          <p:sp>
            <p:nvSpPr>
              <p:cNvPr id="18" name="Οβάλ 17"/>
              <p:cNvSpPr>
                <a:spLocks noRot="1" noChangeAspect="1" noMove="1" noResize="1" noEditPoints="1" noAdjustHandles="1" noChangeArrowheads="1" noChangeShapeType="1" noTextEdit="1"/>
              </p:cNvSpPr>
              <p:nvPr/>
            </p:nvSpPr>
            <p:spPr>
              <a:xfrm>
                <a:off x="8003949" y="3780692"/>
                <a:ext cx="413239" cy="378070"/>
              </a:xfrm>
              <a:prstGeom prst="ellipse">
                <a:avLst/>
              </a:prstGeom>
              <a:blipFill>
                <a:blip r:embed="rId6"/>
                <a:stretch>
                  <a:fillRect/>
                </a:stretch>
              </a:blipFill>
            </p:spPr>
            <p:txBody>
              <a:bodyPr/>
              <a:lstStyle/>
              <a:p>
                <a:r>
                  <a:rPr lang="en-US">
                    <a:noFill/>
                  </a:rPr>
                  <a:t> </a:t>
                </a:r>
              </a:p>
            </p:txBody>
          </p:sp>
        </mc:Fallback>
      </mc:AlternateContent>
      <p:cxnSp>
        <p:nvCxnSpPr>
          <p:cNvPr id="20" name="Ευθύγραμμο βέλος σύνδεσης 19"/>
          <p:cNvCxnSpPr>
            <a:stCxn id="4" idx="2"/>
            <a:endCxn id="13" idx="0"/>
          </p:cNvCxnSpPr>
          <p:nvPr/>
        </p:nvCxnSpPr>
        <p:spPr>
          <a:xfrm>
            <a:off x="3883278" y="2602524"/>
            <a:ext cx="3314698" cy="7913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Ευθύγραμμο βέλος σύνδεσης 22"/>
          <p:cNvCxnSpPr>
            <a:stCxn id="10" idx="2"/>
            <a:endCxn id="13" idx="0"/>
          </p:cNvCxnSpPr>
          <p:nvPr/>
        </p:nvCxnSpPr>
        <p:spPr>
          <a:xfrm>
            <a:off x="6093077" y="2602523"/>
            <a:ext cx="1104899" cy="7913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Ευθύγραμμο βέλος σύνδεσης 25"/>
          <p:cNvCxnSpPr>
            <a:stCxn id="11" idx="2"/>
            <a:endCxn id="13" idx="0"/>
          </p:cNvCxnSpPr>
          <p:nvPr/>
        </p:nvCxnSpPr>
        <p:spPr>
          <a:xfrm flipH="1">
            <a:off x="7197976" y="2602521"/>
            <a:ext cx="1104900" cy="7913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Ευθύγραμμο βέλος σύνδεσης 28"/>
          <p:cNvCxnSpPr>
            <a:stCxn id="12" idx="2"/>
            <a:endCxn id="13" idx="0"/>
          </p:cNvCxnSpPr>
          <p:nvPr/>
        </p:nvCxnSpPr>
        <p:spPr>
          <a:xfrm flipH="1">
            <a:off x="7197976" y="2602521"/>
            <a:ext cx="3314699" cy="7913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Ευθύγραμμο βέλος σύνδεσης 31"/>
          <p:cNvCxnSpPr>
            <a:stCxn id="13" idx="0"/>
            <a:endCxn id="14" idx="0"/>
          </p:cNvCxnSpPr>
          <p:nvPr/>
        </p:nvCxnSpPr>
        <p:spPr>
          <a:xfrm flipH="1">
            <a:off x="6197122" y="3393830"/>
            <a:ext cx="1000854" cy="386862"/>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34" name="Ευθύγραμμο βέλος σύνδεσης 33"/>
          <p:cNvCxnSpPr>
            <a:stCxn id="13" idx="0"/>
            <a:endCxn id="15" idx="0"/>
          </p:cNvCxnSpPr>
          <p:nvPr/>
        </p:nvCxnSpPr>
        <p:spPr>
          <a:xfrm flipH="1">
            <a:off x="6868271" y="3393830"/>
            <a:ext cx="329705" cy="386862"/>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37" name="Ευθύγραμμο βέλος σύνδεσης 36"/>
          <p:cNvCxnSpPr>
            <a:stCxn id="13" idx="0"/>
            <a:endCxn id="16" idx="0"/>
          </p:cNvCxnSpPr>
          <p:nvPr/>
        </p:nvCxnSpPr>
        <p:spPr>
          <a:xfrm>
            <a:off x="7197976" y="3393830"/>
            <a:ext cx="341444" cy="386862"/>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40" name="Ευθύγραμμο βέλος σύνδεσης 39"/>
          <p:cNvCxnSpPr>
            <a:stCxn id="13" idx="0"/>
            <a:endCxn id="18" idx="0"/>
          </p:cNvCxnSpPr>
          <p:nvPr/>
        </p:nvCxnSpPr>
        <p:spPr>
          <a:xfrm>
            <a:off x="7197976" y="3393830"/>
            <a:ext cx="1012593" cy="386862"/>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59" name="TextBox 58"/>
          <p:cNvSpPr txBox="1"/>
          <p:nvPr/>
        </p:nvSpPr>
        <p:spPr>
          <a:xfrm>
            <a:off x="504086" y="1888107"/>
            <a:ext cx="2206869" cy="523220"/>
          </a:xfrm>
          <a:prstGeom prst="rect">
            <a:avLst/>
          </a:prstGeom>
          <a:noFill/>
        </p:spPr>
        <p:txBody>
          <a:bodyPr wrap="square" rtlCol="0">
            <a:spAutoFit/>
          </a:bodyPr>
          <a:lstStyle/>
          <a:p>
            <a:pPr algn="ctr"/>
            <a:r>
              <a:rPr lang="el-GR" sz="1400" dirty="0" smtClean="0">
                <a:latin typeface="Segoe UI Light" panose="020B0502040204020203" pitchFamily="34" charset="0"/>
                <a:cs typeface="Segoe UI Light" panose="020B0502040204020203" pitchFamily="34" charset="0"/>
              </a:rPr>
              <a:t>Εξαγωγή προτάσεων</a:t>
            </a:r>
            <a:r>
              <a:rPr lang="en-US" sz="1400" dirty="0" smtClean="0">
                <a:latin typeface="Segoe UI Light" panose="020B0502040204020203" pitchFamily="34" charset="0"/>
                <a:cs typeface="Segoe UI Light" panose="020B0502040204020203" pitchFamily="34" charset="0"/>
              </a:rPr>
              <a:t> </a:t>
            </a:r>
            <a:r>
              <a:rPr lang="el-GR" sz="1400" dirty="0" smtClean="0">
                <a:latin typeface="Segoe UI Light" panose="020B0502040204020203" pitchFamily="34" charset="0"/>
                <a:cs typeface="Segoe UI Light" panose="020B0502040204020203" pitchFamily="34" charset="0"/>
              </a:rPr>
              <a:t>από κάθε υλοποίηση</a:t>
            </a:r>
            <a:endParaRPr lang="en-US" sz="1400" dirty="0">
              <a:latin typeface="Segoe UI Light" panose="020B0502040204020203" pitchFamily="34" charset="0"/>
              <a:cs typeface="Segoe UI Light" panose="020B0502040204020203" pitchFamily="34" charset="0"/>
            </a:endParaRPr>
          </a:p>
        </p:txBody>
      </p:sp>
      <p:sp>
        <p:nvSpPr>
          <p:cNvPr id="60" name="TextBox 59"/>
          <p:cNvSpPr txBox="1"/>
          <p:nvPr/>
        </p:nvSpPr>
        <p:spPr>
          <a:xfrm>
            <a:off x="504085" y="3741038"/>
            <a:ext cx="2206869" cy="1169551"/>
          </a:xfrm>
          <a:prstGeom prst="rect">
            <a:avLst/>
          </a:prstGeom>
          <a:noFill/>
        </p:spPr>
        <p:txBody>
          <a:bodyPr wrap="square" rtlCol="0">
            <a:spAutoFit/>
          </a:bodyPr>
          <a:lstStyle/>
          <a:p>
            <a:pPr algn="ctr"/>
            <a:r>
              <a:rPr lang="el-GR" sz="1400" dirty="0" smtClean="0">
                <a:latin typeface="Segoe UI Light" panose="020B0502040204020203" pitchFamily="34" charset="0"/>
                <a:cs typeface="Segoe UI Light" panose="020B0502040204020203" pitchFamily="34" charset="0"/>
              </a:rPr>
              <a:t>Εκπαίδευση του υβριδικού συστήματος σύμφωνα με τις προτάσεις και καθορισμός των βαρών</a:t>
            </a:r>
            <a:endParaRPr lang="en-US" sz="1400" dirty="0">
              <a:latin typeface="Segoe UI Light" panose="020B0502040204020203" pitchFamily="34" charset="0"/>
              <a:cs typeface="Segoe UI Light" panose="020B0502040204020203" pitchFamily="34" charset="0"/>
            </a:endParaRPr>
          </a:p>
        </p:txBody>
      </p:sp>
      <p:sp>
        <p:nvSpPr>
          <p:cNvPr id="61" name="TextBox 60"/>
          <p:cNvSpPr txBox="1"/>
          <p:nvPr/>
        </p:nvSpPr>
        <p:spPr>
          <a:xfrm>
            <a:off x="504085" y="5978690"/>
            <a:ext cx="2206869" cy="523220"/>
          </a:xfrm>
          <a:prstGeom prst="rect">
            <a:avLst/>
          </a:prstGeom>
          <a:noFill/>
        </p:spPr>
        <p:txBody>
          <a:bodyPr wrap="square" rtlCol="0">
            <a:spAutoFit/>
          </a:bodyPr>
          <a:lstStyle/>
          <a:p>
            <a:pPr algn="ctr"/>
            <a:r>
              <a:rPr lang="el-GR" sz="1400" dirty="0" smtClean="0">
                <a:latin typeface="Segoe UI Light" panose="020B0502040204020203" pitchFamily="34" charset="0"/>
                <a:cs typeface="Segoe UI Light" panose="020B0502040204020203" pitchFamily="34" charset="0"/>
              </a:rPr>
              <a:t>Εξαγωγή των τελικών προτάσεων</a:t>
            </a:r>
            <a:endParaRPr lang="en-US" sz="1400" dirty="0">
              <a:latin typeface="Segoe UI Light" panose="020B0502040204020203" pitchFamily="34" charset="0"/>
              <a:cs typeface="Segoe UI Light" panose="020B0502040204020203" pitchFamily="34" charset="0"/>
            </a:endParaRPr>
          </a:p>
        </p:txBody>
      </p:sp>
      <mc:AlternateContent xmlns:mc="http://schemas.openxmlformats.org/markup-compatibility/2006" xmlns:a14="http://schemas.microsoft.com/office/drawing/2010/main">
        <mc:Choice Requires="a14">
          <p:sp>
            <p:nvSpPr>
              <p:cNvPr id="62" name="Οβάλ 61"/>
              <p:cNvSpPr/>
              <p:nvPr/>
            </p:nvSpPr>
            <p:spPr>
              <a:xfrm>
                <a:off x="6551740" y="5972555"/>
                <a:ext cx="1292469" cy="52935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1400" b="1" i="1" smtClean="0">
                          <a:latin typeface="Cambria Math" panose="02040503050406030204" pitchFamily="18" charset="0"/>
                        </a:rPr>
                        <m:t>𝒎𝒂𝒙</m:t>
                      </m:r>
                      <m:r>
                        <a:rPr lang="en-US" sz="1400" b="1" i="1" smtClean="0">
                          <a:latin typeface="Cambria Math" panose="02040503050406030204" pitchFamily="18" charset="0"/>
                        </a:rPr>
                        <m:t>(</m:t>
                      </m:r>
                      <m:r>
                        <a:rPr lang="en-US" sz="1400" b="1" i="1" smtClean="0">
                          <a:latin typeface="Cambria Math" panose="02040503050406030204" pitchFamily="18" charset="0"/>
                        </a:rPr>
                        <m:t>𝒚</m:t>
                      </m:r>
                      <m:r>
                        <a:rPr lang="en-US" sz="1400" b="1" i="1" smtClean="0">
                          <a:latin typeface="Cambria Math" panose="02040503050406030204" pitchFamily="18" charset="0"/>
                        </a:rPr>
                        <m:t>)</m:t>
                      </m:r>
                    </m:oMath>
                  </m:oMathPara>
                </a14:m>
                <a:endParaRPr lang="en-US" sz="1400" b="1" dirty="0"/>
              </a:p>
            </p:txBody>
          </p:sp>
        </mc:Choice>
        <mc:Fallback xmlns="">
          <p:sp>
            <p:nvSpPr>
              <p:cNvPr id="62" name="Οβάλ 61"/>
              <p:cNvSpPr>
                <a:spLocks noRot="1" noChangeAspect="1" noMove="1" noResize="1" noEditPoints="1" noAdjustHandles="1" noChangeArrowheads="1" noChangeShapeType="1" noTextEdit="1"/>
              </p:cNvSpPr>
              <p:nvPr/>
            </p:nvSpPr>
            <p:spPr>
              <a:xfrm>
                <a:off x="6551740" y="5972555"/>
                <a:ext cx="1292469" cy="529355"/>
              </a:xfrm>
              <a:prstGeom prst="ellipse">
                <a:avLst/>
              </a:prstGeom>
              <a:blipFill>
                <a:blip r:embed="rId7"/>
                <a:stretch>
                  <a:fillRect/>
                </a:stretch>
              </a:blipFill>
            </p:spPr>
            <p:txBody>
              <a:bodyPr/>
              <a:lstStyle/>
              <a:p>
                <a:r>
                  <a:rPr lang="en-US">
                    <a:noFill/>
                  </a:rPr>
                  <a:t> </a:t>
                </a:r>
              </a:p>
            </p:txBody>
          </p:sp>
        </mc:Fallback>
      </mc:AlternateContent>
      <p:cxnSp>
        <p:nvCxnSpPr>
          <p:cNvPr id="64" name="Ευθύγραμμο βέλος σύνδεσης 63"/>
          <p:cNvCxnSpPr>
            <a:stCxn id="13" idx="2"/>
            <a:endCxn id="62" idx="0"/>
          </p:cNvCxnSpPr>
          <p:nvPr/>
        </p:nvCxnSpPr>
        <p:spPr>
          <a:xfrm flipH="1">
            <a:off x="7197975" y="5257799"/>
            <a:ext cx="1" cy="7147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716228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lstStyle/>
          <a:p>
            <a:r>
              <a:rPr lang="el-GR" dirty="0" smtClean="0">
                <a:latin typeface="Segoe UI Light" panose="020B0502040204020203" pitchFamily="34" charset="0"/>
                <a:cs typeface="Segoe UI Light" panose="020B0502040204020203" pitchFamily="34" charset="0"/>
              </a:rPr>
              <a:t>Περιεχόμενα</a:t>
            </a:r>
            <a:endParaRPr lang="en-US" dirty="0"/>
          </a:p>
        </p:txBody>
      </p:sp>
      <p:sp>
        <p:nvSpPr>
          <p:cNvPr id="3" name="Θέση περιεχομένου 2"/>
          <p:cNvSpPr>
            <a:spLocks noGrp="1"/>
          </p:cNvSpPr>
          <p:nvPr>
            <p:ph idx="1"/>
          </p:nvPr>
        </p:nvSpPr>
        <p:spPr/>
        <p:txBody>
          <a:bodyPr/>
          <a:lstStyle/>
          <a:p>
            <a:pPr marL="514350" indent="-514350">
              <a:buFont typeface="+mj-lt"/>
              <a:buAutoNum type="arabicPeriod"/>
            </a:pPr>
            <a:r>
              <a:rPr lang="el-GR" dirty="0" smtClean="0">
                <a:solidFill>
                  <a:schemeClr val="bg1">
                    <a:lumMod val="85000"/>
                  </a:schemeClr>
                </a:solidFill>
                <a:latin typeface="Segoe UI Light" panose="020B0502040204020203" pitchFamily="34" charset="0"/>
                <a:cs typeface="Segoe UI Light" panose="020B0502040204020203" pitchFamily="34" charset="0"/>
              </a:rPr>
              <a:t>Εισαγωγή</a:t>
            </a:r>
          </a:p>
          <a:p>
            <a:pPr marL="514350" indent="-514350">
              <a:buFont typeface="+mj-lt"/>
              <a:buAutoNum type="arabicPeriod"/>
            </a:pPr>
            <a:r>
              <a:rPr lang="el-GR" dirty="0" smtClean="0">
                <a:solidFill>
                  <a:schemeClr val="bg1">
                    <a:lumMod val="85000"/>
                  </a:schemeClr>
                </a:solidFill>
                <a:latin typeface="Segoe UI Light" panose="020B0502040204020203" pitchFamily="34" charset="0"/>
                <a:cs typeface="Segoe UI Light" panose="020B0502040204020203" pitchFamily="34" charset="0"/>
              </a:rPr>
              <a:t>Στόχοι και μεθοδολογία </a:t>
            </a:r>
          </a:p>
          <a:p>
            <a:pPr marL="514350" indent="-514350">
              <a:buFont typeface="+mj-lt"/>
              <a:buAutoNum type="arabicPeriod"/>
            </a:pPr>
            <a:r>
              <a:rPr lang="el-GR" dirty="0" smtClean="0">
                <a:solidFill>
                  <a:schemeClr val="bg1">
                    <a:lumMod val="85000"/>
                  </a:schemeClr>
                </a:solidFill>
                <a:latin typeface="Segoe UI Light" panose="020B0502040204020203" pitchFamily="34" charset="0"/>
                <a:cs typeface="Segoe UI Light" panose="020B0502040204020203" pitchFamily="34" charset="0"/>
              </a:rPr>
              <a:t>Περιγραφή υλοποιήσεων</a:t>
            </a:r>
          </a:p>
          <a:p>
            <a:pPr marL="514350" indent="-514350">
              <a:buFont typeface="+mj-lt"/>
              <a:buAutoNum type="arabicPeriod"/>
            </a:pPr>
            <a:r>
              <a:rPr lang="el-GR" dirty="0" smtClean="0">
                <a:latin typeface="Segoe UI Light" panose="020B0502040204020203" pitchFamily="34" charset="0"/>
                <a:cs typeface="Segoe UI Light" panose="020B0502040204020203" pitchFamily="34" charset="0"/>
              </a:rPr>
              <a:t>Πειραματικά αποτελέσματα</a:t>
            </a:r>
          </a:p>
          <a:p>
            <a:pPr marL="514350" indent="-514350">
              <a:buFont typeface="+mj-lt"/>
              <a:buAutoNum type="arabicPeriod"/>
            </a:pPr>
            <a:r>
              <a:rPr lang="el-GR" dirty="0" smtClean="0">
                <a:solidFill>
                  <a:schemeClr val="bg1">
                    <a:lumMod val="85000"/>
                  </a:schemeClr>
                </a:solidFill>
                <a:latin typeface="Segoe UI Light" panose="020B0502040204020203" pitchFamily="34" charset="0"/>
                <a:cs typeface="Segoe UI Light" panose="020B0502040204020203" pitchFamily="34" charset="0"/>
              </a:rPr>
              <a:t>Παρουσίαση προτάσεων</a:t>
            </a:r>
          </a:p>
          <a:p>
            <a:pPr marL="514350" indent="-514350">
              <a:buFont typeface="+mj-lt"/>
              <a:buAutoNum type="arabicPeriod"/>
            </a:pPr>
            <a:r>
              <a:rPr lang="el-GR" dirty="0" smtClean="0">
                <a:solidFill>
                  <a:schemeClr val="bg1">
                    <a:lumMod val="85000"/>
                  </a:schemeClr>
                </a:solidFill>
                <a:latin typeface="Segoe UI Light" panose="020B0502040204020203" pitchFamily="34" charset="0"/>
                <a:cs typeface="Segoe UI Light" panose="020B0502040204020203" pitchFamily="34" charset="0"/>
              </a:rPr>
              <a:t>Συμπεράσματα και μελλοντικές επεκτάσεις</a:t>
            </a:r>
            <a:endParaRPr lang="en-US" dirty="0" smtClean="0">
              <a:solidFill>
                <a:schemeClr val="bg1">
                  <a:lumMod val="85000"/>
                </a:schemeClr>
              </a:solidFill>
              <a:latin typeface="Segoe UI Light" panose="020B0502040204020203" pitchFamily="34" charset="0"/>
              <a:cs typeface="Segoe UI Light" panose="020B0502040204020203" pitchFamily="34" charset="0"/>
            </a:endParaRPr>
          </a:p>
          <a:p>
            <a:pPr marL="0" indent="0">
              <a:buNone/>
            </a:pPr>
            <a:endParaRPr lang="en-US" dirty="0"/>
          </a:p>
        </p:txBody>
      </p:sp>
    </p:spTree>
    <p:extLst>
      <p:ext uri="{BB962C8B-B14F-4D97-AF65-F5344CB8AC3E}">
        <p14:creationId xmlns:p14="http://schemas.microsoft.com/office/powerpoint/2010/main" val="99221390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lstStyle/>
          <a:p>
            <a:r>
              <a:rPr lang="el-GR" dirty="0" smtClean="0">
                <a:latin typeface="Segoe UI Light" panose="020B0502040204020203" pitchFamily="34" charset="0"/>
                <a:cs typeface="Segoe UI Light" panose="020B0502040204020203" pitchFamily="34" charset="0"/>
              </a:rPr>
              <a:t>Πειραματικά αποτελέσματα</a:t>
            </a:r>
            <a:endParaRPr lang="en-US" dirty="0">
              <a:latin typeface="Segoe UI Light" panose="020B0502040204020203" pitchFamily="34" charset="0"/>
              <a:cs typeface="Segoe UI Light" panose="020B0502040204020203" pitchFamily="34" charset="0"/>
            </a:endParaRPr>
          </a:p>
        </p:txBody>
      </p:sp>
      <p:sp>
        <p:nvSpPr>
          <p:cNvPr id="3" name="Θέση περιεχομένου 2"/>
          <p:cNvSpPr>
            <a:spLocks noGrp="1"/>
          </p:cNvSpPr>
          <p:nvPr>
            <p:ph idx="1"/>
          </p:nvPr>
        </p:nvSpPr>
        <p:spPr/>
        <p:txBody>
          <a:bodyPr/>
          <a:lstStyle/>
          <a:p>
            <a:pPr marL="0" indent="0">
              <a:buNone/>
            </a:pPr>
            <a:r>
              <a:rPr lang="el-GR" dirty="0" smtClean="0">
                <a:latin typeface="Segoe UI Light" panose="020B0502040204020203" pitchFamily="34" charset="0"/>
                <a:cs typeface="Segoe UI Light" panose="020B0502040204020203" pitchFamily="34" charset="0"/>
              </a:rPr>
              <a:t>Σετ δεδομένων στα πειράματα που ακολούθησαν: </a:t>
            </a:r>
          </a:p>
          <a:p>
            <a:pPr marL="0" indent="0">
              <a:buNone/>
            </a:pPr>
            <a:endParaRPr lang="en-US" dirty="0"/>
          </a:p>
        </p:txBody>
      </p:sp>
      <p:graphicFrame>
        <p:nvGraphicFramePr>
          <p:cNvPr id="4" name="Πίνακας 3"/>
          <p:cNvGraphicFramePr>
            <a:graphicFrameLocks noGrp="1"/>
          </p:cNvGraphicFramePr>
          <p:nvPr>
            <p:extLst>
              <p:ext uri="{D42A27DB-BD31-4B8C-83A1-F6EECF244321}">
                <p14:modId xmlns:p14="http://schemas.microsoft.com/office/powerpoint/2010/main" val="528508082"/>
              </p:ext>
            </p:extLst>
          </p:nvPr>
        </p:nvGraphicFramePr>
        <p:xfrm>
          <a:off x="1925515" y="2743200"/>
          <a:ext cx="7904285" cy="2347546"/>
        </p:xfrm>
        <a:graphic>
          <a:graphicData uri="http://schemas.openxmlformats.org/drawingml/2006/table">
            <a:tbl>
              <a:tblPr firstRow="1" firstCol="1" bandRow="1">
                <a:tableStyleId>{5C22544A-7EE6-4342-B048-85BDC9FD1C3A}</a:tableStyleId>
              </a:tblPr>
              <a:tblGrid>
                <a:gridCol w="1151361">
                  <a:extLst>
                    <a:ext uri="{9D8B030D-6E8A-4147-A177-3AD203B41FA5}">
                      <a16:colId xmlns:a16="http://schemas.microsoft.com/office/drawing/2014/main" val="1710544787"/>
                    </a:ext>
                  </a:extLst>
                </a:gridCol>
                <a:gridCol w="1190170">
                  <a:extLst>
                    <a:ext uri="{9D8B030D-6E8A-4147-A177-3AD203B41FA5}">
                      <a16:colId xmlns:a16="http://schemas.microsoft.com/office/drawing/2014/main" val="1716019723"/>
                    </a:ext>
                  </a:extLst>
                </a:gridCol>
                <a:gridCol w="879692">
                  <a:extLst>
                    <a:ext uri="{9D8B030D-6E8A-4147-A177-3AD203B41FA5}">
                      <a16:colId xmlns:a16="http://schemas.microsoft.com/office/drawing/2014/main" val="388163764"/>
                    </a:ext>
                  </a:extLst>
                </a:gridCol>
                <a:gridCol w="1280726">
                  <a:extLst>
                    <a:ext uri="{9D8B030D-6E8A-4147-A177-3AD203B41FA5}">
                      <a16:colId xmlns:a16="http://schemas.microsoft.com/office/drawing/2014/main" val="1259507518"/>
                    </a:ext>
                  </a:extLst>
                </a:gridCol>
                <a:gridCol w="1397156">
                  <a:extLst>
                    <a:ext uri="{9D8B030D-6E8A-4147-A177-3AD203B41FA5}">
                      <a16:colId xmlns:a16="http://schemas.microsoft.com/office/drawing/2014/main" val="331463594"/>
                    </a:ext>
                  </a:extLst>
                </a:gridCol>
                <a:gridCol w="866755">
                  <a:extLst>
                    <a:ext uri="{9D8B030D-6E8A-4147-A177-3AD203B41FA5}">
                      <a16:colId xmlns:a16="http://schemas.microsoft.com/office/drawing/2014/main" val="807130301"/>
                    </a:ext>
                  </a:extLst>
                </a:gridCol>
                <a:gridCol w="1138425">
                  <a:extLst>
                    <a:ext uri="{9D8B030D-6E8A-4147-A177-3AD203B41FA5}">
                      <a16:colId xmlns:a16="http://schemas.microsoft.com/office/drawing/2014/main" val="599778059"/>
                    </a:ext>
                  </a:extLst>
                </a:gridCol>
              </a:tblGrid>
              <a:tr h="1055256">
                <a:tc>
                  <a:txBody>
                    <a:bodyPr/>
                    <a:lstStyle/>
                    <a:p>
                      <a:pPr marL="457200" algn="ctr">
                        <a:lnSpc>
                          <a:spcPct val="107000"/>
                        </a:lnSpc>
                        <a:spcAft>
                          <a:spcPts val="0"/>
                        </a:spcAft>
                      </a:pPr>
                      <a:r>
                        <a:rPr lang="el-GR" sz="1100" dirty="0">
                          <a:effectLst/>
                          <a:latin typeface="Segoe UI Light" panose="020B0502040204020203" pitchFamily="34" charset="0"/>
                          <a:cs typeface="Segoe UI Light" panose="020B0502040204020203" pitchFamily="34" charset="0"/>
                        </a:rPr>
                        <a:t> </a:t>
                      </a:r>
                      <a:endParaRPr lang="en-US" sz="1100" dirty="0">
                        <a:effectLst/>
                        <a:latin typeface="Segoe UI Light" panose="020B0502040204020203" pitchFamily="34" charset="0"/>
                        <a:cs typeface="Segoe UI Light" panose="020B0502040204020203" pitchFamily="34" charset="0"/>
                      </a:endParaRPr>
                    </a:p>
                    <a:p>
                      <a:pPr algn="ctr">
                        <a:lnSpc>
                          <a:spcPct val="107000"/>
                        </a:lnSpc>
                        <a:spcAft>
                          <a:spcPts val="0"/>
                        </a:spcAft>
                      </a:pPr>
                      <a:r>
                        <a:rPr lang="el-GR" sz="1100" dirty="0">
                          <a:effectLst/>
                          <a:latin typeface="Segoe UI Light" panose="020B0502040204020203" pitchFamily="34" charset="0"/>
                          <a:cs typeface="Segoe UI Light" panose="020B0502040204020203" pitchFamily="34" charset="0"/>
                        </a:rPr>
                        <a:t>Όνομα Σετ Δεδομένων</a:t>
                      </a:r>
                      <a:endParaRPr lang="en-US" sz="1100" dirty="0">
                        <a:effectLst/>
                        <a:latin typeface="Segoe UI Light" panose="020B0502040204020203" pitchFamily="34" charset="0"/>
                        <a:cs typeface="Segoe UI Light" panose="020B0502040204020203" pitchFamily="34" charset="0"/>
                      </a:endParaRPr>
                    </a:p>
                    <a:p>
                      <a:pPr marL="457200" algn="ctr">
                        <a:lnSpc>
                          <a:spcPct val="107000"/>
                        </a:lnSpc>
                        <a:spcAft>
                          <a:spcPts val="0"/>
                        </a:spcAft>
                      </a:pPr>
                      <a:r>
                        <a:rPr lang="el-GR" sz="1100" dirty="0">
                          <a:effectLst/>
                          <a:latin typeface="Segoe UI Light" panose="020B0502040204020203" pitchFamily="34" charset="0"/>
                          <a:cs typeface="Segoe UI Light" panose="020B0502040204020203" pitchFamily="34" charset="0"/>
                        </a:rPr>
                        <a:t> </a:t>
                      </a:r>
                      <a:endParaRPr lang="en-US" sz="1100" dirty="0">
                        <a:effectLst/>
                        <a:latin typeface="Segoe UI Light" panose="020B0502040204020203" pitchFamily="34" charset="0"/>
                        <a:ea typeface="Calibri" panose="020F0502020204030204" pitchFamily="34" charset="0"/>
                        <a:cs typeface="Segoe UI Light" panose="020B0502040204020203" pitchFamily="34" charset="0"/>
                      </a:endParaRPr>
                    </a:p>
                  </a:txBody>
                  <a:tcPr marL="68580" marR="68580" marT="0" marB="0" anchor="ctr"/>
                </a:tc>
                <a:tc>
                  <a:txBody>
                    <a:bodyPr/>
                    <a:lstStyle/>
                    <a:p>
                      <a:pPr algn="ctr">
                        <a:lnSpc>
                          <a:spcPct val="107000"/>
                        </a:lnSpc>
                        <a:spcAft>
                          <a:spcPts val="0"/>
                        </a:spcAft>
                      </a:pPr>
                      <a:r>
                        <a:rPr lang="el-GR" sz="1100" dirty="0">
                          <a:effectLst/>
                          <a:latin typeface="Segoe UI Light" panose="020B0502040204020203" pitchFamily="34" charset="0"/>
                          <a:cs typeface="Segoe UI Light" panose="020B0502040204020203" pitchFamily="34" charset="0"/>
                        </a:rPr>
                        <a:t> </a:t>
                      </a:r>
                      <a:endParaRPr lang="en-US" sz="1100" dirty="0">
                        <a:effectLst/>
                        <a:latin typeface="Segoe UI Light" panose="020B0502040204020203" pitchFamily="34" charset="0"/>
                        <a:cs typeface="Segoe UI Light" panose="020B0502040204020203" pitchFamily="34" charset="0"/>
                      </a:endParaRPr>
                    </a:p>
                    <a:p>
                      <a:pPr algn="ctr">
                        <a:lnSpc>
                          <a:spcPct val="107000"/>
                        </a:lnSpc>
                        <a:spcAft>
                          <a:spcPts val="0"/>
                        </a:spcAft>
                      </a:pPr>
                      <a:r>
                        <a:rPr lang="el-GR" sz="1100" dirty="0" smtClean="0">
                          <a:effectLst/>
                          <a:latin typeface="Segoe UI Light" panose="020B0502040204020203" pitchFamily="34" charset="0"/>
                          <a:cs typeface="Segoe UI Light" panose="020B0502040204020203" pitchFamily="34" charset="0"/>
                        </a:rPr>
                        <a:t>Προϊόντα (Ρούχα/Ταινίες)</a:t>
                      </a:r>
                      <a:endParaRPr lang="en-US" sz="1100" dirty="0">
                        <a:effectLst/>
                        <a:latin typeface="Segoe UI Light" panose="020B0502040204020203" pitchFamily="34" charset="0"/>
                        <a:cs typeface="Segoe UI Light" panose="020B0502040204020203" pitchFamily="34" charset="0"/>
                      </a:endParaRPr>
                    </a:p>
                    <a:p>
                      <a:pPr algn="ctr">
                        <a:lnSpc>
                          <a:spcPct val="107000"/>
                        </a:lnSpc>
                        <a:spcAft>
                          <a:spcPts val="0"/>
                        </a:spcAft>
                      </a:pPr>
                      <a:r>
                        <a:rPr lang="el-GR" sz="1100" dirty="0">
                          <a:effectLst/>
                          <a:latin typeface="Segoe UI Light" panose="020B0502040204020203" pitchFamily="34" charset="0"/>
                          <a:cs typeface="Segoe UI Light" panose="020B0502040204020203" pitchFamily="34" charset="0"/>
                        </a:rPr>
                        <a:t> </a:t>
                      </a:r>
                      <a:endParaRPr lang="en-US" sz="1100" dirty="0">
                        <a:effectLst/>
                        <a:latin typeface="Segoe UI Light" panose="020B0502040204020203" pitchFamily="34" charset="0"/>
                        <a:ea typeface="Calibri" panose="020F0502020204030204" pitchFamily="34" charset="0"/>
                        <a:cs typeface="Segoe UI Light" panose="020B0502040204020203" pitchFamily="34" charset="0"/>
                      </a:endParaRPr>
                    </a:p>
                  </a:txBody>
                  <a:tcPr marL="68580" marR="68580" marT="0" marB="0" anchor="ctr"/>
                </a:tc>
                <a:tc>
                  <a:txBody>
                    <a:bodyPr/>
                    <a:lstStyle/>
                    <a:p>
                      <a:pPr algn="ctr">
                        <a:lnSpc>
                          <a:spcPct val="107000"/>
                        </a:lnSpc>
                        <a:spcAft>
                          <a:spcPts val="0"/>
                        </a:spcAft>
                      </a:pPr>
                      <a:r>
                        <a:rPr lang="el-GR" sz="1100" dirty="0">
                          <a:effectLst/>
                          <a:latin typeface="Segoe UI Light" panose="020B0502040204020203" pitchFamily="34" charset="0"/>
                          <a:cs typeface="Segoe UI Light" panose="020B0502040204020203" pitchFamily="34" charset="0"/>
                        </a:rPr>
                        <a:t> </a:t>
                      </a:r>
                      <a:endParaRPr lang="en-US" sz="1100" dirty="0">
                        <a:effectLst/>
                        <a:latin typeface="Segoe UI Light" panose="020B0502040204020203" pitchFamily="34" charset="0"/>
                        <a:cs typeface="Segoe UI Light" panose="020B0502040204020203" pitchFamily="34" charset="0"/>
                      </a:endParaRPr>
                    </a:p>
                    <a:p>
                      <a:pPr algn="ctr">
                        <a:lnSpc>
                          <a:spcPct val="107000"/>
                        </a:lnSpc>
                        <a:spcAft>
                          <a:spcPts val="0"/>
                        </a:spcAft>
                      </a:pPr>
                      <a:r>
                        <a:rPr lang="el-GR" sz="1100" dirty="0">
                          <a:effectLst/>
                          <a:latin typeface="Segoe UI Light" panose="020B0502040204020203" pitchFamily="34" charset="0"/>
                          <a:cs typeface="Segoe UI Light" panose="020B0502040204020203" pitchFamily="34" charset="0"/>
                        </a:rPr>
                        <a:t>Χρήστες</a:t>
                      </a:r>
                      <a:endParaRPr lang="en-US" sz="1100" dirty="0">
                        <a:effectLst/>
                        <a:latin typeface="Segoe UI Light" panose="020B0502040204020203" pitchFamily="34" charset="0"/>
                        <a:cs typeface="Segoe UI Light" panose="020B0502040204020203" pitchFamily="34" charset="0"/>
                      </a:endParaRPr>
                    </a:p>
                    <a:p>
                      <a:pPr algn="ctr">
                        <a:lnSpc>
                          <a:spcPct val="107000"/>
                        </a:lnSpc>
                        <a:spcAft>
                          <a:spcPts val="0"/>
                        </a:spcAft>
                      </a:pPr>
                      <a:r>
                        <a:rPr lang="el-GR" sz="1100" dirty="0">
                          <a:effectLst/>
                          <a:latin typeface="Segoe UI Light" panose="020B0502040204020203" pitchFamily="34" charset="0"/>
                          <a:cs typeface="Segoe UI Light" panose="020B0502040204020203" pitchFamily="34" charset="0"/>
                        </a:rPr>
                        <a:t> </a:t>
                      </a:r>
                      <a:endParaRPr lang="en-US" sz="1100" dirty="0">
                        <a:effectLst/>
                        <a:latin typeface="Segoe UI Light" panose="020B0502040204020203" pitchFamily="34" charset="0"/>
                        <a:ea typeface="Calibri" panose="020F0502020204030204" pitchFamily="34" charset="0"/>
                        <a:cs typeface="Segoe UI Light" panose="020B0502040204020203" pitchFamily="34" charset="0"/>
                      </a:endParaRPr>
                    </a:p>
                  </a:txBody>
                  <a:tcPr marL="68580" marR="68580" marT="0" marB="0" anchor="ctr"/>
                </a:tc>
                <a:tc>
                  <a:txBody>
                    <a:bodyPr/>
                    <a:lstStyle/>
                    <a:p>
                      <a:pPr algn="ctr">
                        <a:lnSpc>
                          <a:spcPct val="107000"/>
                        </a:lnSpc>
                        <a:spcAft>
                          <a:spcPts val="0"/>
                        </a:spcAft>
                      </a:pPr>
                      <a:r>
                        <a:rPr lang="el-GR" sz="1100">
                          <a:effectLst/>
                          <a:latin typeface="Segoe UI Light" panose="020B0502040204020203" pitchFamily="34" charset="0"/>
                          <a:cs typeface="Segoe UI Light" panose="020B0502040204020203" pitchFamily="34" charset="0"/>
                        </a:rPr>
                        <a:t> </a:t>
                      </a:r>
                      <a:endParaRPr lang="en-US" sz="1100">
                        <a:effectLst/>
                        <a:latin typeface="Segoe UI Light" panose="020B0502040204020203" pitchFamily="34" charset="0"/>
                        <a:cs typeface="Segoe UI Light" panose="020B0502040204020203" pitchFamily="34" charset="0"/>
                      </a:endParaRPr>
                    </a:p>
                    <a:p>
                      <a:pPr algn="ctr">
                        <a:lnSpc>
                          <a:spcPct val="107000"/>
                        </a:lnSpc>
                        <a:spcAft>
                          <a:spcPts val="0"/>
                        </a:spcAft>
                      </a:pPr>
                      <a:r>
                        <a:rPr lang="el-GR" sz="1100">
                          <a:effectLst/>
                          <a:latin typeface="Segoe UI Light" panose="020B0502040204020203" pitchFamily="34" charset="0"/>
                          <a:cs typeface="Segoe UI Light" panose="020B0502040204020203" pitchFamily="34" charset="0"/>
                        </a:rPr>
                        <a:t>Αξιολογήσεις</a:t>
                      </a:r>
                      <a:endParaRPr lang="en-US" sz="1100">
                        <a:effectLst/>
                        <a:latin typeface="Segoe UI Light" panose="020B0502040204020203" pitchFamily="34" charset="0"/>
                        <a:cs typeface="Segoe UI Light" panose="020B0502040204020203" pitchFamily="34" charset="0"/>
                      </a:endParaRPr>
                    </a:p>
                    <a:p>
                      <a:pPr algn="ctr">
                        <a:lnSpc>
                          <a:spcPct val="107000"/>
                        </a:lnSpc>
                        <a:spcAft>
                          <a:spcPts val="0"/>
                        </a:spcAft>
                      </a:pPr>
                      <a:r>
                        <a:rPr lang="el-GR" sz="1100">
                          <a:effectLst/>
                          <a:latin typeface="Segoe UI Light" panose="020B0502040204020203" pitchFamily="34" charset="0"/>
                          <a:cs typeface="Segoe UI Light" panose="020B0502040204020203" pitchFamily="34" charset="0"/>
                        </a:rPr>
                        <a:t> </a:t>
                      </a:r>
                      <a:endParaRPr lang="en-US" sz="1100">
                        <a:effectLst/>
                        <a:latin typeface="Segoe UI Light" panose="020B0502040204020203" pitchFamily="34" charset="0"/>
                        <a:ea typeface="Calibri" panose="020F0502020204030204" pitchFamily="34" charset="0"/>
                        <a:cs typeface="Segoe UI Light" panose="020B0502040204020203" pitchFamily="34" charset="0"/>
                      </a:endParaRPr>
                    </a:p>
                  </a:txBody>
                  <a:tcPr marL="68580" marR="68580" marT="0" marB="0" anchor="ctr"/>
                </a:tc>
                <a:tc>
                  <a:txBody>
                    <a:bodyPr/>
                    <a:lstStyle/>
                    <a:p>
                      <a:pPr algn="ctr">
                        <a:lnSpc>
                          <a:spcPct val="107000"/>
                        </a:lnSpc>
                        <a:spcAft>
                          <a:spcPts val="0"/>
                        </a:spcAft>
                      </a:pPr>
                      <a:r>
                        <a:rPr lang="el-GR" sz="1100">
                          <a:effectLst/>
                          <a:latin typeface="Segoe UI Light" panose="020B0502040204020203" pitchFamily="34" charset="0"/>
                          <a:cs typeface="Segoe UI Light" panose="020B0502040204020203" pitchFamily="34" charset="0"/>
                        </a:rPr>
                        <a:t>Ποσοστό αξιολογήσεων (%)</a:t>
                      </a:r>
                      <a:endParaRPr lang="en-US" sz="1100">
                        <a:effectLst/>
                        <a:latin typeface="Segoe UI Light" panose="020B0502040204020203" pitchFamily="34" charset="0"/>
                        <a:ea typeface="Calibri" panose="020F0502020204030204" pitchFamily="34" charset="0"/>
                        <a:cs typeface="Segoe UI Light" panose="020B0502040204020203" pitchFamily="34" charset="0"/>
                      </a:endParaRPr>
                    </a:p>
                  </a:txBody>
                  <a:tcPr marL="68580" marR="68580" marT="0" marB="0" anchor="ctr"/>
                </a:tc>
                <a:tc>
                  <a:txBody>
                    <a:bodyPr/>
                    <a:lstStyle/>
                    <a:p>
                      <a:pPr algn="ctr">
                        <a:lnSpc>
                          <a:spcPct val="107000"/>
                        </a:lnSpc>
                        <a:spcAft>
                          <a:spcPts val="0"/>
                        </a:spcAft>
                      </a:pPr>
                      <a:r>
                        <a:rPr lang="el-GR" sz="1100">
                          <a:effectLst/>
                          <a:latin typeface="Segoe UI Light" panose="020B0502040204020203" pitchFamily="34" charset="0"/>
                          <a:cs typeface="Segoe UI Light" panose="020B0502040204020203" pitchFamily="34" charset="0"/>
                        </a:rPr>
                        <a:t>Κλίμακα</a:t>
                      </a:r>
                      <a:endParaRPr lang="en-US" sz="1100">
                        <a:effectLst/>
                        <a:latin typeface="Segoe UI Light" panose="020B0502040204020203" pitchFamily="34" charset="0"/>
                        <a:ea typeface="Calibri" panose="020F0502020204030204" pitchFamily="34" charset="0"/>
                        <a:cs typeface="Segoe UI Light" panose="020B0502040204020203" pitchFamily="34" charset="0"/>
                      </a:endParaRPr>
                    </a:p>
                  </a:txBody>
                  <a:tcPr marL="68580" marR="68580" marT="0" marB="0" anchor="ctr"/>
                </a:tc>
                <a:tc>
                  <a:txBody>
                    <a:bodyPr/>
                    <a:lstStyle/>
                    <a:p>
                      <a:pPr algn="ctr">
                        <a:lnSpc>
                          <a:spcPct val="107000"/>
                        </a:lnSpc>
                        <a:spcAft>
                          <a:spcPts val="0"/>
                        </a:spcAft>
                      </a:pPr>
                      <a:r>
                        <a:rPr lang="el-GR" sz="1100">
                          <a:effectLst/>
                          <a:latin typeface="Segoe UI Light" panose="020B0502040204020203" pitchFamily="34" charset="0"/>
                          <a:cs typeface="Segoe UI Light" panose="020B0502040204020203" pitchFamily="34" charset="0"/>
                        </a:rPr>
                        <a:t>Κατηγορίες</a:t>
                      </a:r>
                      <a:endParaRPr lang="en-US" sz="1100">
                        <a:effectLst/>
                        <a:latin typeface="Segoe UI Light" panose="020B0502040204020203" pitchFamily="34" charset="0"/>
                        <a:ea typeface="Calibri" panose="020F0502020204030204" pitchFamily="34" charset="0"/>
                        <a:cs typeface="Segoe UI Light" panose="020B0502040204020203" pitchFamily="34" charset="0"/>
                      </a:endParaRPr>
                    </a:p>
                  </a:txBody>
                  <a:tcPr marL="68580" marR="68580" marT="0" marB="0" anchor="ctr"/>
                </a:tc>
                <a:extLst>
                  <a:ext uri="{0D108BD9-81ED-4DB2-BD59-A6C34878D82A}">
                    <a16:rowId xmlns:a16="http://schemas.microsoft.com/office/drawing/2014/main" val="3107870411"/>
                  </a:ext>
                </a:extLst>
              </a:tr>
              <a:tr h="378954">
                <a:tc>
                  <a:txBody>
                    <a:bodyPr/>
                    <a:lstStyle/>
                    <a:p>
                      <a:pPr algn="ctr">
                        <a:lnSpc>
                          <a:spcPct val="107000"/>
                        </a:lnSpc>
                        <a:spcAft>
                          <a:spcPts val="0"/>
                        </a:spcAft>
                      </a:pPr>
                      <a:r>
                        <a:rPr lang="en-US" sz="1100">
                          <a:effectLst/>
                          <a:latin typeface="Segoe UI Light" panose="020B0502040204020203" pitchFamily="34" charset="0"/>
                          <a:cs typeface="Segoe UI Light" panose="020B0502040204020203" pitchFamily="34" charset="0"/>
                        </a:rPr>
                        <a:t>Asos30</a:t>
                      </a:r>
                      <a:endParaRPr lang="en-US" sz="1100">
                        <a:effectLst/>
                        <a:latin typeface="Segoe UI Light" panose="020B0502040204020203" pitchFamily="34" charset="0"/>
                        <a:ea typeface="Calibri" panose="020F0502020204030204" pitchFamily="34" charset="0"/>
                        <a:cs typeface="Segoe UI Light" panose="020B0502040204020203" pitchFamily="34" charset="0"/>
                      </a:endParaRPr>
                    </a:p>
                  </a:txBody>
                  <a:tcPr marL="68580" marR="68580" marT="0" marB="0"/>
                </a:tc>
                <a:tc>
                  <a:txBody>
                    <a:bodyPr/>
                    <a:lstStyle/>
                    <a:p>
                      <a:pPr algn="ctr">
                        <a:lnSpc>
                          <a:spcPct val="107000"/>
                        </a:lnSpc>
                        <a:spcAft>
                          <a:spcPts val="0"/>
                        </a:spcAft>
                      </a:pPr>
                      <a:r>
                        <a:rPr lang="en-US" sz="1100" dirty="0" smtClean="0">
                          <a:effectLst/>
                          <a:latin typeface="Segoe UI Light" panose="020B0502040204020203" pitchFamily="34" charset="0"/>
                          <a:cs typeface="Segoe UI Light" panose="020B0502040204020203" pitchFamily="34" charset="0"/>
                        </a:rPr>
                        <a:t>1700</a:t>
                      </a:r>
                      <a:r>
                        <a:rPr lang="el-GR" sz="1100" dirty="0" smtClean="0">
                          <a:effectLst/>
                          <a:latin typeface="Segoe UI Light" panose="020B0502040204020203" pitchFamily="34" charset="0"/>
                          <a:cs typeface="Segoe UI Light" panose="020B0502040204020203" pitchFamily="34" charset="0"/>
                        </a:rPr>
                        <a:t> Ρούχα</a:t>
                      </a:r>
                      <a:endParaRPr lang="en-US" sz="1100" dirty="0">
                        <a:effectLst/>
                        <a:latin typeface="Segoe UI Light" panose="020B0502040204020203" pitchFamily="34" charset="0"/>
                        <a:ea typeface="Calibri" panose="020F0502020204030204" pitchFamily="34" charset="0"/>
                        <a:cs typeface="Segoe UI Light" panose="020B0502040204020203" pitchFamily="34" charset="0"/>
                      </a:endParaRPr>
                    </a:p>
                  </a:txBody>
                  <a:tcPr marL="68580" marR="68580" marT="0" marB="0"/>
                </a:tc>
                <a:tc>
                  <a:txBody>
                    <a:bodyPr/>
                    <a:lstStyle/>
                    <a:p>
                      <a:pPr algn="ctr">
                        <a:lnSpc>
                          <a:spcPct val="107000"/>
                        </a:lnSpc>
                        <a:spcAft>
                          <a:spcPts val="0"/>
                        </a:spcAft>
                      </a:pPr>
                      <a:r>
                        <a:rPr lang="en-US" sz="1100" dirty="0">
                          <a:effectLst/>
                          <a:latin typeface="Segoe UI Light" panose="020B0502040204020203" pitchFamily="34" charset="0"/>
                          <a:cs typeface="Segoe UI Light" panose="020B0502040204020203" pitchFamily="34" charset="0"/>
                        </a:rPr>
                        <a:t>100</a:t>
                      </a:r>
                      <a:endParaRPr lang="en-US" sz="1100" dirty="0">
                        <a:effectLst/>
                        <a:latin typeface="Segoe UI Light" panose="020B0502040204020203" pitchFamily="34" charset="0"/>
                        <a:ea typeface="Calibri" panose="020F0502020204030204" pitchFamily="34" charset="0"/>
                        <a:cs typeface="Segoe UI Light" panose="020B0502040204020203" pitchFamily="34" charset="0"/>
                      </a:endParaRPr>
                    </a:p>
                  </a:txBody>
                  <a:tcPr marL="68580" marR="68580" marT="0" marB="0"/>
                </a:tc>
                <a:tc>
                  <a:txBody>
                    <a:bodyPr/>
                    <a:lstStyle/>
                    <a:p>
                      <a:pPr algn="ctr">
                        <a:lnSpc>
                          <a:spcPct val="107000"/>
                        </a:lnSpc>
                        <a:spcAft>
                          <a:spcPts val="0"/>
                        </a:spcAft>
                      </a:pPr>
                      <a:r>
                        <a:rPr lang="en-US" sz="1100" dirty="0">
                          <a:effectLst/>
                          <a:latin typeface="Segoe UI Light" panose="020B0502040204020203" pitchFamily="34" charset="0"/>
                          <a:cs typeface="Segoe UI Light" panose="020B0502040204020203" pitchFamily="34" charset="0"/>
                        </a:rPr>
                        <a:t>50k</a:t>
                      </a:r>
                      <a:endParaRPr lang="en-US" sz="1100" dirty="0">
                        <a:effectLst/>
                        <a:latin typeface="Segoe UI Light" panose="020B0502040204020203" pitchFamily="34" charset="0"/>
                        <a:ea typeface="Calibri" panose="020F0502020204030204" pitchFamily="34" charset="0"/>
                        <a:cs typeface="Segoe UI Light" panose="020B0502040204020203" pitchFamily="34" charset="0"/>
                      </a:endParaRPr>
                    </a:p>
                  </a:txBody>
                  <a:tcPr marL="68580" marR="68580" marT="0" marB="0"/>
                </a:tc>
                <a:tc>
                  <a:txBody>
                    <a:bodyPr/>
                    <a:lstStyle/>
                    <a:p>
                      <a:pPr algn="ctr">
                        <a:lnSpc>
                          <a:spcPct val="107000"/>
                        </a:lnSpc>
                        <a:spcAft>
                          <a:spcPts val="0"/>
                        </a:spcAft>
                      </a:pPr>
                      <a:r>
                        <a:rPr lang="el-GR" sz="1100">
                          <a:effectLst/>
                          <a:latin typeface="Segoe UI Light" panose="020B0502040204020203" pitchFamily="34" charset="0"/>
                          <a:cs typeface="Segoe UI Light" panose="020B0502040204020203" pitchFamily="34" charset="0"/>
                        </a:rPr>
                        <a:t>30 %</a:t>
                      </a:r>
                      <a:endParaRPr lang="en-US" sz="1100">
                        <a:effectLst/>
                        <a:latin typeface="Segoe UI Light" panose="020B0502040204020203" pitchFamily="34" charset="0"/>
                        <a:ea typeface="Calibri" panose="020F0502020204030204" pitchFamily="34" charset="0"/>
                        <a:cs typeface="Segoe UI Light" panose="020B0502040204020203" pitchFamily="34" charset="0"/>
                      </a:endParaRPr>
                    </a:p>
                  </a:txBody>
                  <a:tcPr marL="68580" marR="68580" marT="0" marB="0"/>
                </a:tc>
                <a:tc>
                  <a:txBody>
                    <a:bodyPr/>
                    <a:lstStyle/>
                    <a:p>
                      <a:pPr algn="ctr">
                        <a:lnSpc>
                          <a:spcPct val="107000"/>
                        </a:lnSpc>
                        <a:spcAft>
                          <a:spcPts val="0"/>
                        </a:spcAft>
                      </a:pPr>
                      <a:r>
                        <a:rPr lang="el-GR" sz="1100">
                          <a:effectLst/>
                          <a:latin typeface="Segoe UI Light" panose="020B0502040204020203" pitchFamily="34" charset="0"/>
                          <a:cs typeface="Segoe UI Light" panose="020B0502040204020203" pitchFamily="34" charset="0"/>
                        </a:rPr>
                        <a:t>[0,10]</a:t>
                      </a:r>
                      <a:endParaRPr lang="en-US" sz="1100">
                        <a:effectLst/>
                        <a:latin typeface="Segoe UI Light" panose="020B0502040204020203" pitchFamily="34" charset="0"/>
                        <a:ea typeface="Calibri" panose="020F0502020204030204" pitchFamily="34" charset="0"/>
                        <a:cs typeface="Segoe UI Light" panose="020B0502040204020203" pitchFamily="34" charset="0"/>
                      </a:endParaRPr>
                    </a:p>
                  </a:txBody>
                  <a:tcPr marL="68580" marR="68580" marT="0" marB="0"/>
                </a:tc>
                <a:tc>
                  <a:txBody>
                    <a:bodyPr/>
                    <a:lstStyle/>
                    <a:p>
                      <a:pPr algn="ctr">
                        <a:lnSpc>
                          <a:spcPct val="107000"/>
                        </a:lnSpc>
                        <a:spcAft>
                          <a:spcPts val="0"/>
                        </a:spcAft>
                      </a:pPr>
                      <a:r>
                        <a:rPr lang="el-GR" sz="1100">
                          <a:effectLst/>
                          <a:latin typeface="Segoe UI Light" panose="020B0502040204020203" pitchFamily="34" charset="0"/>
                          <a:cs typeface="Segoe UI Light" panose="020B0502040204020203" pitchFamily="34" charset="0"/>
                        </a:rPr>
                        <a:t>10</a:t>
                      </a:r>
                      <a:endParaRPr lang="en-US" sz="1100">
                        <a:effectLst/>
                        <a:latin typeface="Segoe UI Light" panose="020B0502040204020203" pitchFamily="34" charset="0"/>
                        <a:ea typeface="Calibri" panose="020F0502020204030204" pitchFamily="34" charset="0"/>
                        <a:cs typeface="Segoe UI Light" panose="020B0502040204020203" pitchFamily="34" charset="0"/>
                      </a:endParaRPr>
                    </a:p>
                  </a:txBody>
                  <a:tcPr marL="68580" marR="68580" marT="0" marB="0"/>
                </a:tc>
                <a:extLst>
                  <a:ext uri="{0D108BD9-81ED-4DB2-BD59-A6C34878D82A}">
                    <a16:rowId xmlns:a16="http://schemas.microsoft.com/office/drawing/2014/main" val="1562247130"/>
                  </a:ext>
                </a:extLst>
              </a:tr>
              <a:tr h="396776">
                <a:tc>
                  <a:txBody>
                    <a:bodyPr/>
                    <a:lstStyle/>
                    <a:p>
                      <a:pPr algn="ctr">
                        <a:lnSpc>
                          <a:spcPct val="107000"/>
                        </a:lnSpc>
                        <a:spcAft>
                          <a:spcPts val="0"/>
                        </a:spcAft>
                      </a:pPr>
                      <a:r>
                        <a:rPr lang="en-US" sz="1100">
                          <a:effectLst/>
                          <a:latin typeface="Segoe UI Light" panose="020B0502040204020203" pitchFamily="34" charset="0"/>
                          <a:cs typeface="Segoe UI Light" panose="020B0502040204020203" pitchFamily="34" charset="0"/>
                        </a:rPr>
                        <a:t>Asos60</a:t>
                      </a:r>
                      <a:endParaRPr lang="en-US" sz="1100">
                        <a:effectLst/>
                        <a:latin typeface="Segoe UI Light" panose="020B0502040204020203" pitchFamily="34" charset="0"/>
                        <a:ea typeface="Calibri" panose="020F0502020204030204" pitchFamily="34" charset="0"/>
                        <a:cs typeface="Segoe UI Light" panose="020B0502040204020203" pitchFamily="34" charset="0"/>
                      </a:endParaRPr>
                    </a:p>
                  </a:txBody>
                  <a:tcPr marL="68580" marR="68580" marT="0" marB="0"/>
                </a:tc>
                <a:tc>
                  <a:txBody>
                    <a:bodyPr/>
                    <a:lstStyle/>
                    <a:p>
                      <a:pPr algn="ctr">
                        <a:lnSpc>
                          <a:spcPct val="107000"/>
                        </a:lnSpc>
                        <a:spcAft>
                          <a:spcPts val="0"/>
                        </a:spcAft>
                      </a:pPr>
                      <a:r>
                        <a:rPr lang="en-US" sz="1100" dirty="0" smtClean="0">
                          <a:effectLst/>
                          <a:latin typeface="Segoe UI Light" panose="020B0502040204020203" pitchFamily="34" charset="0"/>
                          <a:cs typeface="Segoe UI Light" panose="020B0502040204020203" pitchFamily="34" charset="0"/>
                        </a:rPr>
                        <a:t>1700</a:t>
                      </a:r>
                      <a:r>
                        <a:rPr lang="el-GR" sz="1100" dirty="0" smtClean="0">
                          <a:effectLst/>
                          <a:latin typeface="Segoe UI Light" panose="020B0502040204020203" pitchFamily="34" charset="0"/>
                          <a:cs typeface="Segoe UI Light" panose="020B0502040204020203" pitchFamily="34" charset="0"/>
                        </a:rPr>
                        <a:t> Ρούχα</a:t>
                      </a:r>
                      <a:endParaRPr lang="en-US" sz="1100" dirty="0">
                        <a:effectLst/>
                        <a:latin typeface="Segoe UI Light" panose="020B0502040204020203" pitchFamily="34" charset="0"/>
                        <a:ea typeface="Calibri" panose="020F0502020204030204" pitchFamily="34" charset="0"/>
                        <a:cs typeface="Segoe UI Light" panose="020B0502040204020203" pitchFamily="34" charset="0"/>
                      </a:endParaRPr>
                    </a:p>
                  </a:txBody>
                  <a:tcPr marL="68580" marR="68580" marT="0" marB="0"/>
                </a:tc>
                <a:tc>
                  <a:txBody>
                    <a:bodyPr/>
                    <a:lstStyle/>
                    <a:p>
                      <a:pPr algn="ctr">
                        <a:lnSpc>
                          <a:spcPct val="107000"/>
                        </a:lnSpc>
                        <a:spcAft>
                          <a:spcPts val="0"/>
                        </a:spcAft>
                      </a:pPr>
                      <a:r>
                        <a:rPr lang="en-US" sz="1100" dirty="0">
                          <a:effectLst/>
                          <a:latin typeface="Segoe UI Light" panose="020B0502040204020203" pitchFamily="34" charset="0"/>
                          <a:cs typeface="Segoe UI Light" panose="020B0502040204020203" pitchFamily="34" charset="0"/>
                        </a:rPr>
                        <a:t>100</a:t>
                      </a:r>
                      <a:endParaRPr lang="en-US" sz="1100" dirty="0">
                        <a:effectLst/>
                        <a:latin typeface="Segoe UI Light" panose="020B0502040204020203" pitchFamily="34" charset="0"/>
                        <a:ea typeface="Calibri" panose="020F0502020204030204" pitchFamily="34" charset="0"/>
                        <a:cs typeface="Segoe UI Light" panose="020B0502040204020203" pitchFamily="34" charset="0"/>
                      </a:endParaRPr>
                    </a:p>
                  </a:txBody>
                  <a:tcPr marL="68580" marR="68580" marT="0" marB="0"/>
                </a:tc>
                <a:tc>
                  <a:txBody>
                    <a:bodyPr/>
                    <a:lstStyle/>
                    <a:p>
                      <a:pPr algn="ctr">
                        <a:lnSpc>
                          <a:spcPct val="107000"/>
                        </a:lnSpc>
                        <a:spcAft>
                          <a:spcPts val="0"/>
                        </a:spcAft>
                      </a:pPr>
                      <a:r>
                        <a:rPr lang="en-US" sz="1100" dirty="0">
                          <a:effectLst/>
                          <a:latin typeface="Segoe UI Light" panose="020B0502040204020203" pitchFamily="34" charset="0"/>
                          <a:cs typeface="Segoe UI Light" panose="020B0502040204020203" pitchFamily="34" charset="0"/>
                        </a:rPr>
                        <a:t>100k</a:t>
                      </a:r>
                      <a:endParaRPr lang="en-US" sz="1100" dirty="0">
                        <a:effectLst/>
                        <a:latin typeface="Segoe UI Light" panose="020B0502040204020203" pitchFamily="34" charset="0"/>
                        <a:ea typeface="Calibri" panose="020F0502020204030204" pitchFamily="34" charset="0"/>
                        <a:cs typeface="Segoe UI Light" panose="020B0502040204020203" pitchFamily="34" charset="0"/>
                      </a:endParaRPr>
                    </a:p>
                  </a:txBody>
                  <a:tcPr marL="68580" marR="68580" marT="0" marB="0"/>
                </a:tc>
                <a:tc>
                  <a:txBody>
                    <a:bodyPr/>
                    <a:lstStyle/>
                    <a:p>
                      <a:pPr algn="ctr">
                        <a:lnSpc>
                          <a:spcPct val="107000"/>
                        </a:lnSpc>
                        <a:spcAft>
                          <a:spcPts val="0"/>
                        </a:spcAft>
                      </a:pPr>
                      <a:r>
                        <a:rPr lang="el-GR" sz="1100" dirty="0">
                          <a:effectLst/>
                          <a:latin typeface="Segoe UI Light" panose="020B0502040204020203" pitchFamily="34" charset="0"/>
                          <a:cs typeface="Segoe UI Light" panose="020B0502040204020203" pitchFamily="34" charset="0"/>
                        </a:rPr>
                        <a:t>60 %</a:t>
                      </a:r>
                      <a:endParaRPr lang="en-US" sz="1100" dirty="0">
                        <a:effectLst/>
                        <a:latin typeface="Segoe UI Light" panose="020B0502040204020203" pitchFamily="34" charset="0"/>
                        <a:ea typeface="Calibri" panose="020F0502020204030204" pitchFamily="34" charset="0"/>
                        <a:cs typeface="Segoe UI Light" panose="020B0502040204020203" pitchFamily="34" charset="0"/>
                      </a:endParaRPr>
                    </a:p>
                  </a:txBody>
                  <a:tcPr marL="68580" marR="68580" marT="0" marB="0"/>
                </a:tc>
                <a:tc>
                  <a:txBody>
                    <a:bodyPr/>
                    <a:lstStyle/>
                    <a:p>
                      <a:pPr algn="ctr">
                        <a:lnSpc>
                          <a:spcPct val="107000"/>
                        </a:lnSpc>
                        <a:spcAft>
                          <a:spcPts val="0"/>
                        </a:spcAft>
                      </a:pPr>
                      <a:r>
                        <a:rPr lang="el-GR" sz="1100" dirty="0">
                          <a:effectLst/>
                          <a:latin typeface="Segoe UI Light" panose="020B0502040204020203" pitchFamily="34" charset="0"/>
                          <a:cs typeface="Segoe UI Light" panose="020B0502040204020203" pitchFamily="34" charset="0"/>
                        </a:rPr>
                        <a:t>[0,10]</a:t>
                      </a:r>
                      <a:endParaRPr lang="en-US" sz="1100" dirty="0">
                        <a:effectLst/>
                        <a:latin typeface="Segoe UI Light" panose="020B0502040204020203" pitchFamily="34" charset="0"/>
                        <a:ea typeface="Calibri" panose="020F0502020204030204" pitchFamily="34" charset="0"/>
                        <a:cs typeface="Segoe UI Light" panose="020B0502040204020203" pitchFamily="34" charset="0"/>
                      </a:endParaRPr>
                    </a:p>
                  </a:txBody>
                  <a:tcPr marL="68580" marR="68580" marT="0" marB="0"/>
                </a:tc>
                <a:tc>
                  <a:txBody>
                    <a:bodyPr/>
                    <a:lstStyle/>
                    <a:p>
                      <a:pPr algn="ctr">
                        <a:lnSpc>
                          <a:spcPct val="107000"/>
                        </a:lnSpc>
                        <a:spcAft>
                          <a:spcPts val="0"/>
                        </a:spcAft>
                      </a:pPr>
                      <a:r>
                        <a:rPr lang="el-GR" sz="1100">
                          <a:effectLst/>
                          <a:latin typeface="Segoe UI Light" panose="020B0502040204020203" pitchFamily="34" charset="0"/>
                          <a:cs typeface="Segoe UI Light" panose="020B0502040204020203" pitchFamily="34" charset="0"/>
                        </a:rPr>
                        <a:t>10</a:t>
                      </a:r>
                      <a:endParaRPr lang="en-US" sz="1100">
                        <a:effectLst/>
                        <a:latin typeface="Segoe UI Light" panose="020B0502040204020203" pitchFamily="34" charset="0"/>
                        <a:ea typeface="Calibri" panose="020F0502020204030204" pitchFamily="34" charset="0"/>
                        <a:cs typeface="Segoe UI Light" panose="020B0502040204020203" pitchFamily="34" charset="0"/>
                      </a:endParaRPr>
                    </a:p>
                  </a:txBody>
                  <a:tcPr marL="68580" marR="68580" marT="0" marB="0"/>
                </a:tc>
                <a:extLst>
                  <a:ext uri="{0D108BD9-81ED-4DB2-BD59-A6C34878D82A}">
                    <a16:rowId xmlns:a16="http://schemas.microsoft.com/office/drawing/2014/main" val="3333179477"/>
                  </a:ext>
                </a:extLst>
              </a:tr>
              <a:tr h="516560">
                <a:tc>
                  <a:txBody>
                    <a:bodyPr/>
                    <a:lstStyle/>
                    <a:p>
                      <a:pPr algn="ctr">
                        <a:lnSpc>
                          <a:spcPct val="107000"/>
                        </a:lnSpc>
                        <a:spcAft>
                          <a:spcPts val="0"/>
                        </a:spcAft>
                      </a:pPr>
                      <a:r>
                        <a:rPr lang="en-US" sz="1100">
                          <a:effectLst/>
                          <a:latin typeface="Segoe UI Light" panose="020B0502040204020203" pitchFamily="34" charset="0"/>
                          <a:cs typeface="Segoe UI Light" panose="020B0502040204020203" pitchFamily="34" charset="0"/>
                        </a:rPr>
                        <a:t>Movielens-100k</a:t>
                      </a:r>
                      <a:endParaRPr lang="en-US" sz="1100">
                        <a:effectLst/>
                        <a:latin typeface="Segoe UI Light" panose="020B0502040204020203" pitchFamily="34" charset="0"/>
                        <a:ea typeface="Calibri" panose="020F0502020204030204" pitchFamily="34" charset="0"/>
                        <a:cs typeface="Segoe UI Light" panose="020B0502040204020203" pitchFamily="34" charset="0"/>
                      </a:endParaRPr>
                    </a:p>
                  </a:txBody>
                  <a:tcPr marL="68580" marR="68580" marT="0" marB="0"/>
                </a:tc>
                <a:tc>
                  <a:txBody>
                    <a:bodyPr/>
                    <a:lstStyle/>
                    <a:p>
                      <a:pPr algn="ctr">
                        <a:lnSpc>
                          <a:spcPct val="107000"/>
                        </a:lnSpc>
                        <a:spcAft>
                          <a:spcPts val="0"/>
                        </a:spcAft>
                      </a:pPr>
                      <a:r>
                        <a:rPr lang="el-GR" sz="1100" dirty="0" smtClean="0">
                          <a:effectLst/>
                          <a:latin typeface="Segoe UI Light" panose="020B0502040204020203" pitchFamily="34" charset="0"/>
                          <a:cs typeface="Segoe UI Light" panose="020B0502040204020203" pitchFamily="34" charset="0"/>
                        </a:rPr>
                        <a:t>9000 Ταινίες</a:t>
                      </a:r>
                      <a:endParaRPr lang="en-US" sz="1100" dirty="0">
                        <a:effectLst/>
                        <a:latin typeface="Segoe UI Light" panose="020B0502040204020203" pitchFamily="34" charset="0"/>
                        <a:ea typeface="Calibri" panose="020F0502020204030204" pitchFamily="34" charset="0"/>
                        <a:cs typeface="Segoe UI Light" panose="020B0502040204020203" pitchFamily="34" charset="0"/>
                      </a:endParaRPr>
                    </a:p>
                  </a:txBody>
                  <a:tcPr marL="68580" marR="68580" marT="0" marB="0"/>
                </a:tc>
                <a:tc>
                  <a:txBody>
                    <a:bodyPr/>
                    <a:lstStyle/>
                    <a:p>
                      <a:pPr algn="ctr">
                        <a:lnSpc>
                          <a:spcPct val="107000"/>
                        </a:lnSpc>
                        <a:spcAft>
                          <a:spcPts val="0"/>
                        </a:spcAft>
                      </a:pPr>
                      <a:r>
                        <a:rPr lang="en-US" sz="1100">
                          <a:effectLst/>
                          <a:latin typeface="Segoe UI Light" panose="020B0502040204020203" pitchFamily="34" charset="0"/>
                          <a:cs typeface="Segoe UI Light" panose="020B0502040204020203" pitchFamily="34" charset="0"/>
                        </a:rPr>
                        <a:t>600</a:t>
                      </a:r>
                      <a:endParaRPr lang="en-US" sz="1100">
                        <a:effectLst/>
                        <a:latin typeface="Segoe UI Light" panose="020B0502040204020203" pitchFamily="34" charset="0"/>
                        <a:ea typeface="Calibri" panose="020F0502020204030204" pitchFamily="34" charset="0"/>
                        <a:cs typeface="Segoe UI Light" panose="020B0502040204020203" pitchFamily="34" charset="0"/>
                      </a:endParaRPr>
                    </a:p>
                  </a:txBody>
                  <a:tcPr marL="68580" marR="68580" marT="0" marB="0"/>
                </a:tc>
                <a:tc>
                  <a:txBody>
                    <a:bodyPr/>
                    <a:lstStyle/>
                    <a:p>
                      <a:pPr algn="ctr">
                        <a:lnSpc>
                          <a:spcPct val="107000"/>
                        </a:lnSpc>
                        <a:spcAft>
                          <a:spcPts val="0"/>
                        </a:spcAft>
                      </a:pPr>
                      <a:r>
                        <a:rPr lang="en-US" sz="1100">
                          <a:effectLst/>
                          <a:latin typeface="Segoe UI Light" panose="020B0502040204020203" pitchFamily="34" charset="0"/>
                          <a:cs typeface="Segoe UI Light" panose="020B0502040204020203" pitchFamily="34" charset="0"/>
                        </a:rPr>
                        <a:t>100k</a:t>
                      </a:r>
                      <a:endParaRPr lang="en-US" sz="1100">
                        <a:effectLst/>
                        <a:latin typeface="Segoe UI Light" panose="020B0502040204020203" pitchFamily="34" charset="0"/>
                        <a:ea typeface="Calibri" panose="020F0502020204030204" pitchFamily="34" charset="0"/>
                        <a:cs typeface="Segoe UI Light" panose="020B0502040204020203" pitchFamily="34" charset="0"/>
                      </a:endParaRPr>
                    </a:p>
                  </a:txBody>
                  <a:tcPr marL="68580" marR="68580" marT="0" marB="0"/>
                </a:tc>
                <a:tc>
                  <a:txBody>
                    <a:bodyPr/>
                    <a:lstStyle/>
                    <a:p>
                      <a:pPr algn="ctr">
                        <a:lnSpc>
                          <a:spcPct val="107000"/>
                        </a:lnSpc>
                        <a:spcAft>
                          <a:spcPts val="0"/>
                        </a:spcAft>
                      </a:pPr>
                      <a:r>
                        <a:rPr lang="el-GR" sz="1100">
                          <a:effectLst/>
                          <a:latin typeface="Segoe UI Light" panose="020B0502040204020203" pitchFamily="34" charset="0"/>
                          <a:cs typeface="Segoe UI Light" panose="020B0502040204020203" pitchFamily="34" charset="0"/>
                        </a:rPr>
                        <a:t>2 % </a:t>
                      </a:r>
                      <a:endParaRPr lang="en-US" sz="1100">
                        <a:effectLst/>
                        <a:latin typeface="Segoe UI Light" panose="020B0502040204020203" pitchFamily="34" charset="0"/>
                        <a:ea typeface="Calibri" panose="020F0502020204030204" pitchFamily="34" charset="0"/>
                        <a:cs typeface="Segoe UI Light" panose="020B0502040204020203" pitchFamily="34" charset="0"/>
                      </a:endParaRPr>
                    </a:p>
                  </a:txBody>
                  <a:tcPr marL="68580" marR="68580" marT="0" marB="0"/>
                </a:tc>
                <a:tc>
                  <a:txBody>
                    <a:bodyPr/>
                    <a:lstStyle/>
                    <a:p>
                      <a:pPr algn="ctr">
                        <a:lnSpc>
                          <a:spcPct val="107000"/>
                        </a:lnSpc>
                        <a:spcAft>
                          <a:spcPts val="0"/>
                        </a:spcAft>
                      </a:pPr>
                      <a:r>
                        <a:rPr lang="el-GR" sz="1100" dirty="0">
                          <a:effectLst/>
                          <a:latin typeface="Segoe UI Light" panose="020B0502040204020203" pitchFamily="34" charset="0"/>
                          <a:cs typeface="Segoe UI Light" panose="020B0502040204020203" pitchFamily="34" charset="0"/>
                        </a:rPr>
                        <a:t>[0,5]</a:t>
                      </a:r>
                      <a:endParaRPr lang="en-US" sz="1100" dirty="0">
                        <a:effectLst/>
                        <a:latin typeface="Segoe UI Light" panose="020B0502040204020203" pitchFamily="34" charset="0"/>
                        <a:ea typeface="Calibri" panose="020F0502020204030204" pitchFamily="34" charset="0"/>
                        <a:cs typeface="Segoe UI Light" panose="020B0502040204020203" pitchFamily="34" charset="0"/>
                      </a:endParaRPr>
                    </a:p>
                  </a:txBody>
                  <a:tcPr marL="68580" marR="68580" marT="0" marB="0"/>
                </a:tc>
                <a:tc>
                  <a:txBody>
                    <a:bodyPr/>
                    <a:lstStyle/>
                    <a:p>
                      <a:pPr algn="ctr">
                        <a:lnSpc>
                          <a:spcPct val="107000"/>
                        </a:lnSpc>
                        <a:spcAft>
                          <a:spcPts val="0"/>
                        </a:spcAft>
                      </a:pPr>
                      <a:r>
                        <a:rPr lang="el-GR" sz="1100" dirty="0">
                          <a:effectLst/>
                          <a:latin typeface="Segoe UI Light" panose="020B0502040204020203" pitchFamily="34" charset="0"/>
                          <a:cs typeface="Segoe UI Light" panose="020B0502040204020203" pitchFamily="34" charset="0"/>
                        </a:rPr>
                        <a:t>11</a:t>
                      </a:r>
                      <a:endParaRPr lang="en-US" sz="1100" dirty="0">
                        <a:effectLst/>
                        <a:latin typeface="Segoe UI Light" panose="020B0502040204020203" pitchFamily="34" charset="0"/>
                        <a:ea typeface="Calibri" panose="020F0502020204030204" pitchFamily="34" charset="0"/>
                        <a:cs typeface="Segoe UI Light" panose="020B0502040204020203" pitchFamily="34" charset="0"/>
                      </a:endParaRPr>
                    </a:p>
                  </a:txBody>
                  <a:tcPr marL="68580" marR="68580" marT="0" marB="0"/>
                </a:tc>
                <a:extLst>
                  <a:ext uri="{0D108BD9-81ED-4DB2-BD59-A6C34878D82A}">
                    <a16:rowId xmlns:a16="http://schemas.microsoft.com/office/drawing/2014/main" val="3479725879"/>
                  </a:ext>
                </a:extLst>
              </a:tr>
            </a:tbl>
          </a:graphicData>
        </a:graphic>
      </p:graphicFrame>
    </p:spTree>
    <p:extLst>
      <p:ext uri="{BB962C8B-B14F-4D97-AF65-F5344CB8AC3E}">
        <p14:creationId xmlns:p14="http://schemas.microsoft.com/office/powerpoint/2010/main" val="355947950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a:xfrm>
            <a:off x="838199" y="215656"/>
            <a:ext cx="10515600" cy="1325563"/>
          </a:xfrm>
        </p:spPr>
        <p:txBody>
          <a:bodyPr/>
          <a:lstStyle/>
          <a:p>
            <a:r>
              <a:rPr lang="el-GR" dirty="0">
                <a:latin typeface="Segoe UI Light" panose="020B0502040204020203" pitchFamily="34" charset="0"/>
                <a:cs typeface="Segoe UI Light" panose="020B0502040204020203" pitchFamily="34" charset="0"/>
              </a:rPr>
              <a:t>Πειραματικά </a:t>
            </a:r>
            <a:r>
              <a:rPr lang="el-GR" dirty="0" smtClean="0">
                <a:latin typeface="Segoe UI Light" panose="020B0502040204020203" pitchFamily="34" charset="0"/>
                <a:cs typeface="Segoe UI Light" panose="020B0502040204020203" pitchFamily="34" charset="0"/>
              </a:rPr>
              <a:t>αποτελέσματα (</a:t>
            </a:r>
            <a:r>
              <a:rPr lang="en-US" dirty="0" smtClean="0">
                <a:latin typeface="Segoe UI Light" panose="020B0502040204020203" pitchFamily="34" charset="0"/>
                <a:cs typeface="Segoe UI Light" panose="020B0502040204020203" pitchFamily="34" charset="0"/>
              </a:rPr>
              <a:t>Asos30)</a:t>
            </a:r>
            <a:endParaRPr lang="en-US" dirty="0"/>
          </a:p>
        </p:txBody>
      </p:sp>
      <p:pic>
        <p:nvPicPr>
          <p:cNvPr id="4" name="Εικόνα 3"/>
          <p:cNvPicPr>
            <a:picLocks noChangeAspect="1"/>
          </p:cNvPicPr>
          <p:nvPr/>
        </p:nvPicPr>
        <p:blipFill>
          <a:blip r:embed="rId2"/>
          <a:stretch>
            <a:fillRect/>
          </a:stretch>
        </p:blipFill>
        <p:spPr>
          <a:xfrm>
            <a:off x="2347912" y="1690688"/>
            <a:ext cx="7496175" cy="2085975"/>
          </a:xfrm>
          <a:prstGeom prst="rect">
            <a:avLst/>
          </a:prstGeom>
        </p:spPr>
      </p:pic>
      <p:pic>
        <p:nvPicPr>
          <p:cNvPr id="5" name="Εικόνα 4"/>
          <p:cNvPicPr>
            <a:picLocks noChangeAspect="1"/>
          </p:cNvPicPr>
          <p:nvPr/>
        </p:nvPicPr>
        <p:blipFill>
          <a:blip r:embed="rId3"/>
          <a:stretch>
            <a:fillRect/>
          </a:stretch>
        </p:blipFill>
        <p:spPr>
          <a:xfrm>
            <a:off x="2447924" y="4272451"/>
            <a:ext cx="7296150" cy="2028825"/>
          </a:xfrm>
          <a:prstGeom prst="rect">
            <a:avLst/>
          </a:prstGeom>
        </p:spPr>
      </p:pic>
      <p:sp>
        <p:nvSpPr>
          <p:cNvPr id="6" name="Ορθογώνιο 5"/>
          <p:cNvSpPr/>
          <p:nvPr/>
        </p:nvSpPr>
        <p:spPr>
          <a:xfrm>
            <a:off x="8667750" y="2402497"/>
            <a:ext cx="776288" cy="322201"/>
          </a:xfrm>
          <a:prstGeom prst="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7" name="Ορθογώνιο 6"/>
          <p:cNvSpPr/>
          <p:nvPr/>
        </p:nvSpPr>
        <p:spPr>
          <a:xfrm>
            <a:off x="8667750" y="2724699"/>
            <a:ext cx="776288" cy="304252"/>
          </a:xfrm>
          <a:prstGeom prst="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cxnSp>
        <p:nvCxnSpPr>
          <p:cNvPr id="9" name="Ευθύγραμμο βέλος σύνδεσης 8"/>
          <p:cNvCxnSpPr>
            <a:stCxn id="6" idx="3"/>
            <a:endCxn id="14" idx="1"/>
          </p:cNvCxnSpPr>
          <p:nvPr/>
        </p:nvCxnSpPr>
        <p:spPr>
          <a:xfrm flipV="1">
            <a:off x="9444038" y="2065733"/>
            <a:ext cx="500059" cy="4978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Ευθύγραμμο βέλος σύνδεσης 10"/>
          <p:cNvCxnSpPr>
            <a:stCxn id="7" idx="3"/>
            <a:endCxn id="18" idx="1"/>
          </p:cNvCxnSpPr>
          <p:nvPr/>
        </p:nvCxnSpPr>
        <p:spPr>
          <a:xfrm>
            <a:off x="9444038" y="2876825"/>
            <a:ext cx="500059" cy="6869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Ορθογώνιο 13"/>
          <p:cNvSpPr/>
          <p:nvPr/>
        </p:nvSpPr>
        <p:spPr>
          <a:xfrm>
            <a:off x="9944097" y="1589872"/>
            <a:ext cx="1647825" cy="9517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1200" dirty="0" smtClean="0">
                <a:latin typeface="Segoe UI Light" panose="020B0502040204020203" pitchFamily="34" charset="0"/>
                <a:cs typeface="Segoe UI Light" panose="020B0502040204020203" pitchFamily="34" charset="0"/>
              </a:rPr>
              <a:t>Υλοποιήσεις που μελετούν την αλληλεπίδραση μεταξύ των χρηστών</a:t>
            </a:r>
            <a:endParaRPr lang="en-US" sz="1200" dirty="0">
              <a:latin typeface="Segoe UI Light" panose="020B0502040204020203" pitchFamily="34" charset="0"/>
              <a:cs typeface="Segoe UI Light" panose="020B0502040204020203" pitchFamily="34" charset="0"/>
            </a:endParaRPr>
          </a:p>
        </p:txBody>
      </p:sp>
      <p:sp>
        <p:nvSpPr>
          <p:cNvPr id="18" name="Ορθογώνιο 17"/>
          <p:cNvSpPr/>
          <p:nvPr/>
        </p:nvSpPr>
        <p:spPr>
          <a:xfrm>
            <a:off x="9944097" y="2945172"/>
            <a:ext cx="1647825" cy="12372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1200" dirty="0" smtClean="0">
                <a:latin typeface="Segoe UI Light" panose="020B0502040204020203" pitchFamily="34" charset="0"/>
                <a:cs typeface="Segoe UI Light" panose="020B0502040204020203" pitchFamily="34" charset="0"/>
              </a:rPr>
              <a:t>Υλοποιήσεις που χρησιμοποιούν την αλληλεπίδραση του χρήστη με τα χαρακτηριστικά των προϊόντων</a:t>
            </a:r>
            <a:endParaRPr lang="en-US" sz="1200" dirty="0">
              <a:latin typeface="Segoe UI Light" panose="020B0502040204020203" pitchFamily="34" charset="0"/>
              <a:cs typeface="Segoe UI Light" panose="020B0502040204020203" pitchFamily="34" charset="0"/>
            </a:endParaRPr>
          </a:p>
        </p:txBody>
      </p:sp>
      <p:sp>
        <p:nvSpPr>
          <p:cNvPr id="22" name="Ορθογώνιο 21"/>
          <p:cNvSpPr/>
          <p:nvPr/>
        </p:nvSpPr>
        <p:spPr>
          <a:xfrm>
            <a:off x="8667750" y="3026294"/>
            <a:ext cx="1076324" cy="304252"/>
          </a:xfrm>
          <a:prstGeom prst="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cxnSp>
        <p:nvCxnSpPr>
          <p:cNvPr id="23" name="Ευθύγραμμο βέλος σύνδεσης 22"/>
          <p:cNvCxnSpPr>
            <a:stCxn id="22" idx="2"/>
            <a:endCxn id="27" idx="1"/>
          </p:cNvCxnSpPr>
          <p:nvPr/>
        </p:nvCxnSpPr>
        <p:spPr>
          <a:xfrm>
            <a:off x="9205912" y="3330546"/>
            <a:ext cx="738186" cy="20282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Ορθογώνιο 26"/>
          <p:cNvSpPr/>
          <p:nvPr/>
        </p:nvSpPr>
        <p:spPr>
          <a:xfrm>
            <a:off x="9944098" y="4736903"/>
            <a:ext cx="1647825" cy="12437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1200" dirty="0" smtClean="0">
                <a:latin typeface="Segoe UI Light" panose="020B0502040204020203" pitchFamily="34" charset="0"/>
                <a:cs typeface="Segoe UI Light" panose="020B0502040204020203" pitchFamily="34" charset="0"/>
              </a:rPr>
              <a:t>Υλοποιήσεις που χρησιμοποιούν και τις δύο πληροφορίες</a:t>
            </a:r>
            <a:endParaRPr lang="en-US" sz="12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04057632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a:xfrm>
            <a:off x="838199" y="171694"/>
            <a:ext cx="10515600" cy="1325563"/>
          </a:xfrm>
        </p:spPr>
        <p:txBody>
          <a:bodyPr/>
          <a:lstStyle/>
          <a:p>
            <a:r>
              <a:rPr lang="el-GR" dirty="0">
                <a:latin typeface="Segoe UI Light" panose="020B0502040204020203" pitchFamily="34" charset="0"/>
                <a:cs typeface="Segoe UI Light" panose="020B0502040204020203" pitchFamily="34" charset="0"/>
              </a:rPr>
              <a:t>Πειραματικά αποτελέσματα </a:t>
            </a:r>
            <a:r>
              <a:rPr lang="el-GR" dirty="0" smtClean="0">
                <a:latin typeface="Segoe UI Light" panose="020B0502040204020203" pitchFamily="34" charset="0"/>
                <a:cs typeface="Segoe UI Light" panose="020B0502040204020203" pitchFamily="34" charset="0"/>
              </a:rPr>
              <a:t>(</a:t>
            </a:r>
            <a:r>
              <a:rPr lang="en-US" dirty="0" err="1" smtClean="0">
                <a:latin typeface="Segoe UI Light" panose="020B0502040204020203" pitchFamily="34" charset="0"/>
                <a:cs typeface="Segoe UI Light" panose="020B0502040204020203" pitchFamily="34" charset="0"/>
              </a:rPr>
              <a:t>Asos</a:t>
            </a:r>
            <a:r>
              <a:rPr lang="el-GR" dirty="0" smtClean="0">
                <a:latin typeface="Segoe UI Light" panose="020B0502040204020203" pitchFamily="34" charset="0"/>
                <a:cs typeface="Segoe UI Light" panose="020B0502040204020203" pitchFamily="34" charset="0"/>
              </a:rPr>
              <a:t>6</a:t>
            </a:r>
            <a:r>
              <a:rPr lang="en-US" dirty="0" smtClean="0">
                <a:latin typeface="Segoe UI Light" panose="020B0502040204020203" pitchFamily="34" charset="0"/>
                <a:cs typeface="Segoe UI Light" panose="020B0502040204020203" pitchFamily="34" charset="0"/>
              </a:rPr>
              <a:t>0</a:t>
            </a:r>
            <a:r>
              <a:rPr lang="en-US" dirty="0">
                <a:latin typeface="Segoe UI Light" panose="020B0502040204020203" pitchFamily="34" charset="0"/>
                <a:cs typeface="Segoe UI Light" panose="020B0502040204020203" pitchFamily="34" charset="0"/>
              </a:rPr>
              <a:t>)</a:t>
            </a:r>
            <a:endParaRPr lang="en-US" dirty="0"/>
          </a:p>
        </p:txBody>
      </p:sp>
      <p:pic>
        <p:nvPicPr>
          <p:cNvPr id="4" name="Εικόνα 3"/>
          <p:cNvPicPr>
            <a:picLocks noChangeAspect="1"/>
          </p:cNvPicPr>
          <p:nvPr/>
        </p:nvPicPr>
        <p:blipFill>
          <a:blip r:embed="rId2"/>
          <a:stretch>
            <a:fillRect/>
          </a:stretch>
        </p:blipFill>
        <p:spPr>
          <a:xfrm>
            <a:off x="2376487" y="3833447"/>
            <a:ext cx="7439025" cy="2057400"/>
          </a:xfrm>
          <a:prstGeom prst="rect">
            <a:avLst/>
          </a:prstGeom>
        </p:spPr>
      </p:pic>
      <p:pic>
        <p:nvPicPr>
          <p:cNvPr id="5" name="Εικόνα 4"/>
          <p:cNvPicPr>
            <a:picLocks noChangeAspect="1"/>
          </p:cNvPicPr>
          <p:nvPr/>
        </p:nvPicPr>
        <p:blipFill>
          <a:blip r:embed="rId3"/>
          <a:stretch>
            <a:fillRect/>
          </a:stretch>
        </p:blipFill>
        <p:spPr>
          <a:xfrm>
            <a:off x="2271712" y="1728422"/>
            <a:ext cx="7543800" cy="2105025"/>
          </a:xfrm>
          <a:prstGeom prst="rect">
            <a:avLst/>
          </a:prstGeom>
        </p:spPr>
      </p:pic>
    </p:spTree>
    <p:extLst>
      <p:ext uri="{BB962C8B-B14F-4D97-AF65-F5344CB8AC3E}">
        <p14:creationId xmlns:p14="http://schemas.microsoft.com/office/powerpoint/2010/main" val="212714313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a:xfrm>
            <a:off x="838200" y="206863"/>
            <a:ext cx="10515600" cy="1325563"/>
          </a:xfrm>
        </p:spPr>
        <p:txBody>
          <a:bodyPr/>
          <a:lstStyle/>
          <a:p>
            <a:r>
              <a:rPr lang="el-GR" dirty="0">
                <a:latin typeface="Segoe UI Light" panose="020B0502040204020203" pitchFamily="34" charset="0"/>
                <a:cs typeface="Segoe UI Light" panose="020B0502040204020203" pitchFamily="34" charset="0"/>
              </a:rPr>
              <a:t>Πειραματικά αποτελέσματα </a:t>
            </a:r>
            <a:r>
              <a:rPr lang="en-US" sz="3600" dirty="0">
                <a:latin typeface="Segoe UI Light" panose="020B0502040204020203" pitchFamily="34" charset="0"/>
                <a:cs typeface="Segoe UI Light" panose="020B0502040204020203" pitchFamily="34" charset="0"/>
              </a:rPr>
              <a:t> </a:t>
            </a:r>
            <a:r>
              <a:rPr lang="el-GR" sz="3600" dirty="0" smtClean="0">
                <a:latin typeface="Segoe UI Light" panose="020B0502040204020203" pitchFamily="34" charset="0"/>
                <a:cs typeface="Segoe UI Light" panose="020B0502040204020203" pitchFamily="34" charset="0"/>
              </a:rPr>
              <a:t>(</a:t>
            </a:r>
            <a:r>
              <a:rPr lang="en-US" sz="3600" i="1" dirty="0" smtClean="0">
                <a:latin typeface="Segoe UI Light" panose="020B0502040204020203" pitchFamily="34" charset="0"/>
                <a:cs typeface="Segoe UI Light" panose="020B0502040204020203" pitchFamily="34" charset="0"/>
              </a:rPr>
              <a:t>movielens-100k</a:t>
            </a:r>
            <a:r>
              <a:rPr lang="en-US" sz="3600" dirty="0" smtClean="0">
                <a:latin typeface="Segoe UI Light" panose="020B0502040204020203" pitchFamily="34" charset="0"/>
                <a:cs typeface="Segoe UI Light" panose="020B0502040204020203" pitchFamily="34" charset="0"/>
              </a:rPr>
              <a:t>)</a:t>
            </a:r>
            <a:endParaRPr lang="en-US" sz="3600" dirty="0"/>
          </a:p>
        </p:txBody>
      </p:sp>
      <p:pic>
        <p:nvPicPr>
          <p:cNvPr id="4" name="Εικόνα 3"/>
          <p:cNvPicPr>
            <a:picLocks noChangeAspect="1"/>
          </p:cNvPicPr>
          <p:nvPr/>
        </p:nvPicPr>
        <p:blipFill>
          <a:blip r:embed="rId2"/>
          <a:stretch>
            <a:fillRect/>
          </a:stretch>
        </p:blipFill>
        <p:spPr>
          <a:xfrm>
            <a:off x="2738437" y="1532426"/>
            <a:ext cx="6715125" cy="2295525"/>
          </a:xfrm>
          <a:prstGeom prst="rect">
            <a:avLst/>
          </a:prstGeom>
        </p:spPr>
      </p:pic>
      <p:pic>
        <p:nvPicPr>
          <p:cNvPr id="5" name="Εικόνα 4"/>
          <p:cNvPicPr>
            <a:picLocks noChangeAspect="1"/>
          </p:cNvPicPr>
          <p:nvPr/>
        </p:nvPicPr>
        <p:blipFill>
          <a:blip r:embed="rId3"/>
          <a:stretch>
            <a:fillRect/>
          </a:stretch>
        </p:blipFill>
        <p:spPr>
          <a:xfrm>
            <a:off x="3431747" y="3827951"/>
            <a:ext cx="5328504" cy="2393092"/>
          </a:xfrm>
          <a:prstGeom prst="rect">
            <a:avLst/>
          </a:prstGeom>
        </p:spPr>
      </p:pic>
    </p:spTree>
    <p:extLst>
      <p:ext uri="{BB962C8B-B14F-4D97-AF65-F5344CB8AC3E}">
        <p14:creationId xmlns:p14="http://schemas.microsoft.com/office/powerpoint/2010/main" val="237901190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a:xfrm>
            <a:off x="838200" y="74979"/>
            <a:ext cx="10515600" cy="1325563"/>
          </a:xfrm>
        </p:spPr>
        <p:txBody>
          <a:bodyPr/>
          <a:lstStyle/>
          <a:p>
            <a:r>
              <a:rPr lang="el-GR" dirty="0" smtClean="0"/>
              <a:t>Κάλυψη και Ποικιλία</a:t>
            </a:r>
            <a:endParaRPr lang="en-US" dirty="0"/>
          </a:p>
        </p:txBody>
      </p:sp>
      <p:pic>
        <p:nvPicPr>
          <p:cNvPr id="4" name="Εικόνα 3"/>
          <p:cNvPicPr>
            <a:picLocks noChangeAspect="1"/>
          </p:cNvPicPr>
          <p:nvPr/>
        </p:nvPicPr>
        <p:blipFill>
          <a:blip r:embed="rId2"/>
          <a:stretch>
            <a:fillRect/>
          </a:stretch>
        </p:blipFill>
        <p:spPr>
          <a:xfrm>
            <a:off x="1120539" y="1180735"/>
            <a:ext cx="4744915" cy="2732532"/>
          </a:xfrm>
          <a:prstGeom prst="rect">
            <a:avLst/>
          </a:prstGeom>
        </p:spPr>
      </p:pic>
      <p:pic>
        <p:nvPicPr>
          <p:cNvPr id="5" name="Εικόνα 4"/>
          <p:cNvPicPr>
            <a:picLocks noChangeAspect="1"/>
          </p:cNvPicPr>
          <p:nvPr/>
        </p:nvPicPr>
        <p:blipFill>
          <a:blip r:embed="rId3"/>
          <a:stretch>
            <a:fillRect/>
          </a:stretch>
        </p:blipFill>
        <p:spPr>
          <a:xfrm>
            <a:off x="6147793" y="1180735"/>
            <a:ext cx="5055521" cy="2732532"/>
          </a:xfrm>
          <a:prstGeom prst="rect">
            <a:avLst/>
          </a:prstGeom>
        </p:spPr>
      </p:pic>
      <p:pic>
        <p:nvPicPr>
          <p:cNvPr id="6" name="Εικόνα 5"/>
          <p:cNvPicPr>
            <a:picLocks noChangeAspect="1"/>
          </p:cNvPicPr>
          <p:nvPr/>
        </p:nvPicPr>
        <p:blipFill>
          <a:blip r:embed="rId4"/>
          <a:stretch>
            <a:fillRect/>
          </a:stretch>
        </p:blipFill>
        <p:spPr>
          <a:xfrm>
            <a:off x="3731993" y="3983229"/>
            <a:ext cx="4728014" cy="2654962"/>
          </a:xfrm>
          <a:prstGeom prst="rect">
            <a:avLst/>
          </a:prstGeom>
        </p:spPr>
      </p:pic>
    </p:spTree>
    <p:extLst>
      <p:ext uri="{BB962C8B-B14F-4D97-AF65-F5344CB8AC3E}">
        <p14:creationId xmlns:p14="http://schemas.microsoft.com/office/powerpoint/2010/main" val="23108888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lstStyle/>
          <a:p>
            <a:r>
              <a:rPr lang="el-GR" dirty="0" smtClean="0">
                <a:latin typeface="Segoe UI Light" panose="020B0502040204020203" pitchFamily="34" charset="0"/>
                <a:cs typeface="Segoe UI Light" panose="020B0502040204020203" pitchFamily="34" charset="0"/>
              </a:rPr>
              <a:t>Περιεχόμενα</a:t>
            </a:r>
            <a:endParaRPr lang="en-US" dirty="0">
              <a:latin typeface="Segoe UI Light" panose="020B0502040204020203" pitchFamily="34" charset="0"/>
              <a:cs typeface="Segoe UI Light" panose="020B0502040204020203" pitchFamily="34" charset="0"/>
            </a:endParaRPr>
          </a:p>
        </p:txBody>
      </p:sp>
      <p:sp>
        <p:nvSpPr>
          <p:cNvPr id="3" name="Θέση περιεχομένου 2"/>
          <p:cNvSpPr>
            <a:spLocks noGrp="1"/>
          </p:cNvSpPr>
          <p:nvPr>
            <p:ph idx="1"/>
          </p:nvPr>
        </p:nvSpPr>
        <p:spPr/>
        <p:txBody>
          <a:bodyPr/>
          <a:lstStyle/>
          <a:p>
            <a:pPr marL="514350" indent="-514350">
              <a:buFont typeface="+mj-lt"/>
              <a:buAutoNum type="arabicPeriod"/>
            </a:pPr>
            <a:r>
              <a:rPr lang="el-GR" dirty="0" smtClean="0">
                <a:latin typeface="Segoe UI Light" panose="020B0502040204020203" pitchFamily="34" charset="0"/>
                <a:cs typeface="Segoe UI Light" panose="020B0502040204020203" pitchFamily="34" charset="0"/>
              </a:rPr>
              <a:t>Εισαγωγή</a:t>
            </a:r>
          </a:p>
          <a:p>
            <a:pPr marL="514350" indent="-514350">
              <a:buFont typeface="+mj-lt"/>
              <a:buAutoNum type="arabicPeriod"/>
            </a:pPr>
            <a:r>
              <a:rPr lang="el-GR" dirty="0" smtClean="0">
                <a:latin typeface="Segoe UI Light" panose="020B0502040204020203" pitchFamily="34" charset="0"/>
                <a:cs typeface="Segoe UI Light" panose="020B0502040204020203" pitchFamily="34" charset="0"/>
              </a:rPr>
              <a:t>Στόχοι και μεθοδολογία </a:t>
            </a:r>
          </a:p>
          <a:p>
            <a:pPr marL="514350" indent="-514350">
              <a:buFont typeface="+mj-lt"/>
              <a:buAutoNum type="arabicPeriod"/>
            </a:pPr>
            <a:r>
              <a:rPr lang="el-GR" dirty="0" smtClean="0">
                <a:latin typeface="Segoe UI Light" panose="020B0502040204020203" pitchFamily="34" charset="0"/>
                <a:cs typeface="Segoe UI Light" panose="020B0502040204020203" pitchFamily="34" charset="0"/>
              </a:rPr>
              <a:t>Περιγραφή υλοποιήσεων</a:t>
            </a:r>
          </a:p>
          <a:p>
            <a:pPr marL="514350" indent="-514350">
              <a:buFont typeface="+mj-lt"/>
              <a:buAutoNum type="arabicPeriod"/>
            </a:pPr>
            <a:r>
              <a:rPr lang="el-GR" dirty="0" smtClean="0">
                <a:latin typeface="Segoe UI Light" panose="020B0502040204020203" pitchFamily="34" charset="0"/>
                <a:cs typeface="Segoe UI Light" panose="020B0502040204020203" pitchFamily="34" charset="0"/>
              </a:rPr>
              <a:t>Πειραματικά αποτελέσματα</a:t>
            </a:r>
          </a:p>
          <a:p>
            <a:pPr marL="514350" indent="-514350">
              <a:buFont typeface="+mj-lt"/>
              <a:buAutoNum type="arabicPeriod"/>
            </a:pPr>
            <a:r>
              <a:rPr lang="el-GR" dirty="0" smtClean="0">
                <a:latin typeface="Segoe UI Light" panose="020B0502040204020203" pitchFamily="34" charset="0"/>
                <a:cs typeface="Segoe UI Light" panose="020B0502040204020203" pitchFamily="34" charset="0"/>
              </a:rPr>
              <a:t>Παρουσίαση Προτάσεων</a:t>
            </a:r>
          </a:p>
          <a:p>
            <a:pPr marL="514350" indent="-514350">
              <a:buFont typeface="+mj-lt"/>
              <a:buAutoNum type="arabicPeriod"/>
            </a:pPr>
            <a:r>
              <a:rPr lang="el-GR" dirty="0" smtClean="0">
                <a:latin typeface="Segoe UI Light" panose="020B0502040204020203" pitchFamily="34" charset="0"/>
                <a:cs typeface="Segoe UI Light" panose="020B0502040204020203" pitchFamily="34" charset="0"/>
              </a:rPr>
              <a:t>Συμπεράσματα και μελλοντικές επεκτάσεις</a:t>
            </a:r>
            <a:endParaRPr lang="en-US"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1682165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lstStyle/>
          <a:p>
            <a:r>
              <a:rPr lang="el-GR" dirty="0" smtClean="0">
                <a:latin typeface="Segoe UI Light" panose="020B0502040204020203" pitchFamily="34" charset="0"/>
                <a:cs typeface="Segoe UI Light" panose="020B0502040204020203" pitchFamily="34" charset="0"/>
              </a:rPr>
              <a:t>Περιεχόμενα</a:t>
            </a:r>
            <a:endParaRPr lang="en-US" dirty="0"/>
          </a:p>
        </p:txBody>
      </p:sp>
      <p:sp>
        <p:nvSpPr>
          <p:cNvPr id="3" name="Θέση περιεχομένου 2"/>
          <p:cNvSpPr>
            <a:spLocks noGrp="1"/>
          </p:cNvSpPr>
          <p:nvPr>
            <p:ph idx="1"/>
          </p:nvPr>
        </p:nvSpPr>
        <p:spPr/>
        <p:txBody>
          <a:bodyPr/>
          <a:lstStyle/>
          <a:p>
            <a:pPr marL="514350" indent="-514350">
              <a:buFont typeface="+mj-lt"/>
              <a:buAutoNum type="arabicPeriod"/>
            </a:pPr>
            <a:r>
              <a:rPr lang="el-GR" dirty="0" smtClean="0">
                <a:solidFill>
                  <a:schemeClr val="bg1">
                    <a:lumMod val="85000"/>
                  </a:schemeClr>
                </a:solidFill>
                <a:latin typeface="Segoe UI Light" panose="020B0502040204020203" pitchFamily="34" charset="0"/>
                <a:cs typeface="Segoe UI Light" panose="020B0502040204020203" pitchFamily="34" charset="0"/>
              </a:rPr>
              <a:t>Εισαγωγή</a:t>
            </a:r>
          </a:p>
          <a:p>
            <a:pPr marL="514350" indent="-514350">
              <a:buFont typeface="+mj-lt"/>
              <a:buAutoNum type="arabicPeriod"/>
            </a:pPr>
            <a:r>
              <a:rPr lang="el-GR" dirty="0" smtClean="0">
                <a:solidFill>
                  <a:schemeClr val="bg1">
                    <a:lumMod val="85000"/>
                  </a:schemeClr>
                </a:solidFill>
                <a:latin typeface="Segoe UI Light" panose="020B0502040204020203" pitchFamily="34" charset="0"/>
                <a:cs typeface="Segoe UI Light" panose="020B0502040204020203" pitchFamily="34" charset="0"/>
              </a:rPr>
              <a:t>Στόχοι και μεθοδολογία </a:t>
            </a:r>
          </a:p>
          <a:p>
            <a:pPr marL="514350" indent="-514350">
              <a:buFont typeface="+mj-lt"/>
              <a:buAutoNum type="arabicPeriod"/>
            </a:pPr>
            <a:r>
              <a:rPr lang="el-GR" dirty="0" smtClean="0">
                <a:solidFill>
                  <a:schemeClr val="bg1">
                    <a:lumMod val="85000"/>
                  </a:schemeClr>
                </a:solidFill>
                <a:latin typeface="Segoe UI Light" panose="020B0502040204020203" pitchFamily="34" charset="0"/>
                <a:cs typeface="Segoe UI Light" panose="020B0502040204020203" pitchFamily="34" charset="0"/>
              </a:rPr>
              <a:t>Περιγραφή υλοποιήσεων</a:t>
            </a:r>
          </a:p>
          <a:p>
            <a:pPr marL="514350" indent="-514350">
              <a:buFont typeface="+mj-lt"/>
              <a:buAutoNum type="arabicPeriod"/>
            </a:pPr>
            <a:r>
              <a:rPr lang="el-GR" dirty="0" smtClean="0">
                <a:solidFill>
                  <a:schemeClr val="bg1">
                    <a:lumMod val="75000"/>
                  </a:schemeClr>
                </a:solidFill>
                <a:latin typeface="Segoe UI Light" panose="020B0502040204020203" pitchFamily="34" charset="0"/>
                <a:cs typeface="Segoe UI Light" panose="020B0502040204020203" pitchFamily="34" charset="0"/>
              </a:rPr>
              <a:t>Πειραματικά αποτελέσματα</a:t>
            </a:r>
          </a:p>
          <a:p>
            <a:pPr marL="514350" indent="-514350">
              <a:buFont typeface="+mj-lt"/>
              <a:buAutoNum type="arabicPeriod"/>
            </a:pPr>
            <a:r>
              <a:rPr lang="el-GR" dirty="0" smtClean="0">
                <a:latin typeface="Segoe UI Light" panose="020B0502040204020203" pitchFamily="34" charset="0"/>
                <a:cs typeface="Segoe UI Light" panose="020B0502040204020203" pitchFamily="34" charset="0"/>
              </a:rPr>
              <a:t>Παρουσίαση προτάσεων</a:t>
            </a:r>
          </a:p>
          <a:p>
            <a:pPr marL="514350" indent="-514350">
              <a:buFont typeface="+mj-lt"/>
              <a:buAutoNum type="arabicPeriod"/>
            </a:pPr>
            <a:r>
              <a:rPr lang="el-GR" dirty="0" smtClean="0">
                <a:solidFill>
                  <a:schemeClr val="bg1">
                    <a:lumMod val="85000"/>
                  </a:schemeClr>
                </a:solidFill>
                <a:latin typeface="Segoe UI Light" panose="020B0502040204020203" pitchFamily="34" charset="0"/>
                <a:cs typeface="Segoe UI Light" panose="020B0502040204020203" pitchFamily="34" charset="0"/>
              </a:rPr>
              <a:t>Συμπεράσματα και μελλοντικές επεκτάσεις</a:t>
            </a:r>
            <a:endParaRPr lang="en-US" dirty="0" smtClean="0">
              <a:solidFill>
                <a:schemeClr val="bg1">
                  <a:lumMod val="85000"/>
                </a:schemeClr>
              </a:solidFill>
              <a:latin typeface="Segoe UI Light" panose="020B0502040204020203" pitchFamily="34" charset="0"/>
              <a:cs typeface="Segoe UI Light" panose="020B0502040204020203" pitchFamily="34" charset="0"/>
            </a:endParaRPr>
          </a:p>
          <a:p>
            <a:pPr marL="0" indent="0">
              <a:buNone/>
            </a:pPr>
            <a:endParaRPr lang="en-US" dirty="0"/>
          </a:p>
        </p:txBody>
      </p:sp>
    </p:spTree>
    <p:extLst>
      <p:ext uri="{BB962C8B-B14F-4D97-AF65-F5344CB8AC3E}">
        <p14:creationId xmlns:p14="http://schemas.microsoft.com/office/powerpoint/2010/main" val="321748106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a:xfrm>
            <a:off x="842962" y="98763"/>
            <a:ext cx="10515600" cy="1325563"/>
          </a:xfrm>
        </p:spPr>
        <p:txBody>
          <a:bodyPr/>
          <a:lstStyle/>
          <a:p>
            <a:r>
              <a:rPr lang="el-GR" dirty="0" smtClean="0"/>
              <a:t>Παρουσίαση προτάσεων</a:t>
            </a:r>
            <a:endParaRPr lang="en-US" dirty="0"/>
          </a:p>
        </p:txBody>
      </p:sp>
      <p:pic>
        <p:nvPicPr>
          <p:cNvPr id="4" name="Εικόνα 3"/>
          <p:cNvPicPr>
            <a:picLocks noChangeAspect="1"/>
          </p:cNvPicPr>
          <p:nvPr/>
        </p:nvPicPr>
        <p:blipFill>
          <a:blip r:embed="rId2"/>
          <a:stretch>
            <a:fillRect/>
          </a:stretch>
        </p:blipFill>
        <p:spPr>
          <a:xfrm>
            <a:off x="842962" y="1978324"/>
            <a:ext cx="7000875" cy="3667125"/>
          </a:xfrm>
          <a:prstGeom prst="rect">
            <a:avLst/>
          </a:prstGeom>
        </p:spPr>
      </p:pic>
      <p:sp>
        <p:nvSpPr>
          <p:cNvPr id="5" name="TextBox 4"/>
          <p:cNvSpPr txBox="1"/>
          <p:nvPr/>
        </p:nvSpPr>
        <p:spPr>
          <a:xfrm>
            <a:off x="2602522" y="1608992"/>
            <a:ext cx="3481754" cy="369332"/>
          </a:xfrm>
          <a:prstGeom prst="rect">
            <a:avLst/>
          </a:prstGeom>
          <a:noFill/>
        </p:spPr>
        <p:txBody>
          <a:bodyPr wrap="square" rtlCol="0">
            <a:spAutoFit/>
          </a:bodyPr>
          <a:lstStyle/>
          <a:p>
            <a:pPr algn="ctr"/>
            <a:r>
              <a:rPr lang="el-GR" dirty="0" smtClean="0"/>
              <a:t>Αναζήτηση: Γυναικεία Παλτό</a:t>
            </a:r>
            <a:endParaRPr lang="en-US" dirty="0"/>
          </a:p>
        </p:txBody>
      </p:sp>
      <p:sp>
        <p:nvSpPr>
          <p:cNvPr id="8" name="TextBox 7"/>
          <p:cNvSpPr txBox="1"/>
          <p:nvPr/>
        </p:nvSpPr>
        <p:spPr>
          <a:xfrm>
            <a:off x="8001000" y="1371600"/>
            <a:ext cx="3710354" cy="4801314"/>
          </a:xfrm>
          <a:prstGeom prst="rect">
            <a:avLst/>
          </a:prstGeom>
          <a:noFill/>
        </p:spPr>
        <p:txBody>
          <a:bodyPr wrap="square" rtlCol="0">
            <a:spAutoFit/>
          </a:bodyPr>
          <a:lstStyle/>
          <a:p>
            <a:pPr marL="285750" lvl="0" indent="-285750">
              <a:buFont typeface="Arial" panose="020B0604020202020204" pitchFamily="34" charset="0"/>
              <a:buChar char="•"/>
            </a:pPr>
            <a:r>
              <a:rPr lang="el-GR" dirty="0">
                <a:latin typeface="Segoe UI Light" panose="020B0502040204020203" pitchFamily="34" charset="0"/>
                <a:cs typeface="Segoe UI Light" panose="020B0502040204020203" pitchFamily="34" charset="0"/>
              </a:rPr>
              <a:t>Το τρίτο γκρι γυναικείο παλτό της πρώτης σειράς που αρέσει στον σχεδιαστή είναι αρκετά παρόμοιο με το τρίτο γκρι γυναικείο παλτό της δεύτερης σειράς που προτείνεται από το σύστημα</a:t>
            </a:r>
            <a:r>
              <a:rPr lang="el-GR" dirty="0" smtClean="0">
                <a:latin typeface="Segoe UI Light" panose="020B0502040204020203" pitchFamily="34" charset="0"/>
                <a:cs typeface="Segoe UI Light" panose="020B0502040204020203" pitchFamily="34" charset="0"/>
              </a:rPr>
              <a:t>.</a:t>
            </a:r>
          </a:p>
          <a:p>
            <a:pPr lvl="0"/>
            <a:endParaRPr lang="el-GR" dirty="0" smtClean="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l-GR" dirty="0">
                <a:latin typeface="Segoe UI Light" panose="020B0502040204020203" pitchFamily="34" charset="0"/>
                <a:cs typeface="Segoe UI Light" panose="020B0502040204020203" pitchFamily="34" charset="0"/>
              </a:rPr>
              <a:t>Το πέμπτο πράσινο γυναικείο παλτό με την γούνα στο γιακά πρώτης σειράς που αρέσει στον σχεδιαστή είναι αρκετά παρόμοιο με το τέταρτο γκρι γυναικείο παλτό της δεύτερης σειράς που προτείνεται από το σύστημα.</a:t>
            </a:r>
            <a:endParaRPr lang="en-US" dirty="0">
              <a:latin typeface="Segoe UI Light" panose="020B0502040204020203" pitchFamily="34" charset="0"/>
              <a:cs typeface="Segoe UI Light" panose="020B0502040204020203" pitchFamily="34" charset="0"/>
            </a:endParaRPr>
          </a:p>
          <a:p>
            <a:pPr lvl="0"/>
            <a:endParaRPr lang="en-US" dirty="0"/>
          </a:p>
        </p:txBody>
      </p:sp>
    </p:spTree>
    <p:extLst>
      <p:ext uri="{BB962C8B-B14F-4D97-AF65-F5344CB8AC3E}">
        <p14:creationId xmlns:p14="http://schemas.microsoft.com/office/powerpoint/2010/main" val="358326288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a:xfrm>
            <a:off x="838199" y="154109"/>
            <a:ext cx="10515600" cy="1325563"/>
          </a:xfrm>
        </p:spPr>
        <p:txBody>
          <a:bodyPr/>
          <a:lstStyle/>
          <a:p>
            <a:r>
              <a:rPr lang="el-GR" dirty="0"/>
              <a:t>Παρουσίαση προτάσεων</a:t>
            </a:r>
            <a:endParaRPr lang="en-US" dirty="0"/>
          </a:p>
        </p:txBody>
      </p:sp>
      <p:pic>
        <p:nvPicPr>
          <p:cNvPr id="4" name="Εικόνα 3"/>
          <p:cNvPicPr>
            <a:picLocks noChangeAspect="1"/>
          </p:cNvPicPr>
          <p:nvPr/>
        </p:nvPicPr>
        <p:blipFill>
          <a:blip r:embed="rId2"/>
          <a:stretch>
            <a:fillRect/>
          </a:stretch>
        </p:blipFill>
        <p:spPr>
          <a:xfrm>
            <a:off x="838199" y="1479672"/>
            <a:ext cx="7067550" cy="3962400"/>
          </a:xfrm>
          <a:prstGeom prst="rect">
            <a:avLst/>
          </a:prstGeom>
        </p:spPr>
      </p:pic>
      <p:sp>
        <p:nvSpPr>
          <p:cNvPr id="5" name="Θέση περιεχομένου 4"/>
          <p:cNvSpPr txBox="1">
            <a:spLocks noGrp="1"/>
          </p:cNvSpPr>
          <p:nvPr>
            <p:ph idx="1"/>
          </p:nvPr>
        </p:nvSpPr>
        <p:spPr>
          <a:xfrm>
            <a:off x="8036168" y="1479672"/>
            <a:ext cx="3317631" cy="4836196"/>
          </a:xfrm>
          <a:prstGeom prst="rect">
            <a:avLst/>
          </a:prstGeom>
          <a:noFill/>
        </p:spPr>
        <p:txBody>
          <a:bodyPr wrap="square" rtlCol="0">
            <a:spAutoFit/>
          </a:bodyPr>
          <a:lstStyle/>
          <a:p>
            <a:pPr lvl="0"/>
            <a:r>
              <a:rPr lang="el-GR" sz="1800" dirty="0">
                <a:latin typeface="Segoe UI Light" panose="020B0502040204020203" pitchFamily="34" charset="0"/>
                <a:cs typeface="Segoe UI Light" panose="020B0502040204020203" pitchFamily="34" charset="0"/>
              </a:rPr>
              <a:t>Το πρώτο πουκάμισο της πρώτης σειράς με τα ριγέ σχέδια που αρέσει στον σχεδιαστή μοιάζει αρκετά με το πέμπτο πουκάμισο της δεύτερης σειράς που προτείνει το σύστημα </a:t>
            </a:r>
            <a:r>
              <a:rPr lang="el-GR" sz="1800" dirty="0" smtClean="0">
                <a:latin typeface="Segoe UI Light" panose="020B0502040204020203" pitchFamily="34" charset="0"/>
                <a:cs typeface="Segoe UI Light" panose="020B0502040204020203" pitchFamily="34" charset="0"/>
              </a:rPr>
              <a:t>όπως και το τρίτο πουκάμισο της πρώτης σειράς με την δεύτερη.</a:t>
            </a:r>
          </a:p>
          <a:p>
            <a:pPr lvl="0"/>
            <a:r>
              <a:rPr lang="el-GR" sz="1800" dirty="0">
                <a:latin typeface="Segoe UI Light" panose="020B0502040204020203" pitchFamily="34" charset="0"/>
                <a:cs typeface="Segoe UI Light" panose="020B0502040204020203" pitchFamily="34" charset="0"/>
              </a:rPr>
              <a:t>Το δεύτερο αντρικό πουκάμισο της πρώτης σειράς που είναι σκούρο μπλε μοιάζει αρκετά με το τέταρτο πουκάμισο της δεύτερης σειράς σου προτείνει το σύστημα.</a:t>
            </a:r>
            <a:endParaRPr lang="en-US" sz="1800" dirty="0">
              <a:latin typeface="Segoe UI Light" panose="020B0502040204020203" pitchFamily="34" charset="0"/>
              <a:cs typeface="Segoe UI Light" panose="020B0502040204020203" pitchFamily="34" charset="0"/>
            </a:endParaRPr>
          </a:p>
          <a:p>
            <a:pPr lvl="0"/>
            <a:endParaRPr lang="en-US" sz="18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10548026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a:xfrm>
            <a:off x="838200" y="112263"/>
            <a:ext cx="10515600" cy="1325563"/>
          </a:xfrm>
        </p:spPr>
        <p:txBody>
          <a:bodyPr/>
          <a:lstStyle/>
          <a:p>
            <a:r>
              <a:rPr lang="el-GR" dirty="0"/>
              <a:t>Παρουσίαση προτάσεων</a:t>
            </a:r>
            <a:endParaRPr lang="en-US" dirty="0"/>
          </a:p>
        </p:txBody>
      </p:sp>
      <p:pic>
        <p:nvPicPr>
          <p:cNvPr id="4" name="Εικόνα 3"/>
          <p:cNvPicPr>
            <a:picLocks noChangeAspect="1"/>
          </p:cNvPicPr>
          <p:nvPr/>
        </p:nvPicPr>
        <p:blipFill>
          <a:blip r:embed="rId2"/>
          <a:stretch>
            <a:fillRect/>
          </a:stretch>
        </p:blipFill>
        <p:spPr>
          <a:xfrm>
            <a:off x="838200" y="2069422"/>
            <a:ext cx="7343775" cy="3876675"/>
          </a:xfrm>
          <a:prstGeom prst="rect">
            <a:avLst/>
          </a:prstGeom>
        </p:spPr>
      </p:pic>
      <p:sp>
        <p:nvSpPr>
          <p:cNvPr id="5" name="TextBox 4"/>
          <p:cNvSpPr txBox="1"/>
          <p:nvPr/>
        </p:nvSpPr>
        <p:spPr>
          <a:xfrm>
            <a:off x="2919045" y="1700090"/>
            <a:ext cx="3481754" cy="369332"/>
          </a:xfrm>
          <a:prstGeom prst="rect">
            <a:avLst/>
          </a:prstGeom>
          <a:noFill/>
        </p:spPr>
        <p:txBody>
          <a:bodyPr wrap="square" rtlCol="0">
            <a:spAutoFit/>
          </a:bodyPr>
          <a:lstStyle/>
          <a:p>
            <a:pPr algn="ctr"/>
            <a:r>
              <a:rPr lang="el-GR" dirty="0" smtClean="0"/>
              <a:t>Αναζήτηση: Γυναικεία Μαγιό</a:t>
            </a:r>
            <a:endParaRPr lang="en-US" dirty="0"/>
          </a:p>
        </p:txBody>
      </p:sp>
      <p:sp>
        <p:nvSpPr>
          <p:cNvPr id="6" name="TextBox 5"/>
          <p:cNvSpPr txBox="1"/>
          <p:nvPr/>
        </p:nvSpPr>
        <p:spPr>
          <a:xfrm>
            <a:off x="8308730" y="1437826"/>
            <a:ext cx="3710354" cy="5509200"/>
          </a:xfrm>
          <a:prstGeom prst="rect">
            <a:avLst/>
          </a:prstGeom>
          <a:noFill/>
        </p:spPr>
        <p:txBody>
          <a:bodyPr wrap="square" rtlCol="0">
            <a:spAutoFit/>
          </a:bodyPr>
          <a:lstStyle/>
          <a:p>
            <a:pPr marL="285750" lvl="0" indent="-285750">
              <a:buFont typeface="Arial" panose="020B0604020202020204" pitchFamily="34" charset="0"/>
              <a:buChar char="•"/>
            </a:pPr>
            <a:r>
              <a:rPr lang="el-GR" sz="1600" dirty="0">
                <a:latin typeface="Segoe UI Light" panose="020B0502040204020203" pitchFamily="34" charset="0"/>
                <a:cs typeface="Segoe UI Light" panose="020B0502040204020203" pitchFamily="34" charset="0"/>
              </a:rPr>
              <a:t>Το δεύτερο μαγιό της πρώτης σειράς που αρέσει στον σχεδιαστή μοιάζει αρκετά με το δεύτερο μαγιό της δεύτερης σειράς που προτείνει το σύστημα. Τα δύο αυτά μαγιό είναι ασπρόμαυρα με παρόμοια σχέδια και </a:t>
            </a:r>
            <a:r>
              <a:rPr lang="el-GR" sz="1600" dirty="0" smtClean="0">
                <a:latin typeface="Segoe UI Light" panose="020B0502040204020203" pitchFamily="34" charset="0"/>
                <a:cs typeface="Segoe UI Light" panose="020B0502040204020203" pitchFamily="34" charset="0"/>
              </a:rPr>
              <a:t>διαστάσεις</a:t>
            </a:r>
          </a:p>
          <a:p>
            <a:pPr marL="285750" lvl="0" indent="-285750">
              <a:buFont typeface="Arial" panose="020B0604020202020204" pitchFamily="34" charset="0"/>
              <a:buChar char="•"/>
            </a:pPr>
            <a:r>
              <a:rPr lang="el-GR" sz="1600" dirty="0">
                <a:latin typeface="Segoe UI Light" panose="020B0502040204020203" pitchFamily="34" charset="0"/>
                <a:cs typeface="Segoe UI Light" panose="020B0502040204020203" pitchFamily="34" charset="0"/>
              </a:rPr>
              <a:t>Το τέταρτο μαγιό της πρώτης σειράς που αρέσει στον σχεδιαστή είναι μαύρο ολόσωμο και μοιάζει αρκετά με το μαγιό στην δεύτερη σειρά της τέταρτης θέσης που προτείνει το σύστημα</a:t>
            </a:r>
            <a:r>
              <a:rPr lang="el-GR" sz="1600" dirty="0" smtClean="0">
                <a:latin typeface="Segoe UI Light" panose="020B0502040204020203" pitchFamily="34" charset="0"/>
                <a:cs typeface="Segoe UI Light" panose="020B0502040204020203" pitchFamily="34" charset="0"/>
              </a:rPr>
              <a:t>.</a:t>
            </a:r>
          </a:p>
          <a:p>
            <a:pPr marL="285750" indent="-285750">
              <a:buFont typeface="Arial" panose="020B0604020202020204" pitchFamily="34" charset="0"/>
              <a:buChar char="•"/>
            </a:pPr>
            <a:r>
              <a:rPr lang="el-GR" sz="1600" dirty="0">
                <a:latin typeface="Segoe UI Light" panose="020B0502040204020203" pitchFamily="34" charset="0"/>
                <a:cs typeface="Segoe UI Light" panose="020B0502040204020203" pitchFamily="34" charset="0"/>
              </a:rPr>
              <a:t>Το μαγιό στην πέμπτη θέση της πρώτης σειράς που ο σχεδιαστής έχει δηλώσει όπως του αρέσει είναι ένα </a:t>
            </a:r>
            <a:r>
              <a:rPr lang="el-GR" sz="1600" dirty="0" err="1">
                <a:latin typeface="Segoe UI Light" panose="020B0502040204020203" pitchFamily="34" charset="0"/>
                <a:cs typeface="Segoe UI Light" panose="020B0502040204020203" pitchFamily="34" charset="0"/>
              </a:rPr>
              <a:t>λεοπάρ</a:t>
            </a:r>
            <a:r>
              <a:rPr lang="el-GR" sz="1600" dirty="0">
                <a:latin typeface="Segoe UI Light" panose="020B0502040204020203" pitchFamily="34" charset="0"/>
                <a:cs typeface="Segoe UI Light" panose="020B0502040204020203" pitchFamily="34" charset="0"/>
              </a:rPr>
              <a:t> μαγιό και υπάρχει αντίστοιχα πρόταση παρόμοιου </a:t>
            </a:r>
            <a:r>
              <a:rPr lang="el-GR" sz="1600" dirty="0" err="1">
                <a:latin typeface="Segoe UI Light" panose="020B0502040204020203" pitchFamily="34" charset="0"/>
                <a:cs typeface="Segoe UI Light" panose="020B0502040204020203" pitchFamily="34" charset="0"/>
              </a:rPr>
              <a:t>λεοπάρ</a:t>
            </a:r>
            <a:r>
              <a:rPr lang="el-GR" sz="1600" dirty="0">
                <a:latin typeface="Segoe UI Light" panose="020B0502040204020203" pitchFamily="34" charset="0"/>
                <a:cs typeface="Segoe UI Light" panose="020B0502040204020203" pitchFamily="34" charset="0"/>
              </a:rPr>
              <a:t> μαγιό στην δεύτερη σειρά της πέμπτης θέσης</a:t>
            </a:r>
            <a:endParaRPr lang="en-US" sz="1600" dirty="0">
              <a:latin typeface="Segoe UI Light" panose="020B0502040204020203" pitchFamily="34" charset="0"/>
              <a:cs typeface="Segoe UI Light" panose="020B0502040204020203" pitchFamily="34" charset="0"/>
            </a:endParaRPr>
          </a:p>
          <a:p>
            <a:pPr lvl="0"/>
            <a:endParaRPr lang="en-US" sz="1600" dirty="0">
              <a:latin typeface="Segoe UI Light" panose="020B0502040204020203" pitchFamily="34" charset="0"/>
              <a:cs typeface="Segoe UI Light" panose="020B0502040204020203" pitchFamily="34" charset="0"/>
            </a:endParaRPr>
          </a:p>
          <a:p>
            <a:pPr lvl="0"/>
            <a:endParaRPr lang="en-US" sz="16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10879143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lstStyle/>
          <a:p>
            <a:r>
              <a:rPr lang="el-GR" dirty="0" smtClean="0">
                <a:latin typeface="Segoe UI Light" panose="020B0502040204020203" pitchFamily="34" charset="0"/>
                <a:cs typeface="Segoe UI Light" panose="020B0502040204020203" pitchFamily="34" charset="0"/>
              </a:rPr>
              <a:t>Περιεχόμενα</a:t>
            </a:r>
            <a:endParaRPr lang="en-US" dirty="0"/>
          </a:p>
        </p:txBody>
      </p:sp>
      <p:sp>
        <p:nvSpPr>
          <p:cNvPr id="3" name="Θέση περιεχομένου 2"/>
          <p:cNvSpPr>
            <a:spLocks noGrp="1"/>
          </p:cNvSpPr>
          <p:nvPr>
            <p:ph idx="1"/>
          </p:nvPr>
        </p:nvSpPr>
        <p:spPr/>
        <p:txBody>
          <a:bodyPr/>
          <a:lstStyle/>
          <a:p>
            <a:pPr marL="514350" indent="-514350">
              <a:buFont typeface="+mj-lt"/>
              <a:buAutoNum type="arabicPeriod"/>
            </a:pPr>
            <a:r>
              <a:rPr lang="el-GR" dirty="0" smtClean="0">
                <a:solidFill>
                  <a:schemeClr val="bg1">
                    <a:lumMod val="85000"/>
                  </a:schemeClr>
                </a:solidFill>
                <a:latin typeface="Segoe UI Light" panose="020B0502040204020203" pitchFamily="34" charset="0"/>
                <a:cs typeface="Segoe UI Light" panose="020B0502040204020203" pitchFamily="34" charset="0"/>
              </a:rPr>
              <a:t>Εισαγωγή</a:t>
            </a:r>
          </a:p>
          <a:p>
            <a:pPr marL="514350" indent="-514350">
              <a:buFont typeface="+mj-lt"/>
              <a:buAutoNum type="arabicPeriod"/>
            </a:pPr>
            <a:r>
              <a:rPr lang="el-GR" dirty="0" smtClean="0">
                <a:solidFill>
                  <a:schemeClr val="bg1">
                    <a:lumMod val="85000"/>
                  </a:schemeClr>
                </a:solidFill>
                <a:latin typeface="Segoe UI Light" panose="020B0502040204020203" pitchFamily="34" charset="0"/>
                <a:cs typeface="Segoe UI Light" panose="020B0502040204020203" pitchFamily="34" charset="0"/>
              </a:rPr>
              <a:t>Στόχοι και μεθοδολογία </a:t>
            </a:r>
          </a:p>
          <a:p>
            <a:pPr marL="514350" indent="-514350">
              <a:buFont typeface="+mj-lt"/>
              <a:buAutoNum type="arabicPeriod"/>
            </a:pPr>
            <a:r>
              <a:rPr lang="el-GR" dirty="0" smtClean="0">
                <a:solidFill>
                  <a:schemeClr val="bg1">
                    <a:lumMod val="85000"/>
                  </a:schemeClr>
                </a:solidFill>
                <a:latin typeface="Segoe UI Light" panose="020B0502040204020203" pitchFamily="34" charset="0"/>
                <a:cs typeface="Segoe UI Light" panose="020B0502040204020203" pitchFamily="34" charset="0"/>
              </a:rPr>
              <a:t>Περιγραφή υλοποιήσεων</a:t>
            </a:r>
          </a:p>
          <a:p>
            <a:pPr marL="514350" indent="-514350">
              <a:buFont typeface="+mj-lt"/>
              <a:buAutoNum type="arabicPeriod"/>
            </a:pPr>
            <a:r>
              <a:rPr lang="el-GR" dirty="0" smtClean="0">
                <a:solidFill>
                  <a:schemeClr val="bg1">
                    <a:lumMod val="85000"/>
                  </a:schemeClr>
                </a:solidFill>
                <a:latin typeface="Segoe UI Light" panose="020B0502040204020203" pitchFamily="34" charset="0"/>
                <a:cs typeface="Segoe UI Light" panose="020B0502040204020203" pitchFamily="34" charset="0"/>
              </a:rPr>
              <a:t>Πειραματικά αποτελέσματα</a:t>
            </a:r>
          </a:p>
          <a:p>
            <a:pPr marL="514350" indent="-514350">
              <a:buFont typeface="+mj-lt"/>
              <a:buAutoNum type="arabicPeriod"/>
            </a:pPr>
            <a:r>
              <a:rPr lang="el-GR" dirty="0" smtClean="0">
                <a:solidFill>
                  <a:schemeClr val="bg1">
                    <a:lumMod val="85000"/>
                  </a:schemeClr>
                </a:solidFill>
                <a:latin typeface="Segoe UI Light" panose="020B0502040204020203" pitchFamily="34" charset="0"/>
                <a:cs typeface="Segoe UI Light" panose="020B0502040204020203" pitchFamily="34" charset="0"/>
              </a:rPr>
              <a:t>Παρουσίαση προτάσεων</a:t>
            </a:r>
          </a:p>
          <a:p>
            <a:pPr marL="514350" indent="-514350">
              <a:buFont typeface="+mj-lt"/>
              <a:buAutoNum type="arabicPeriod"/>
            </a:pPr>
            <a:r>
              <a:rPr lang="el-GR" dirty="0" smtClean="0">
                <a:latin typeface="Segoe UI Light" panose="020B0502040204020203" pitchFamily="34" charset="0"/>
                <a:cs typeface="Segoe UI Light" panose="020B0502040204020203" pitchFamily="34" charset="0"/>
              </a:rPr>
              <a:t>Συμπεράσματα και μελλοντικές επεκτάσεις</a:t>
            </a:r>
            <a:endParaRPr lang="en-US" dirty="0" smtClean="0">
              <a:latin typeface="Segoe UI Light" panose="020B0502040204020203" pitchFamily="34" charset="0"/>
              <a:cs typeface="Segoe UI Light" panose="020B0502040204020203" pitchFamily="34" charset="0"/>
            </a:endParaRPr>
          </a:p>
          <a:p>
            <a:pPr marL="0" indent="0">
              <a:buNone/>
            </a:pPr>
            <a:endParaRPr lang="en-US" dirty="0"/>
          </a:p>
        </p:txBody>
      </p:sp>
    </p:spTree>
    <p:extLst>
      <p:ext uri="{BB962C8B-B14F-4D97-AF65-F5344CB8AC3E}">
        <p14:creationId xmlns:p14="http://schemas.microsoft.com/office/powerpoint/2010/main" val="125840435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lstStyle/>
          <a:p>
            <a:r>
              <a:rPr lang="el-GR" dirty="0" smtClean="0">
                <a:latin typeface="Segoe UI Light" panose="020B0502040204020203" pitchFamily="34" charset="0"/>
                <a:cs typeface="Segoe UI Light" panose="020B0502040204020203" pitchFamily="34" charset="0"/>
              </a:rPr>
              <a:t>Συμπεράσματα και μελλοντικές επεκτάσεις</a:t>
            </a:r>
            <a:endParaRPr lang="en-US" dirty="0">
              <a:latin typeface="Segoe UI Light" panose="020B0502040204020203" pitchFamily="34" charset="0"/>
              <a:cs typeface="Segoe UI Light" panose="020B0502040204020203" pitchFamily="34" charset="0"/>
            </a:endParaRPr>
          </a:p>
        </p:txBody>
      </p:sp>
      <p:sp>
        <p:nvSpPr>
          <p:cNvPr id="3" name="Θέση περιεχομένου 2"/>
          <p:cNvSpPr>
            <a:spLocks noGrp="1"/>
          </p:cNvSpPr>
          <p:nvPr>
            <p:ph idx="1"/>
          </p:nvPr>
        </p:nvSpPr>
        <p:spPr>
          <a:xfrm>
            <a:off x="838200" y="1860794"/>
            <a:ext cx="10515600" cy="4351338"/>
          </a:xfrm>
        </p:spPr>
        <p:txBody>
          <a:bodyPr>
            <a:normAutofit/>
          </a:bodyPr>
          <a:lstStyle/>
          <a:p>
            <a:pPr marL="0" indent="0">
              <a:buNone/>
            </a:pPr>
            <a:r>
              <a:rPr lang="el-GR" sz="2000" dirty="0" smtClean="0">
                <a:latin typeface="Segoe UI Light" panose="020B0502040204020203" pitchFamily="34" charset="0"/>
                <a:cs typeface="Segoe UI Light" panose="020B0502040204020203" pitchFamily="34" charset="0"/>
              </a:rPr>
              <a:t>Συμπεράσματα: </a:t>
            </a:r>
          </a:p>
          <a:p>
            <a:pPr marL="514350" indent="-514350">
              <a:buFont typeface="+mj-lt"/>
              <a:buAutoNum type="arabicPeriod"/>
            </a:pPr>
            <a:r>
              <a:rPr lang="el-GR" sz="2000" dirty="0" smtClean="0">
                <a:latin typeface="Segoe UI Light" panose="020B0502040204020203" pitchFamily="34" charset="0"/>
                <a:cs typeface="Segoe UI Light" panose="020B0502040204020203" pitchFamily="34" charset="0"/>
              </a:rPr>
              <a:t>Τα πειράματα έδειξαν ότι η σωστή επιλογή παραμέτρων σε κάθε υλοποίηση συμβάλει θετικά στις επιδόσεις των προτάσεων</a:t>
            </a:r>
          </a:p>
          <a:p>
            <a:pPr marL="514350" indent="-514350">
              <a:buFont typeface="+mj-lt"/>
              <a:buAutoNum type="arabicPeriod"/>
            </a:pPr>
            <a:r>
              <a:rPr lang="el-GR" sz="2000" dirty="0" smtClean="0">
                <a:latin typeface="Segoe UI Light" panose="020B0502040204020203" pitchFamily="34" charset="0"/>
                <a:cs typeface="Segoe UI Light" panose="020B0502040204020203" pitchFamily="34" charset="0"/>
              </a:rPr>
              <a:t>Είναι εξίσου σημαντικό στα συστήματα προτάσεων να μελετάμε τόσο τις αλληλεπιδράσεις των χρηστών όσο και τα χαρακτηριστικά των προϊόντων</a:t>
            </a:r>
          </a:p>
          <a:p>
            <a:pPr marL="514350" indent="-514350">
              <a:buFont typeface="+mj-lt"/>
              <a:buAutoNum type="arabicPeriod"/>
            </a:pPr>
            <a:r>
              <a:rPr lang="el-GR" sz="2000" dirty="0" smtClean="0">
                <a:latin typeface="Segoe UI Light" panose="020B0502040204020203" pitchFamily="34" charset="0"/>
                <a:cs typeface="Segoe UI Light" panose="020B0502040204020203" pitchFamily="34" charset="0"/>
              </a:rPr>
              <a:t>Το </a:t>
            </a:r>
            <a:r>
              <a:rPr lang="el-GR" sz="2000" dirty="0">
                <a:latin typeface="Segoe UI Light" panose="020B0502040204020203" pitchFamily="34" charset="0"/>
                <a:cs typeface="Segoe UI Light" panose="020B0502040204020203" pitchFamily="34" charset="0"/>
              </a:rPr>
              <a:t>υβριδικό σύστημα απέδειξε ότι μπορεί να αξιοποιήσει όλα τα θετικά </a:t>
            </a:r>
            <a:r>
              <a:rPr lang="el-GR" sz="2000" dirty="0" smtClean="0">
                <a:latin typeface="Segoe UI Light" panose="020B0502040204020203" pitchFamily="34" charset="0"/>
                <a:cs typeface="Segoe UI Light" panose="020B0502040204020203" pitchFamily="34" charset="0"/>
              </a:rPr>
              <a:t>στοιχεία κάθε υλοποίησης</a:t>
            </a:r>
          </a:p>
          <a:p>
            <a:pPr marL="0" indent="0">
              <a:buNone/>
            </a:pPr>
            <a:r>
              <a:rPr lang="el-GR" sz="2000" dirty="0" smtClean="0">
                <a:latin typeface="Segoe UI Light" panose="020B0502040204020203" pitchFamily="34" charset="0"/>
                <a:cs typeface="Segoe UI Light" panose="020B0502040204020203" pitchFamily="34" charset="0"/>
              </a:rPr>
              <a:t>Μελλοντικές επεκτάσεις: </a:t>
            </a:r>
          </a:p>
          <a:p>
            <a:pPr marL="457200" indent="-457200">
              <a:buFont typeface="+mj-lt"/>
              <a:buAutoNum type="arabicPeriod"/>
            </a:pPr>
            <a:r>
              <a:rPr lang="el-GR" sz="2000" dirty="0" smtClean="0">
                <a:latin typeface="Segoe UI Light" panose="020B0502040204020203" pitchFamily="34" charset="0"/>
                <a:cs typeface="Segoe UI Light" panose="020B0502040204020203" pitchFamily="34" charset="0"/>
              </a:rPr>
              <a:t>Δημιουργία καλύτερων και πιο </a:t>
            </a:r>
            <a:r>
              <a:rPr lang="en-US" sz="2000" dirty="0" smtClean="0">
                <a:latin typeface="Segoe UI Light" panose="020B0502040204020203" pitchFamily="34" charset="0"/>
                <a:cs typeface="Segoe UI Light" panose="020B0502040204020203" pitchFamily="34" charset="0"/>
              </a:rPr>
              <a:t>“</a:t>
            </a:r>
            <a:r>
              <a:rPr lang="el-GR" sz="2000" dirty="0" smtClean="0">
                <a:latin typeface="Segoe UI Light" panose="020B0502040204020203" pitchFamily="34" charset="0"/>
                <a:cs typeface="Segoe UI Light" panose="020B0502040204020203" pitchFamily="34" charset="0"/>
              </a:rPr>
              <a:t>καθαρών</a:t>
            </a:r>
            <a:r>
              <a:rPr lang="en-US" sz="2000" dirty="0" smtClean="0">
                <a:latin typeface="Segoe UI Light" panose="020B0502040204020203" pitchFamily="34" charset="0"/>
                <a:cs typeface="Segoe UI Light" panose="020B0502040204020203" pitchFamily="34" charset="0"/>
              </a:rPr>
              <a:t>” </a:t>
            </a:r>
            <a:r>
              <a:rPr lang="el-GR" sz="2000" dirty="0" smtClean="0">
                <a:latin typeface="Segoe UI Light" panose="020B0502040204020203" pitchFamily="34" charset="0"/>
                <a:cs typeface="Segoe UI Light" panose="020B0502040204020203" pitchFamily="34" charset="0"/>
              </a:rPr>
              <a:t>σετ δεδομένων </a:t>
            </a:r>
          </a:p>
          <a:p>
            <a:pPr marL="457200" indent="-457200">
              <a:buFont typeface="+mj-lt"/>
              <a:buAutoNum type="arabicPeriod"/>
            </a:pPr>
            <a:r>
              <a:rPr lang="el-GR" sz="2000" dirty="0" smtClean="0">
                <a:latin typeface="Segoe UI Light" panose="020B0502040204020203" pitchFamily="34" charset="0"/>
                <a:cs typeface="Segoe UI Light" panose="020B0502040204020203" pitchFamily="34" charset="0"/>
              </a:rPr>
              <a:t>Αποστολή </a:t>
            </a:r>
            <a:r>
              <a:rPr lang="en-US" sz="2000" dirty="0">
                <a:latin typeface="Segoe UI Light" panose="020B0502040204020203" pitchFamily="34" charset="0"/>
                <a:cs typeface="Segoe UI Light" panose="020B0502040204020203" pitchFamily="34" charset="0"/>
              </a:rPr>
              <a:t>f</a:t>
            </a:r>
            <a:r>
              <a:rPr lang="en-US" sz="2000" dirty="0" smtClean="0">
                <a:latin typeface="Segoe UI Light" panose="020B0502040204020203" pitchFamily="34" charset="0"/>
                <a:cs typeface="Segoe UI Light" panose="020B0502040204020203" pitchFamily="34" charset="0"/>
              </a:rPr>
              <a:t>eedback </a:t>
            </a:r>
            <a:r>
              <a:rPr lang="el-GR" sz="2000" dirty="0" smtClean="0">
                <a:latin typeface="Segoe UI Light" panose="020B0502040204020203" pitchFamily="34" charset="0"/>
                <a:cs typeface="Segoe UI Light" panose="020B0502040204020203" pitchFamily="34" charset="0"/>
              </a:rPr>
              <a:t>του χρήστη στα συστήματα προτάσεων αν η πρόταση ήταν καλή</a:t>
            </a:r>
            <a:endParaRPr lang="en-US" sz="2000" dirty="0" smtClean="0">
              <a:latin typeface="Segoe UI Light" panose="020B0502040204020203" pitchFamily="34" charset="0"/>
              <a:cs typeface="Segoe UI Light" panose="020B0502040204020203" pitchFamily="34" charset="0"/>
            </a:endParaRPr>
          </a:p>
          <a:p>
            <a:pPr marL="457200" indent="-457200">
              <a:buFont typeface="+mj-lt"/>
              <a:buAutoNum type="arabicPeriod"/>
            </a:pPr>
            <a:r>
              <a:rPr lang="el-GR" sz="2000" dirty="0" smtClean="0">
                <a:latin typeface="Segoe UI Light" panose="020B0502040204020203" pitchFamily="34" charset="0"/>
                <a:cs typeface="Segoe UI Light" panose="020B0502040204020203" pitchFamily="34" charset="0"/>
              </a:rPr>
              <a:t>Λήψη περισσότερων παραμέτρων υπ’ όψη πέρα των βαθμολογιών και των χαρακτηριστικών για την δημιουργία πρότασης (χρόνος προβολής, πωλήσεις κλπ.)</a:t>
            </a:r>
          </a:p>
          <a:p>
            <a:pPr marL="457200" indent="-457200">
              <a:buFont typeface="+mj-lt"/>
              <a:buAutoNum type="arabicPeriod"/>
            </a:pPr>
            <a:endParaRPr lang="el-GR" sz="2000" dirty="0" smtClean="0">
              <a:latin typeface="Segoe UI Light" panose="020B0502040204020203" pitchFamily="34" charset="0"/>
              <a:cs typeface="Segoe UI Light" panose="020B0502040204020203" pitchFamily="34" charset="0"/>
            </a:endParaRPr>
          </a:p>
          <a:p>
            <a:pPr marL="457200" indent="-457200">
              <a:buFont typeface="+mj-lt"/>
              <a:buAutoNum type="arabicPeriod"/>
            </a:pPr>
            <a:endParaRPr lang="en-US" sz="20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7821759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lstStyle/>
          <a:p>
            <a:r>
              <a:rPr lang="el-GR" dirty="0" smtClean="0"/>
              <a:t>Σας ευχαριστώ για την προσοχή σας </a:t>
            </a:r>
            <a:endParaRPr lang="en-US" dirty="0"/>
          </a:p>
        </p:txBody>
      </p:sp>
      <p:pic>
        <p:nvPicPr>
          <p:cNvPr id="3" name="Εικόνα 2"/>
          <p:cNvPicPr>
            <a:picLocks noChangeAspect="1"/>
          </p:cNvPicPr>
          <p:nvPr/>
        </p:nvPicPr>
        <p:blipFill>
          <a:blip r:embed="rId2"/>
          <a:stretch>
            <a:fillRect/>
          </a:stretch>
        </p:blipFill>
        <p:spPr>
          <a:xfrm>
            <a:off x="5005387" y="1974423"/>
            <a:ext cx="2181225" cy="2190750"/>
          </a:xfrm>
          <a:prstGeom prst="rect">
            <a:avLst/>
          </a:prstGeom>
        </p:spPr>
      </p:pic>
      <p:sp>
        <p:nvSpPr>
          <p:cNvPr id="4" name="TextBox 3"/>
          <p:cNvSpPr txBox="1"/>
          <p:nvPr/>
        </p:nvSpPr>
        <p:spPr>
          <a:xfrm>
            <a:off x="4000500" y="4448908"/>
            <a:ext cx="4290646" cy="461665"/>
          </a:xfrm>
          <a:prstGeom prst="rect">
            <a:avLst/>
          </a:prstGeom>
          <a:noFill/>
        </p:spPr>
        <p:txBody>
          <a:bodyPr wrap="square" rtlCol="0">
            <a:spAutoFit/>
          </a:bodyPr>
          <a:lstStyle/>
          <a:p>
            <a:pPr algn="ctr"/>
            <a:r>
              <a:rPr lang="el-GR" sz="2400" dirty="0" smtClean="0">
                <a:latin typeface="Segoe UI Light" panose="020B0502040204020203" pitchFamily="34" charset="0"/>
                <a:cs typeface="Segoe UI Light" panose="020B0502040204020203" pitchFamily="34" charset="0"/>
              </a:rPr>
              <a:t>Ερωτήσεις;</a:t>
            </a:r>
            <a:endParaRPr lang="en-US" sz="24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86552960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lstStyle/>
          <a:p>
            <a:r>
              <a:rPr lang="el-GR" dirty="0" smtClean="0">
                <a:latin typeface="Segoe UI Light" panose="020B0502040204020203" pitchFamily="34" charset="0"/>
                <a:cs typeface="Segoe UI Light" panose="020B0502040204020203" pitchFamily="34" charset="0"/>
              </a:rPr>
              <a:t>Περιεχόμενα</a:t>
            </a:r>
            <a:endParaRPr lang="en-US" dirty="0"/>
          </a:p>
        </p:txBody>
      </p:sp>
      <p:sp>
        <p:nvSpPr>
          <p:cNvPr id="3" name="Θέση περιεχομένου 2"/>
          <p:cNvSpPr>
            <a:spLocks noGrp="1"/>
          </p:cNvSpPr>
          <p:nvPr>
            <p:ph idx="1"/>
          </p:nvPr>
        </p:nvSpPr>
        <p:spPr/>
        <p:txBody>
          <a:bodyPr/>
          <a:lstStyle/>
          <a:p>
            <a:pPr marL="514350" indent="-514350">
              <a:buFont typeface="+mj-lt"/>
              <a:buAutoNum type="arabicPeriod"/>
            </a:pPr>
            <a:r>
              <a:rPr lang="el-GR" dirty="0" smtClean="0">
                <a:latin typeface="Segoe UI Light" panose="020B0502040204020203" pitchFamily="34" charset="0"/>
                <a:cs typeface="Segoe UI Light" panose="020B0502040204020203" pitchFamily="34" charset="0"/>
              </a:rPr>
              <a:t>Εισαγωγή</a:t>
            </a:r>
          </a:p>
          <a:p>
            <a:pPr marL="514350" indent="-514350">
              <a:buFont typeface="+mj-lt"/>
              <a:buAutoNum type="arabicPeriod"/>
            </a:pPr>
            <a:r>
              <a:rPr lang="el-GR" dirty="0" smtClean="0">
                <a:solidFill>
                  <a:schemeClr val="bg1">
                    <a:lumMod val="85000"/>
                  </a:schemeClr>
                </a:solidFill>
                <a:latin typeface="Segoe UI Light" panose="020B0502040204020203" pitchFamily="34" charset="0"/>
                <a:cs typeface="Segoe UI Light" panose="020B0502040204020203" pitchFamily="34" charset="0"/>
              </a:rPr>
              <a:t>Στόχοι και μεθοδολογία </a:t>
            </a:r>
          </a:p>
          <a:p>
            <a:pPr marL="514350" indent="-514350">
              <a:buFont typeface="+mj-lt"/>
              <a:buAutoNum type="arabicPeriod"/>
            </a:pPr>
            <a:r>
              <a:rPr lang="el-GR" dirty="0" smtClean="0">
                <a:solidFill>
                  <a:schemeClr val="bg1">
                    <a:lumMod val="85000"/>
                  </a:schemeClr>
                </a:solidFill>
                <a:latin typeface="Segoe UI Light" panose="020B0502040204020203" pitchFamily="34" charset="0"/>
                <a:cs typeface="Segoe UI Light" panose="020B0502040204020203" pitchFamily="34" charset="0"/>
              </a:rPr>
              <a:t>Περιγραφή υλοποιήσεων</a:t>
            </a:r>
          </a:p>
          <a:p>
            <a:pPr marL="514350" indent="-514350">
              <a:buFont typeface="+mj-lt"/>
              <a:buAutoNum type="arabicPeriod"/>
            </a:pPr>
            <a:r>
              <a:rPr lang="el-GR" dirty="0" smtClean="0">
                <a:solidFill>
                  <a:schemeClr val="bg1">
                    <a:lumMod val="85000"/>
                  </a:schemeClr>
                </a:solidFill>
                <a:latin typeface="Segoe UI Light" panose="020B0502040204020203" pitchFamily="34" charset="0"/>
                <a:cs typeface="Segoe UI Light" panose="020B0502040204020203" pitchFamily="34" charset="0"/>
              </a:rPr>
              <a:t>Πειραματικά αποτελέσματα</a:t>
            </a:r>
          </a:p>
          <a:p>
            <a:pPr marL="514350" indent="-514350">
              <a:buFont typeface="+mj-lt"/>
              <a:buAutoNum type="arabicPeriod"/>
            </a:pPr>
            <a:r>
              <a:rPr lang="el-GR" dirty="0" smtClean="0">
                <a:solidFill>
                  <a:schemeClr val="bg1">
                    <a:lumMod val="85000"/>
                  </a:schemeClr>
                </a:solidFill>
                <a:latin typeface="Segoe UI Light" panose="020B0502040204020203" pitchFamily="34" charset="0"/>
                <a:cs typeface="Segoe UI Light" panose="020B0502040204020203" pitchFamily="34" charset="0"/>
              </a:rPr>
              <a:t>Παρουσίαση προτάσεων</a:t>
            </a:r>
          </a:p>
          <a:p>
            <a:pPr marL="514350" indent="-514350">
              <a:buFont typeface="+mj-lt"/>
              <a:buAutoNum type="arabicPeriod"/>
            </a:pPr>
            <a:r>
              <a:rPr lang="el-GR" dirty="0" smtClean="0">
                <a:solidFill>
                  <a:schemeClr val="bg1">
                    <a:lumMod val="85000"/>
                  </a:schemeClr>
                </a:solidFill>
                <a:latin typeface="Segoe UI Light" panose="020B0502040204020203" pitchFamily="34" charset="0"/>
                <a:cs typeface="Segoe UI Light" panose="020B0502040204020203" pitchFamily="34" charset="0"/>
              </a:rPr>
              <a:t>Συμπεράσματα και μελλοντικές επεκτάσεις</a:t>
            </a:r>
            <a:endParaRPr lang="en-US" dirty="0" smtClean="0">
              <a:solidFill>
                <a:schemeClr val="bg1">
                  <a:lumMod val="85000"/>
                </a:schemeClr>
              </a:solidFill>
              <a:latin typeface="Segoe UI Light" panose="020B0502040204020203" pitchFamily="34" charset="0"/>
              <a:cs typeface="Segoe UI Light" panose="020B0502040204020203" pitchFamily="34" charset="0"/>
            </a:endParaRPr>
          </a:p>
          <a:p>
            <a:pPr marL="0" indent="0">
              <a:buNone/>
            </a:pPr>
            <a:endParaRPr lang="en-US" dirty="0"/>
          </a:p>
        </p:txBody>
      </p:sp>
    </p:spTree>
    <p:extLst>
      <p:ext uri="{BB962C8B-B14F-4D97-AF65-F5344CB8AC3E}">
        <p14:creationId xmlns:p14="http://schemas.microsoft.com/office/powerpoint/2010/main" val="12896232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lstStyle/>
          <a:p>
            <a:r>
              <a:rPr lang="el-GR" dirty="0" smtClean="0">
                <a:latin typeface="Segoe UI Light" panose="020B0502040204020203" pitchFamily="34" charset="0"/>
                <a:cs typeface="Segoe UI Light" panose="020B0502040204020203" pitchFamily="34" charset="0"/>
              </a:rPr>
              <a:t>Εισαγωγή</a:t>
            </a:r>
            <a:endParaRPr lang="en-US" dirty="0">
              <a:latin typeface="Segoe UI Light" panose="020B0502040204020203" pitchFamily="34" charset="0"/>
              <a:cs typeface="Segoe UI Light" panose="020B0502040204020203" pitchFamily="34" charset="0"/>
            </a:endParaRPr>
          </a:p>
        </p:txBody>
      </p:sp>
      <p:sp>
        <p:nvSpPr>
          <p:cNvPr id="3" name="Θέση περιεχομένου 2"/>
          <p:cNvSpPr>
            <a:spLocks noGrp="1"/>
          </p:cNvSpPr>
          <p:nvPr>
            <p:ph idx="1"/>
          </p:nvPr>
        </p:nvSpPr>
        <p:spPr>
          <a:xfrm>
            <a:off x="838200" y="1750809"/>
            <a:ext cx="8972550" cy="4351338"/>
          </a:xfrm>
        </p:spPr>
        <p:txBody>
          <a:bodyPr/>
          <a:lstStyle/>
          <a:p>
            <a:pPr marL="0" indent="0" algn="ctr">
              <a:buNone/>
            </a:pPr>
            <a:r>
              <a:rPr lang="el-GR" sz="3200" u="sng" dirty="0" smtClean="0">
                <a:latin typeface="Segoe UI Light" panose="020B0502040204020203" pitchFamily="34" charset="0"/>
                <a:cs typeface="Segoe UI Light" panose="020B0502040204020203" pitchFamily="34" charset="0"/>
              </a:rPr>
              <a:t>Συστήματα Προτάσεων</a:t>
            </a:r>
          </a:p>
          <a:p>
            <a:pPr marL="0" indent="0" algn="ctr">
              <a:buNone/>
            </a:pPr>
            <a:endParaRPr lang="el-GR" u="sng" dirty="0" smtClean="0">
              <a:latin typeface="Segoe UI Light" panose="020B0502040204020203" pitchFamily="34" charset="0"/>
              <a:cs typeface="Segoe UI Light" panose="020B0502040204020203" pitchFamily="34" charset="0"/>
            </a:endParaRPr>
          </a:p>
          <a:p>
            <a:r>
              <a:rPr lang="el-GR" dirty="0">
                <a:latin typeface="Segoe UI Light" panose="020B0502040204020203" pitchFamily="34" charset="0"/>
                <a:cs typeface="Segoe UI Light" panose="020B0502040204020203" pitchFamily="34" charset="0"/>
              </a:rPr>
              <a:t>Χρησιμοποιούνται ευρέως από </a:t>
            </a:r>
            <a:r>
              <a:rPr lang="el-GR" dirty="0" smtClean="0">
                <a:latin typeface="Segoe UI Light" panose="020B0502040204020203" pitchFamily="34" charset="0"/>
                <a:cs typeface="Segoe UI Light" panose="020B0502040204020203" pitchFamily="34" charset="0"/>
              </a:rPr>
              <a:t>μεγάλες εταιρίες του διαδικτύου.</a:t>
            </a:r>
          </a:p>
          <a:p>
            <a:r>
              <a:rPr lang="el-GR" dirty="0" smtClean="0">
                <a:latin typeface="Segoe UI Light" panose="020B0502040204020203" pitchFamily="34" charset="0"/>
                <a:cs typeface="Segoe UI Light" panose="020B0502040204020203" pitchFamily="34" charset="0"/>
              </a:rPr>
              <a:t>Αναγνωρίζουν τις προτιμήσεις κάθε χρήστη μέσα από την δραστηριότητα του.</a:t>
            </a:r>
          </a:p>
          <a:p>
            <a:r>
              <a:rPr lang="el-GR" dirty="0" smtClean="0">
                <a:latin typeface="Segoe UI Light" panose="020B0502040204020203" pitchFamily="34" charset="0"/>
                <a:cs typeface="Segoe UI Light" panose="020B0502040204020203" pitchFamily="34" charset="0"/>
              </a:rPr>
              <a:t>Βρίσκουν προϊόντα ή υπηρεσίες που είναι αρκετά πιθανό να αρέσουν μέσα από τεράστιους όγκους δεδομένων.</a:t>
            </a:r>
          </a:p>
          <a:p>
            <a:endParaRPr lang="el-GR" dirty="0" smtClean="0">
              <a:latin typeface="Segoe UI Light" panose="020B0502040204020203" pitchFamily="34" charset="0"/>
              <a:cs typeface="Segoe UI Light" panose="020B0502040204020203" pitchFamily="34" charset="0"/>
            </a:endParaRPr>
          </a:p>
          <a:p>
            <a:pPr marL="0" indent="0">
              <a:buNone/>
            </a:pPr>
            <a:endParaRPr lang="en-US" dirty="0">
              <a:latin typeface="Segoe UI Light" panose="020B0502040204020203" pitchFamily="34" charset="0"/>
              <a:cs typeface="Segoe UI Light" panose="020B0502040204020203" pitchFamily="34" charset="0"/>
            </a:endParaRPr>
          </a:p>
        </p:txBody>
      </p:sp>
      <p:pic>
        <p:nvPicPr>
          <p:cNvPr id="4" name="Εικόνα 3"/>
          <p:cNvPicPr>
            <a:picLocks noChangeAspect="1"/>
          </p:cNvPicPr>
          <p:nvPr/>
        </p:nvPicPr>
        <p:blipFill>
          <a:blip r:embed="rId2"/>
          <a:stretch>
            <a:fillRect/>
          </a:stretch>
        </p:blipFill>
        <p:spPr>
          <a:xfrm>
            <a:off x="9810750" y="2302043"/>
            <a:ext cx="1543050" cy="581025"/>
          </a:xfrm>
          <a:prstGeom prst="rect">
            <a:avLst/>
          </a:prstGeom>
        </p:spPr>
      </p:pic>
      <p:pic>
        <p:nvPicPr>
          <p:cNvPr id="5" name="Εικόνα 4"/>
          <p:cNvPicPr>
            <a:picLocks noChangeAspect="1"/>
          </p:cNvPicPr>
          <p:nvPr/>
        </p:nvPicPr>
        <p:blipFill>
          <a:blip r:embed="rId3"/>
          <a:stretch>
            <a:fillRect/>
          </a:stretch>
        </p:blipFill>
        <p:spPr>
          <a:xfrm>
            <a:off x="10269415" y="3098913"/>
            <a:ext cx="625719" cy="621708"/>
          </a:xfrm>
          <a:prstGeom prst="rect">
            <a:avLst/>
          </a:prstGeom>
        </p:spPr>
      </p:pic>
      <p:pic>
        <p:nvPicPr>
          <p:cNvPr id="6" name="Εικόνα 5"/>
          <p:cNvPicPr>
            <a:picLocks noChangeAspect="1"/>
          </p:cNvPicPr>
          <p:nvPr/>
        </p:nvPicPr>
        <p:blipFill>
          <a:blip r:embed="rId4"/>
          <a:stretch>
            <a:fillRect/>
          </a:stretch>
        </p:blipFill>
        <p:spPr>
          <a:xfrm>
            <a:off x="10265299" y="3936467"/>
            <a:ext cx="629835" cy="621708"/>
          </a:xfrm>
          <a:prstGeom prst="rect">
            <a:avLst/>
          </a:prstGeom>
        </p:spPr>
      </p:pic>
      <p:pic>
        <p:nvPicPr>
          <p:cNvPr id="8" name="Εικόνα 7"/>
          <p:cNvPicPr>
            <a:picLocks noChangeAspect="1"/>
          </p:cNvPicPr>
          <p:nvPr/>
        </p:nvPicPr>
        <p:blipFill>
          <a:blip r:embed="rId5"/>
          <a:stretch>
            <a:fillRect/>
          </a:stretch>
        </p:blipFill>
        <p:spPr>
          <a:xfrm>
            <a:off x="10265299" y="4774020"/>
            <a:ext cx="647700" cy="714375"/>
          </a:xfrm>
          <a:prstGeom prst="rect">
            <a:avLst/>
          </a:prstGeom>
        </p:spPr>
      </p:pic>
    </p:spTree>
    <p:extLst>
      <p:ext uri="{BB962C8B-B14F-4D97-AF65-F5344CB8AC3E}">
        <p14:creationId xmlns:p14="http://schemas.microsoft.com/office/powerpoint/2010/main" val="382881953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lstStyle/>
          <a:p>
            <a:r>
              <a:rPr lang="el-GR" dirty="0" smtClean="0">
                <a:latin typeface="Segoe UI Light" panose="020B0502040204020203" pitchFamily="34" charset="0"/>
                <a:cs typeface="Segoe UI Light" panose="020B0502040204020203" pitchFamily="34" charset="0"/>
              </a:rPr>
              <a:t>Περιεχόμενα</a:t>
            </a:r>
            <a:endParaRPr lang="en-US" dirty="0"/>
          </a:p>
        </p:txBody>
      </p:sp>
      <p:sp>
        <p:nvSpPr>
          <p:cNvPr id="3" name="Θέση περιεχομένου 2"/>
          <p:cNvSpPr>
            <a:spLocks noGrp="1"/>
          </p:cNvSpPr>
          <p:nvPr>
            <p:ph idx="1"/>
          </p:nvPr>
        </p:nvSpPr>
        <p:spPr/>
        <p:txBody>
          <a:bodyPr/>
          <a:lstStyle/>
          <a:p>
            <a:pPr marL="514350" indent="-514350">
              <a:buFont typeface="+mj-lt"/>
              <a:buAutoNum type="arabicPeriod"/>
            </a:pPr>
            <a:r>
              <a:rPr lang="el-GR" dirty="0" smtClean="0">
                <a:solidFill>
                  <a:schemeClr val="bg1">
                    <a:lumMod val="85000"/>
                  </a:schemeClr>
                </a:solidFill>
                <a:latin typeface="Segoe UI Light" panose="020B0502040204020203" pitchFamily="34" charset="0"/>
                <a:cs typeface="Segoe UI Light" panose="020B0502040204020203" pitchFamily="34" charset="0"/>
              </a:rPr>
              <a:t>Εισαγωγή</a:t>
            </a:r>
          </a:p>
          <a:p>
            <a:pPr marL="514350" indent="-514350">
              <a:buFont typeface="+mj-lt"/>
              <a:buAutoNum type="arabicPeriod"/>
            </a:pPr>
            <a:r>
              <a:rPr lang="el-GR" dirty="0" smtClean="0">
                <a:latin typeface="Segoe UI Light" panose="020B0502040204020203" pitchFamily="34" charset="0"/>
                <a:cs typeface="Segoe UI Light" panose="020B0502040204020203" pitchFamily="34" charset="0"/>
              </a:rPr>
              <a:t>Στόχοι και μεθοδολογία </a:t>
            </a:r>
          </a:p>
          <a:p>
            <a:pPr marL="514350" indent="-514350">
              <a:buFont typeface="+mj-lt"/>
              <a:buAutoNum type="arabicPeriod"/>
            </a:pPr>
            <a:r>
              <a:rPr lang="el-GR" dirty="0" smtClean="0">
                <a:solidFill>
                  <a:schemeClr val="bg1">
                    <a:lumMod val="85000"/>
                  </a:schemeClr>
                </a:solidFill>
                <a:latin typeface="Segoe UI Light" panose="020B0502040204020203" pitchFamily="34" charset="0"/>
                <a:cs typeface="Segoe UI Light" panose="020B0502040204020203" pitchFamily="34" charset="0"/>
              </a:rPr>
              <a:t>Περιγραφή υλοποιήσεων</a:t>
            </a:r>
          </a:p>
          <a:p>
            <a:pPr marL="514350" indent="-514350">
              <a:buFont typeface="+mj-lt"/>
              <a:buAutoNum type="arabicPeriod"/>
            </a:pPr>
            <a:r>
              <a:rPr lang="el-GR" dirty="0" smtClean="0">
                <a:solidFill>
                  <a:schemeClr val="bg1">
                    <a:lumMod val="85000"/>
                  </a:schemeClr>
                </a:solidFill>
                <a:latin typeface="Segoe UI Light" panose="020B0502040204020203" pitchFamily="34" charset="0"/>
                <a:cs typeface="Segoe UI Light" panose="020B0502040204020203" pitchFamily="34" charset="0"/>
              </a:rPr>
              <a:t>Πειραματικά αποτελέσματα</a:t>
            </a:r>
          </a:p>
          <a:p>
            <a:pPr marL="514350" indent="-514350">
              <a:buFont typeface="+mj-lt"/>
              <a:buAutoNum type="arabicPeriod"/>
            </a:pPr>
            <a:r>
              <a:rPr lang="el-GR" dirty="0" smtClean="0">
                <a:solidFill>
                  <a:schemeClr val="bg1">
                    <a:lumMod val="85000"/>
                  </a:schemeClr>
                </a:solidFill>
                <a:latin typeface="Segoe UI Light" panose="020B0502040204020203" pitchFamily="34" charset="0"/>
                <a:cs typeface="Segoe UI Light" panose="020B0502040204020203" pitchFamily="34" charset="0"/>
              </a:rPr>
              <a:t>Παρουσίαση προτάσεων</a:t>
            </a:r>
          </a:p>
          <a:p>
            <a:pPr marL="514350" indent="-514350">
              <a:buFont typeface="+mj-lt"/>
              <a:buAutoNum type="arabicPeriod"/>
            </a:pPr>
            <a:r>
              <a:rPr lang="el-GR" dirty="0" smtClean="0">
                <a:solidFill>
                  <a:schemeClr val="bg1">
                    <a:lumMod val="85000"/>
                  </a:schemeClr>
                </a:solidFill>
                <a:latin typeface="Segoe UI Light" panose="020B0502040204020203" pitchFamily="34" charset="0"/>
                <a:cs typeface="Segoe UI Light" panose="020B0502040204020203" pitchFamily="34" charset="0"/>
              </a:rPr>
              <a:t>Συμπεράσματα και μελλοντικές επεκτάσεις</a:t>
            </a:r>
            <a:endParaRPr lang="en-US" dirty="0" smtClean="0">
              <a:solidFill>
                <a:schemeClr val="bg1">
                  <a:lumMod val="85000"/>
                </a:schemeClr>
              </a:solidFill>
              <a:latin typeface="Segoe UI Light" panose="020B0502040204020203" pitchFamily="34" charset="0"/>
              <a:cs typeface="Segoe UI Light" panose="020B0502040204020203" pitchFamily="34" charset="0"/>
            </a:endParaRPr>
          </a:p>
          <a:p>
            <a:pPr marL="0" indent="0">
              <a:buNone/>
            </a:pPr>
            <a:endParaRPr lang="en-US" dirty="0"/>
          </a:p>
        </p:txBody>
      </p:sp>
    </p:spTree>
    <p:extLst>
      <p:ext uri="{BB962C8B-B14F-4D97-AF65-F5344CB8AC3E}">
        <p14:creationId xmlns:p14="http://schemas.microsoft.com/office/powerpoint/2010/main" val="283855809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lstStyle/>
          <a:p>
            <a:r>
              <a:rPr lang="el-GR" dirty="0" smtClean="0">
                <a:latin typeface="Segoe UI Light" panose="020B0502040204020203" pitchFamily="34" charset="0"/>
                <a:cs typeface="Segoe UI Light" panose="020B0502040204020203" pitchFamily="34" charset="0"/>
              </a:rPr>
              <a:t>Στόχοι Διπλωματικής</a:t>
            </a:r>
            <a:endParaRPr lang="en-US" dirty="0"/>
          </a:p>
        </p:txBody>
      </p:sp>
      <p:sp>
        <p:nvSpPr>
          <p:cNvPr id="3" name="Θέση περιεχομένου 2"/>
          <p:cNvSpPr>
            <a:spLocks noGrp="1"/>
          </p:cNvSpPr>
          <p:nvPr>
            <p:ph idx="1"/>
          </p:nvPr>
        </p:nvSpPr>
        <p:spPr>
          <a:xfrm>
            <a:off x="838200" y="1799248"/>
            <a:ext cx="10515600" cy="4351338"/>
          </a:xfrm>
        </p:spPr>
        <p:txBody>
          <a:bodyPr/>
          <a:lstStyle/>
          <a:p>
            <a:pPr marL="0" indent="0">
              <a:buNone/>
            </a:pPr>
            <a:r>
              <a:rPr lang="el-GR" dirty="0" smtClean="0">
                <a:latin typeface="Segoe UI Light" panose="020B0502040204020203" pitchFamily="34" charset="0"/>
                <a:cs typeface="Segoe UI Light" panose="020B0502040204020203" pitchFamily="34" charset="0"/>
              </a:rPr>
              <a:t>Η δημιουργία ενός γενικευμένου συστήματος προτάσεων  που θα τροφοδοτείται με δεδομένα και θα εξάγει προτάσεις.  </a:t>
            </a:r>
          </a:p>
          <a:p>
            <a:pPr marL="0" indent="0">
              <a:buNone/>
            </a:pPr>
            <a:endParaRPr lang="el-GR" dirty="0">
              <a:latin typeface="Segoe UI Light" panose="020B0502040204020203" pitchFamily="34" charset="0"/>
              <a:cs typeface="Segoe UI Light" panose="020B0502040204020203" pitchFamily="34" charset="0"/>
            </a:endParaRPr>
          </a:p>
          <a:p>
            <a:pPr marL="0" indent="0">
              <a:buNone/>
            </a:pPr>
            <a:endParaRPr lang="el-GR" dirty="0" smtClean="0">
              <a:latin typeface="Segoe UI Light" panose="020B0502040204020203" pitchFamily="34" charset="0"/>
              <a:cs typeface="Segoe UI Light" panose="020B0502040204020203" pitchFamily="34" charset="0"/>
            </a:endParaRPr>
          </a:p>
          <a:p>
            <a:pPr marL="0" indent="0">
              <a:buNone/>
            </a:pPr>
            <a:endParaRPr lang="el-GR" sz="1400" dirty="0">
              <a:latin typeface="Segoe UI Light" panose="020B0502040204020203" pitchFamily="34" charset="0"/>
              <a:cs typeface="Segoe UI Light" panose="020B0502040204020203" pitchFamily="34" charset="0"/>
            </a:endParaRPr>
          </a:p>
          <a:p>
            <a:pPr marL="0" indent="0">
              <a:buNone/>
            </a:pPr>
            <a:endParaRPr lang="el-GR" sz="500" dirty="0" smtClean="0">
              <a:latin typeface="Segoe UI Light" panose="020B0502040204020203" pitchFamily="34" charset="0"/>
              <a:cs typeface="Segoe UI Light" panose="020B0502040204020203" pitchFamily="34" charset="0"/>
            </a:endParaRPr>
          </a:p>
          <a:p>
            <a:pPr marL="0" indent="0">
              <a:buNone/>
            </a:pPr>
            <a:r>
              <a:rPr lang="el-GR" dirty="0" smtClean="0">
                <a:latin typeface="Segoe UI Light" panose="020B0502040204020203" pitchFamily="34" charset="0"/>
                <a:cs typeface="Segoe UI Light" panose="020B0502040204020203" pitchFamily="34" charset="0"/>
              </a:rPr>
              <a:t>Η διπλωματική εργασία </a:t>
            </a:r>
            <a:r>
              <a:rPr lang="el-GR" dirty="0">
                <a:latin typeface="Segoe UI Light" panose="020B0502040204020203" pitchFamily="34" charset="0"/>
                <a:cs typeface="Segoe UI Light" panose="020B0502040204020203" pitchFamily="34" charset="0"/>
              </a:rPr>
              <a:t>περιλαμβάνει δεδομένα εισόδου </a:t>
            </a:r>
            <a:r>
              <a:rPr lang="el-GR" dirty="0" smtClean="0">
                <a:latin typeface="Segoe UI Light" panose="020B0502040204020203" pitchFamily="34" charset="0"/>
                <a:cs typeface="Segoe UI Light" panose="020B0502040204020203" pitchFamily="34" charset="0"/>
              </a:rPr>
              <a:t>με:</a:t>
            </a:r>
          </a:p>
          <a:p>
            <a:r>
              <a:rPr lang="el-GR" dirty="0" smtClean="0">
                <a:latin typeface="Segoe UI Light" panose="020B0502040204020203" pitchFamily="34" charset="0"/>
                <a:cs typeface="Segoe UI Light" panose="020B0502040204020203" pitchFamily="34" charset="0"/>
              </a:rPr>
              <a:t>Ρούχα για την παροχή προτάσεων σε σχεδιαστές</a:t>
            </a:r>
          </a:p>
          <a:p>
            <a:r>
              <a:rPr lang="el-GR" dirty="0" smtClean="0">
                <a:latin typeface="Segoe UI Light" panose="020B0502040204020203" pitchFamily="34" charset="0"/>
                <a:cs typeface="Segoe UI Light" panose="020B0502040204020203" pitchFamily="34" charset="0"/>
              </a:rPr>
              <a:t>Ταινίες για την παροχή προτάσεων σε τηλεθεατές.</a:t>
            </a:r>
            <a:endParaRPr lang="en-US" dirty="0">
              <a:latin typeface="Segoe UI Light" panose="020B0502040204020203" pitchFamily="34" charset="0"/>
              <a:cs typeface="Segoe UI Light" panose="020B0502040204020203" pitchFamily="34" charset="0"/>
            </a:endParaRPr>
          </a:p>
        </p:txBody>
      </p:sp>
      <p:sp>
        <p:nvSpPr>
          <p:cNvPr id="4" name="Ορθογώνιο 3"/>
          <p:cNvSpPr/>
          <p:nvPr/>
        </p:nvSpPr>
        <p:spPr>
          <a:xfrm>
            <a:off x="4720736" y="2839914"/>
            <a:ext cx="2750527" cy="10287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dirty="0" err="1" smtClean="0">
                <a:latin typeface="Segoe UI Light" panose="020B0502040204020203" pitchFamily="34" charset="0"/>
                <a:cs typeface="Segoe UI Light" panose="020B0502040204020203" pitchFamily="34" charset="0"/>
              </a:rPr>
              <a:t>Συστημα</a:t>
            </a:r>
            <a:r>
              <a:rPr lang="el-GR" dirty="0" smtClean="0">
                <a:latin typeface="Segoe UI Light" panose="020B0502040204020203" pitchFamily="34" charset="0"/>
                <a:cs typeface="Segoe UI Light" panose="020B0502040204020203" pitchFamily="34" charset="0"/>
              </a:rPr>
              <a:t> προτάσεων</a:t>
            </a:r>
            <a:endParaRPr lang="en-US" dirty="0">
              <a:latin typeface="Segoe UI Light" panose="020B0502040204020203" pitchFamily="34" charset="0"/>
              <a:cs typeface="Segoe UI Light" panose="020B0502040204020203" pitchFamily="34" charset="0"/>
            </a:endParaRPr>
          </a:p>
        </p:txBody>
      </p:sp>
      <p:cxnSp>
        <p:nvCxnSpPr>
          <p:cNvPr id="6" name="Ευθύγραμμο βέλος σύνδεσης 5"/>
          <p:cNvCxnSpPr>
            <a:endCxn id="4" idx="1"/>
          </p:cNvCxnSpPr>
          <p:nvPr/>
        </p:nvCxnSpPr>
        <p:spPr>
          <a:xfrm>
            <a:off x="3823921" y="3341077"/>
            <a:ext cx="896815" cy="131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Ευθύγραμμο βέλος σύνδεσης 8"/>
          <p:cNvCxnSpPr/>
          <p:nvPr/>
        </p:nvCxnSpPr>
        <p:spPr>
          <a:xfrm>
            <a:off x="7471263" y="3332284"/>
            <a:ext cx="958362" cy="87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Ορθογώνιο 11"/>
          <p:cNvSpPr/>
          <p:nvPr/>
        </p:nvSpPr>
        <p:spPr>
          <a:xfrm>
            <a:off x="2434736" y="3015760"/>
            <a:ext cx="1389185" cy="6770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1400" dirty="0" smtClean="0">
                <a:latin typeface="Segoe UI Light" panose="020B0502040204020203" pitchFamily="34" charset="0"/>
                <a:cs typeface="Segoe UI Light" panose="020B0502040204020203" pitchFamily="34" charset="0"/>
              </a:rPr>
              <a:t>Είσοδος δεδομένων</a:t>
            </a:r>
            <a:endParaRPr lang="en-US" sz="1400" dirty="0">
              <a:latin typeface="Segoe UI Light" panose="020B0502040204020203" pitchFamily="34" charset="0"/>
              <a:cs typeface="Segoe UI Light" panose="020B0502040204020203" pitchFamily="34" charset="0"/>
            </a:endParaRPr>
          </a:p>
        </p:txBody>
      </p:sp>
      <p:sp>
        <p:nvSpPr>
          <p:cNvPr id="13" name="Ορθογώνιο 12"/>
          <p:cNvSpPr/>
          <p:nvPr/>
        </p:nvSpPr>
        <p:spPr>
          <a:xfrm>
            <a:off x="8429625" y="2945422"/>
            <a:ext cx="1405304" cy="7737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1400" dirty="0" smtClean="0">
                <a:latin typeface="Segoe UI Light" panose="020B0502040204020203" pitchFamily="34" charset="0"/>
                <a:cs typeface="Segoe UI Light" panose="020B0502040204020203" pitchFamily="34" charset="0"/>
              </a:rPr>
              <a:t>Εξαγωγή προτάσεων</a:t>
            </a:r>
            <a:endParaRPr lang="en-US" sz="14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62192283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a:xfrm>
            <a:off x="838200" y="145317"/>
            <a:ext cx="10515600" cy="1325563"/>
          </a:xfrm>
        </p:spPr>
        <p:txBody>
          <a:bodyPr/>
          <a:lstStyle/>
          <a:p>
            <a:r>
              <a:rPr lang="el-GR" dirty="0" smtClean="0">
                <a:latin typeface="Segoe UI Light" panose="020B0502040204020203" pitchFamily="34" charset="0"/>
                <a:cs typeface="Segoe UI Light" panose="020B0502040204020203" pitchFamily="34" charset="0"/>
              </a:rPr>
              <a:t>Μεθοδολογία Διπλωματικής</a:t>
            </a:r>
            <a:endParaRPr lang="en-US" dirty="0">
              <a:latin typeface="Segoe UI Light" panose="020B0502040204020203" pitchFamily="34" charset="0"/>
              <a:cs typeface="Segoe UI Light" panose="020B0502040204020203" pitchFamily="34" charset="0"/>
            </a:endParaRPr>
          </a:p>
        </p:txBody>
      </p:sp>
      <p:sp>
        <p:nvSpPr>
          <p:cNvPr id="3" name="Θέση περιεχομένου 2"/>
          <p:cNvSpPr>
            <a:spLocks noGrp="1"/>
          </p:cNvSpPr>
          <p:nvPr>
            <p:ph idx="1"/>
          </p:nvPr>
        </p:nvSpPr>
        <p:spPr/>
        <p:txBody>
          <a:bodyPr>
            <a:normAutofit/>
          </a:bodyPr>
          <a:lstStyle/>
          <a:p>
            <a:pPr marL="0" indent="0">
              <a:buNone/>
            </a:pPr>
            <a:r>
              <a:rPr lang="el-GR" sz="2400" dirty="0">
                <a:latin typeface="Segoe UI Light" panose="020B0502040204020203" pitchFamily="34" charset="0"/>
                <a:cs typeface="Segoe UI Light" panose="020B0502040204020203" pitchFamily="34" charset="0"/>
              </a:rPr>
              <a:t>Τα στάδια για την δημιουργία </a:t>
            </a:r>
            <a:r>
              <a:rPr lang="el-GR" sz="2400" dirty="0" smtClean="0">
                <a:latin typeface="Segoe UI Light" panose="020B0502040204020203" pitchFamily="34" charset="0"/>
                <a:cs typeface="Segoe UI Light" panose="020B0502040204020203" pitchFamily="34" charset="0"/>
              </a:rPr>
              <a:t>1) του </a:t>
            </a:r>
            <a:r>
              <a:rPr lang="el-GR" sz="2400" dirty="0">
                <a:latin typeface="Segoe UI Light" panose="020B0502040204020203" pitchFamily="34" charset="0"/>
                <a:cs typeface="Segoe UI Light" panose="020B0502040204020203" pitchFamily="34" charset="0"/>
              </a:rPr>
              <a:t>τελικού συστήματος προτάσεων </a:t>
            </a:r>
            <a:r>
              <a:rPr lang="el-GR" sz="2400" dirty="0" smtClean="0">
                <a:latin typeface="Segoe UI Light" panose="020B0502040204020203" pitchFamily="34" charset="0"/>
                <a:cs typeface="Segoe UI Light" panose="020B0502040204020203" pitchFamily="34" charset="0"/>
              </a:rPr>
              <a:t>ένδυσης και 2) του τελικού συστήματος προτάσεων ταινιών είναι: </a:t>
            </a:r>
          </a:p>
          <a:p>
            <a:pPr marL="0" indent="0">
              <a:buNone/>
            </a:pPr>
            <a:endParaRPr lang="en-US" sz="2400" dirty="0">
              <a:latin typeface="Segoe UI Light" panose="020B0502040204020203" pitchFamily="34" charset="0"/>
              <a:cs typeface="Segoe UI Light" panose="020B0502040204020203" pitchFamily="34" charset="0"/>
            </a:endParaRPr>
          </a:p>
          <a:p>
            <a:pPr marL="457200" indent="-457200">
              <a:buFont typeface="+mj-lt"/>
              <a:buAutoNum type="arabicPeriod"/>
            </a:pPr>
            <a:r>
              <a:rPr lang="el-GR" sz="1800" dirty="0" smtClean="0">
                <a:latin typeface="Segoe UI Light" panose="020B0502040204020203" pitchFamily="34" charset="0"/>
                <a:cs typeface="Segoe UI Light" panose="020B0502040204020203" pitchFamily="34" charset="0"/>
              </a:rPr>
              <a:t>Η συγκέντρωση και προ-επεξεργασία των </a:t>
            </a:r>
            <a:r>
              <a:rPr lang="el-GR" sz="1800" dirty="0">
                <a:latin typeface="Segoe UI Light" panose="020B0502040204020203" pitchFamily="34" charset="0"/>
                <a:cs typeface="Segoe UI Light" panose="020B0502040204020203" pitchFamily="34" charset="0"/>
              </a:rPr>
              <a:t>δεδομένων, </a:t>
            </a:r>
          </a:p>
          <a:p>
            <a:pPr marL="457200" indent="-457200">
              <a:buFont typeface="+mj-lt"/>
              <a:buAutoNum type="arabicPeriod"/>
            </a:pPr>
            <a:r>
              <a:rPr lang="el-GR" sz="1800" dirty="0" smtClean="0">
                <a:latin typeface="Segoe UI Light" panose="020B0502040204020203" pitchFamily="34" charset="0"/>
                <a:cs typeface="Segoe UI Light" panose="020B0502040204020203" pitchFamily="34" charset="0"/>
              </a:rPr>
              <a:t>Ο διαχωρισμός </a:t>
            </a:r>
            <a:r>
              <a:rPr lang="el-GR" sz="1800" dirty="0">
                <a:latin typeface="Segoe UI Light" panose="020B0502040204020203" pitchFamily="34" charset="0"/>
                <a:cs typeface="Segoe UI Light" panose="020B0502040204020203" pitchFamily="34" charset="0"/>
              </a:rPr>
              <a:t>των δεδομένων σε δεδομένα εκπαίδευσης και ελέγχου, </a:t>
            </a:r>
            <a:endParaRPr lang="en-US" sz="1800" dirty="0">
              <a:latin typeface="Segoe UI Light" panose="020B0502040204020203" pitchFamily="34" charset="0"/>
              <a:cs typeface="Segoe UI Light" panose="020B0502040204020203" pitchFamily="34" charset="0"/>
            </a:endParaRPr>
          </a:p>
          <a:p>
            <a:pPr marL="457200" indent="-457200">
              <a:buFont typeface="+mj-lt"/>
              <a:buAutoNum type="arabicPeriod"/>
            </a:pPr>
            <a:r>
              <a:rPr lang="el-GR" sz="1800" dirty="0" smtClean="0">
                <a:latin typeface="Segoe UI Light" panose="020B0502040204020203" pitchFamily="34" charset="0"/>
                <a:cs typeface="Segoe UI Light" panose="020B0502040204020203" pitchFamily="34" charset="0"/>
              </a:rPr>
              <a:t>Η δημιουργία </a:t>
            </a:r>
            <a:r>
              <a:rPr lang="el-GR" sz="1800" dirty="0">
                <a:latin typeface="Segoe UI Light" panose="020B0502040204020203" pitchFamily="34" charset="0"/>
                <a:cs typeface="Segoe UI Light" panose="020B0502040204020203" pitchFamily="34" charset="0"/>
              </a:rPr>
              <a:t>των συστημάτων προτάσεων, </a:t>
            </a:r>
          </a:p>
          <a:p>
            <a:pPr marL="457200" indent="-457200">
              <a:buFont typeface="+mj-lt"/>
              <a:buAutoNum type="arabicPeriod"/>
            </a:pPr>
            <a:r>
              <a:rPr lang="el-GR" sz="1800" dirty="0" smtClean="0">
                <a:latin typeface="Segoe UI Light" panose="020B0502040204020203" pitchFamily="34" charset="0"/>
                <a:cs typeface="Segoe UI Light" panose="020B0502040204020203" pitchFamily="34" charset="0"/>
              </a:rPr>
              <a:t>Η συνεργασία </a:t>
            </a:r>
            <a:r>
              <a:rPr lang="el-GR" sz="1800" dirty="0">
                <a:latin typeface="Segoe UI Light" panose="020B0502040204020203" pitchFamily="34" charset="0"/>
                <a:cs typeface="Segoe UI Light" panose="020B0502040204020203" pitchFamily="34" charset="0"/>
              </a:rPr>
              <a:t>των συστημάτων προτάσεων που δημιουργήθηκαν μέσω ενός υβριδικού συστήματος, και </a:t>
            </a:r>
          </a:p>
          <a:p>
            <a:pPr marL="457200" indent="-457200">
              <a:buFont typeface="+mj-lt"/>
              <a:buAutoNum type="arabicPeriod"/>
            </a:pPr>
            <a:r>
              <a:rPr lang="el-GR" sz="1800" dirty="0" smtClean="0">
                <a:latin typeface="Segoe UI Light" panose="020B0502040204020203" pitchFamily="34" charset="0"/>
                <a:cs typeface="Segoe UI Light" panose="020B0502040204020203" pitchFamily="34" charset="0"/>
              </a:rPr>
              <a:t>Η επιστημονική τεκμηρίωση της </a:t>
            </a:r>
            <a:r>
              <a:rPr lang="el-GR" sz="1800" dirty="0">
                <a:latin typeface="Segoe UI Light" panose="020B0502040204020203" pitchFamily="34" charset="0"/>
                <a:cs typeface="Segoe UI Light" panose="020B0502040204020203" pitchFamily="34" charset="0"/>
              </a:rPr>
              <a:t>ορθής λειτουργίας του συστήματος με χρήση </a:t>
            </a:r>
            <a:r>
              <a:rPr lang="el-GR" sz="1800" dirty="0" smtClean="0">
                <a:latin typeface="Segoe UI Light" panose="020B0502040204020203" pitchFamily="34" charset="0"/>
                <a:cs typeface="Segoe UI Light" panose="020B0502040204020203" pitchFamily="34" charset="0"/>
              </a:rPr>
              <a:t>ορισμένων μετρικών</a:t>
            </a:r>
            <a:r>
              <a:rPr lang="el-GR" sz="1800" dirty="0">
                <a:latin typeface="Segoe UI Light" panose="020B0502040204020203" pitchFamily="34" charset="0"/>
                <a:cs typeface="Segoe UI Light" panose="020B0502040204020203" pitchFamily="34" charset="0"/>
              </a:rPr>
              <a:t>. </a:t>
            </a:r>
          </a:p>
          <a:p>
            <a:pPr marL="0" indent="0">
              <a:buNone/>
            </a:pPr>
            <a:endParaRPr lang="en-US" dirty="0"/>
          </a:p>
        </p:txBody>
      </p:sp>
    </p:spTree>
    <p:extLst>
      <p:ext uri="{BB962C8B-B14F-4D97-AF65-F5344CB8AC3E}">
        <p14:creationId xmlns:p14="http://schemas.microsoft.com/office/powerpoint/2010/main" val="135943320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lstStyle/>
          <a:p>
            <a:r>
              <a:rPr lang="el-GR" dirty="0" smtClean="0">
                <a:latin typeface="Segoe UI Light" panose="020B0502040204020203" pitchFamily="34" charset="0"/>
                <a:cs typeface="Segoe UI Light" panose="020B0502040204020203" pitchFamily="34" charset="0"/>
              </a:rPr>
              <a:t>Περιεχόμενα</a:t>
            </a:r>
            <a:endParaRPr lang="en-US" dirty="0"/>
          </a:p>
        </p:txBody>
      </p:sp>
      <p:sp>
        <p:nvSpPr>
          <p:cNvPr id="3" name="Θέση περιεχομένου 2"/>
          <p:cNvSpPr>
            <a:spLocks noGrp="1"/>
          </p:cNvSpPr>
          <p:nvPr>
            <p:ph idx="1"/>
          </p:nvPr>
        </p:nvSpPr>
        <p:spPr/>
        <p:txBody>
          <a:bodyPr/>
          <a:lstStyle/>
          <a:p>
            <a:pPr marL="514350" indent="-514350">
              <a:buFont typeface="+mj-lt"/>
              <a:buAutoNum type="arabicPeriod"/>
            </a:pPr>
            <a:r>
              <a:rPr lang="el-GR" dirty="0" smtClean="0">
                <a:solidFill>
                  <a:schemeClr val="bg1">
                    <a:lumMod val="85000"/>
                  </a:schemeClr>
                </a:solidFill>
                <a:latin typeface="Segoe UI Light" panose="020B0502040204020203" pitchFamily="34" charset="0"/>
                <a:cs typeface="Segoe UI Light" panose="020B0502040204020203" pitchFamily="34" charset="0"/>
              </a:rPr>
              <a:t>Εισαγωγή</a:t>
            </a:r>
          </a:p>
          <a:p>
            <a:pPr marL="514350" indent="-514350">
              <a:buFont typeface="+mj-lt"/>
              <a:buAutoNum type="arabicPeriod"/>
            </a:pPr>
            <a:r>
              <a:rPr lang="el-GR" dirty="0" smtClean="0">
                <a:solidFill>
                  <a:schemeClr val="bg1">
                    <a:lumMod val="85000"/>
                  </a:schemeClr>
                </a:solidFill>
                <a:latin typeface="Segoe UI Light" panose="020B0502040204020203" pitchFamily="34" charset="0"/>
                <a:cs typeface="Segoe UI Light" panose="020B0502040204020203" pitchFamily="34" charset="0"/>
              </a:rPr>
              <a:t>Στόχοι και μεθοδολογία </a:t>
            </a:r>
          </a:p>
          <a:p>
            <a:pPr marL="514350" indent="-514350">
              <a:buFont typeface="+mj-lt"/>
              <a:buAutoNum type="arabicPeriod"/>
            </a:pPr>
            <a:r>
              <a:rPr lang="el-GR" dirty="0" smtClean="0">
                <a:latin typeface="Segoe UI Light" panose="020B0502040204020203" pitchFamily="34" charset="0"/>
                <a:cs typeface="Segoe UI Light" panose="020B0502040204020203" pitchFamily="34" charset="0"/>
              </a:rPr>
              <a:t>Περιγραφή υλοποιήσεων</a:t>
            </a:r>
          </a:p>
          <a:p>
            <a:pPr marL="514350" indent="-514350">
              <a:buFont typeface="+mj-lt"/>
              <a:buAutoNum type="arabicPeriod"/>
            </a:pPr>
            <a:r>
              <a:rPr lang="el-GR" dirty="0" smtClean="0">
                <a:solidFill>
                  <a:schemeClr val="bg1">
                    <a:lumMod val="85000"/>
                  </a:schemeClr>
                </a:solidFill>
                <a:latin typeface="Segoe UI Light" panose="020B0502040204020203" pitchFamily="34" charset="0"/>
                <a:cs typeface="Segoe UI Light" panose="020B0502040204020203" pitchFamily="34" charset="0"/>
              </a:rPr>
              <a:t>Πειραματικά αποτελέσματα</a:t>
            </a:r>
          </a:p>
          <a:p>
            <a:pPr marL="514350" indent="-514350">
              <a:buFont typeface="+mj-lt"/>
              <a:buAutoNum type="arabicPeriod"/>
            </a:pPr>
            <a:r>
              <a:rPr lang="el-GR" dirty="0" smtClean="0">
                <a:solidFill>
                  <a:schemeClr val="bg1">
                    <a:lumMod val="85000"/>
                  </a:schemeClr>
                </a:solidFill>
                <a:latin typeface="Segoe UI Light" panose="020B0502040204020203" pitchFamily="34" charset="0"/>
                <a:cs typeface="Segoe UI Light" panose="020B0502040204020203" pitchFamily="34" charset="0"/>
              </a:rPr>
              <a:t>Παρουσίαση προτάσεων</a:t>
            </a:r>
          </a:p>
          <a:p>
            <a:pPr marL="514350" indent="-514350">
              <a:buFont typeface="+mj-lt"/>
              <a:buAutoNum type="arabicPeriod"/>
            </a:pPr>
            <a:r>
              <a:rPr lang="el-GR" dirty="0" smtClean="0">
                <a:solidFill>
                  <a:schemeClr val="bg1">
                    <a:lumMod val="85000"/>
                  </a:schemeClr>
                </a:solidFill>
                <a:latin typeface="Segoe UI Light" panose="020B0502040204020203" pitchFamily="34" charset="0"/>
                <a:cs typeface="Segoe UI Light" panose="020B0502040204020203" pitchFamily="34" charset="0"/>
              </a:rPr>
              <a:t>Συμπεράσματα και μελλοντικές επεκτάσεις</a:t>
            </a:r>
            <a:endParaRPr lang="en-US" dirty="0" smtClean="0">
              <a:solidFill>
                <a:schemeClr val="bg1">
                  <a:lumMod val="85000"/>
                </a:schemeClr>
              </a:solidFill>
              <a:latin typeface="Segoe UI Light" panose="020B0502040204020203" pitchFamily="34" charset="0"/>
              <a:cs typeface="Segoe UI Light" panose="020B0502040204020203" pitchFamily="34" charset="0"/>
            </a:endParaRPr>
          </a:p>
          <a:p>
            <a:pPr marL="0" indent="0">
              <a:buNone/>
            </a:pPr>
            <a:endParaRPr lang="en-US" dirty="0"/>
          </a:p>
        </p:txBody>
      </p:sp>
    </p:spTree>
    <p:extLst>
      <p:ext uri="{BB962C8B-B14F-4D97-AF65-F5344CB8AC3E}">
        <p14:creationId xmlns:p14="http://schemas.microsoft.com/office/powerpoint/2010/main" val="333792061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lstStyle/>
          <a:p>
            <a:r>
              <a:rPr lang="el-GR" dirty="0" smtClean="0">
                <a:latin typeface="Segoe UI Light" panose="020B0502040204020203" pitchFamily="34" charset="0"/>
                <a:cs typeface="Segoe UI Light" panose="020B0502040204020203" pitchFamily="34" charset="0"/>
              </a:rPr>
              <a:t>Υλοποίηση #1</a:t>
            </a:r>
            <a:endParaRPr lang="en-US" dirty="0">
              <a:latin typeface="Segoe UI Light" panose="020B0502040204020203" pitchFamily="34" charset="0"/>
              <a:cs typeface="Segoe UI Light" panose="020B0502040204020203" pitchFamily="34" charset="0"/>
            </a:endParaRPr>
          </a:p>
        </p:txBody>
      </p:sp>
      <p:sp>
        <p:nvSpPr>
          <p:cNvPr id="3" name="Θέση περιεχομένου 2"/>
          <p:cNvSpPr>
            <a:spLocks noGrp="1"/>
          </p:cNvSpPr>
          <p:nvPr>
            <p:ph idx="1"/>
          </p:nvPr>
        </p:nvSpPr>
        <p:spPr/>
        <p:txBody>
          <a:bodyPr/>
          <a:lstStyle/>
          <a:p>
            <a:pPr marL="0" indent="0">
              <a:buNone/>
            </a:pPr>
            <a:r>
              <a:rPr lang="el-GR" dirty="0" smtClean="0">
                <a:latin typeface="+mj-lt"/>
              </a:rPr>
              <a:t>Σύστημα ανάλυσης πίνακα σε ιδιάζουσες τιμές</a:t>
            </a:r>
            <a:r>
              <a:rPr lang="en-US" dirty="0" smtClean="0">
                <a:latin typeface="+mj-lt"/>
              </a:rPr>
              <a:t> (</a:t>
            </a:r>
            <a:r>
              <a:rPr lang="en-US" i="1" dirty="0" smtClean="0">
                <a:latin typeface="+mj-lt"/>
              </a:rPr>
              <a:t>CF_SVD</a:t>
            </a:r>
            <a:r>
              <a:rPr lang="en-US" dirty="0" smtClean="0">
                <a:latin typeface="+mj-lt"/>
              </a:rPr>
              <a:t>) </a:t>
            </a:r>
            <a:endParaRPr lang="en-US" dirty="0">
              <a:latin typeface="+mj-lt"/>
            </a:endParaRPr>
          </a:p>
        </p:txBody>
      </p:sp>
      <p:sp>
        <p:nvSpPr>
          <p:cNvPr id="5" name="Ορθογώνιο 4"/>
          <p:cNvSpPr/>
          <p:nvPr/>
        </p:nvSpPr>
        <p:spPr>
          <a:xfrm>
            <a:off x="1920387" y="3112477"/>
            <a:ext cx="1872762" cy="18551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Segoe UI Light" panose="020B0502040204020203" pitchFamily="34" charset="0"/>
                <a:cs typeface="Segoe UI Light" panose="020B0502040204020203" pitchFamily="34" charset="0"/>
              </a:rPr>
              <a:t>R</a:t>
            </a:r>
            <a:endParaRPr lang="en-US" dirty="0">
              <a:latin typeface="Segoe UI Light" panose="020B0502040204020203" pitchFamily="34" charset="0"/>
              <a:cs typeface="Segoe UI Light" panose="020B0502040204020203" pitchFamily="34" charset="0"/>
            </a:endParaRPr>
          </a:p>
        </p:txBody>
      </p:sp>
      <p:sp>
        <p:nvSpPr>
          <p:cNvPr id="6" name="Ορθογώνιο 5"/>
          <p:cNvSpPr/>
          <p:nvPr/>
        </p:nvSpPr>
        <p:spPr>
          <a:xfrm>
            <a:off x="4963992" y="3112477"/>
            <a:ext cx="694592" cy="18551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Segoe UI Light" panose="020B0502040204020203" pitchFamily="34" charset="0"/>
                <a:cs typeface="Segoe UI Light" panose="020B0502040204020203" pitchFamily="34" charset="0"/>
              </a:rPr>
              <a:t>U</a:t>
            </a:r>
            <a:endParaRPr lang="en-US" dirty="0">
              <a:latin typeface="Segoe UI Light" panose="020B0502040204020203" pitchFamily="34" charset="0"/>
              <a:cs typeface="Segoe UI Light" panose="020B0502040204020203" pitchFamily="34" charset="0"/>
            </a:endParaRPr>
          </a:p>
        </p:txBody>
      </p:sp>
      <p:sp>
        <p:nvSpPr>
          <p:cNvPr id="7" name="Ορθογώνιο 6"/>
          <p:cNvSpPr/>
          <p:nvPr/>
        </p:nvSpPr>
        <p:spPr>
          <a:xfrm>
            <a:off x="6729780" y="3112477"/>
            <a:ext cx="691661" cy="6330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dirty="0" smtClean="0">
                <a:latin typeface="Segoe UI Light" panose="020B0502040204020203" pitchFamily="34" charset="0"/>
                <a:cs typeface="Segoe UI Light" panose="020B0502040204020203" pitchFamily="34" charset="0"/>
              </a:rPr>
              <a:t>Σ</a:t>
            </a:r>
            <a:endParaRPr lang="en-US" dirty="0">
              <a:latin typeface="Segoe UI Light" panose="020B0502040204020203" pitchFamily="34" charset="0"/>
              <a:cs typeface="Segoe UI Light" panose="020B0502040204020203" pitchFamily="34" charset="0"/>
            </a:endParaRPr>
          </a:p>
        </p:txBody>
      </p:sp>
      <mc:AlternateContent xmlns:mc="http://schemas.openxmlformats.org/markup-compatibility/2006" xmlns:a14="http://schemas.microsoft.com/office/drawing/2010/main">
        <mc:Choice Requires="a14">
          <p:sp>
            <p:nvSpPr>
              <p:cNvPr id="8" name="Ορθογώνιο 7"/>
              <p:cNvSpPr/>
              <p:nvPr/>
            </p:nvSpPr>
            <p:spPr>
              <a:xfrm>
                <a:off x="8492637" y="3112477"/>
                <a:ext cx="2180493"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m:rPr>
                              <m:sty m:val="p"/>
                            </m:rPr>
                            <a:rPr lang="en-US" b="0" i="0" smtClean="0">
                              <a:latin typeface="Cambria Math" panose="02040503050406030204" pitchFamily="18" charset="0"/>
                            </a:rPr>
                            <m:t>V</m:t>
                          </m:r>
                        </m:e>
                        <m:sup>
                          <m:r>
                            <m:rPr>
                              <m:sty m:val="p"/>
                            </m:rPr>
                            <a:rPr lang="en-US" b="0" i="0" smtClean="0">
                              <a:latin typeface="Cambria Math" panose="02040503050406030204" pitchFamily="18" charset="0"/>
                            </a:rPr>
                            <m:t>T</m:t>
                          </m:r>
                        </m:sup>
                      </m:sSup>
                    </m:oMath>
                  </m:oMathPara>
                </a14:m>
                <a:endParaRPr lang="en-US" dirty="0">
                  <a:latin typeface="Segoe UI Light" panose="020B0502040204020203" pitchFamily="34" charset="0"/>
                  <a:cs typeface="Segoe UI Light" panose="020B0502040204020203" pitchFamily="34" charset="0"/>
                </a:endParaRPr>
              </a:p>
            </p:txBody>
          </p:sp>
        </mc:Choice>
        <mc:Fallback xmlns="">
          <p:sp>
            <p:nvSpPr>
              <p:cNvPr id="8" name="Ορθογώνιο 7"/>
              <p:cNvSpPr>
                <a:spLocks noRot="1" noChangeAspect="1" noMove="1" noResize="1" noEditPoints="1" noAdjustHandles="1" noChangeArrowheads="1" noChangeShapeType="1" noTextEdit="1"/>
              </p:cNvSpPr>
              <p:nvPr/>
            </p:nvSpPr>
            <p:spPr>
              <a:xfrm>
                <a:off x="8492637" y="3112477"/>
                <a:ext cx="2180493" cy="685800"/>
              </a:xfrm>
              <a:prstGeom prst="rect">
                <a:avLst/>
              </a:prstGeom>
              <a:blipFill>
                <a:blip r:embed="rId2"/>
                <a:stretch>
                  <a:fillRect/>
                </a:stretch>
              </a:blipFill>
            </p:spPr>
            <p:txBody>
              <a:bodyPr/>
              <a:lstStyle/>
              <a:p>
                <a:r>
                  <a:rPr lang="en-US">
                    <a:noFill/>
                  </a:rPr>
                  <a:t> </a:t>
                </a:r>
              </a:p>
            </p:txBody>
          </p:sp>
        </mc:Fallback>
      </mc:AlternateContent>
      <p:sp>
        <p:nvSpPr>
          <p:cNvPr id="9" name="TextBox 8"/>
          <p:cNvSpPr txBox="1"/>
          <p:nvPr/>
        </p:nvSpPr>
        <p:spPr>
          <a:xfrm>
            <a:off x="4262806" y="3855399"/>
            <a:ext cx="701186" cy="369332"/>
          </a:xfrm>
          <a:prstGeom prst="rect">
            <a:avLst/>
          </a:prstGeom>
          <a:noFill/>
        </p:spPr>
        <p:txBody>
          <a:bodyPr wrap="square" rtlCol="0">
            <a:spAutoFit/>
          </a:bodyPr>
          <a:lstStyle/>
          <a:p>
            <a:r>
              <a:rPr lang="en-US" dirty="0" smtClean="0"/>
              <a:t>=</a:t>
            </a:r>
            <a:endParaRPr lang="en-US" dirty="0"/>
          </a:p>
        </p:txBody>
      </p:sp>
      <p:sp>
        <p:nvSpPr>
          <p:cNvPr id="10" name="TextBox 9"/>
          <p:cNvSpPr txBox="1"/>
          <p:nvPr/>
        </p:nvSpPr>
        <p:spPr>
          <a:xfrm>
            <a:off x="5930413" y="3269646"/>
            <a:ext cx="527538" cy="371461"/>
          </a:xfrm>
          <a:prstGeom prst="rect">
            <a:avLst/>
          </a:prstGeom>
          <a:noFill/>
        </p:spPr>
        <p:txBody>
          <a:bodyPr wrap="square" rtlCol="0">
            <a:spAutoFit/>
          </a:bodyPr>
          <a:lstStyle/>
          <a:p>
            <a:pPr algn="ctr"/>
            <a:r>
              <a:rPr lang="en-US" dirty="0" smtClean="0">
                <a:latin typeface="Segoe UI Light" panose="020B0502040204020203" pitchFamily="34" charset="0"/>
                <a:cs typeface="Segoe UI Light" panose="020B0502040204020203" pitchFamily="34" charset="0"/>
              </a:rPr>
              <a:t>x</a:t>
            </a:r>
            <a:endParaRPr lang="en-US" dirty="0">
              <a:latin typeface="Segoe UI Light" panose="020B0502040204020203" pitchFamily="34" charset="0"/>
              <a:cs typeface="Segoe UI Light" panose="020B0502040204020203" pitchFamily="34" charset="0"/>
            </a:endParaRPr>
          </a:p>
        </p:txBody>
      </p:sp>
      <p:sp>
        <p:nvSpPr>
          <p:cNvPr id="11" name="TextBox 10"/>
          <p:cNvSpPr txBox="1"/>
          <p:nvPr/>
        </p:nvSpPr>
        <p:spPr>
          <a:xfrm>
            <a:off x="7693270" y="3243269"/>
            <a:ext cx="527538" cy="371461"/>
          </a:xfrm>
          <a:prstGeom prst="rect">
            <a:avLst/>
          </a:prstGeom>
          <a:noFill/>
        </p:spPr>
        <p:txBody>
          <a:bodyPr wrap="square" rtlCol="0">
            <a:spAutoFit/>
          </a:bodyPr>
          <a:lstStyle/>
          <a:p>
            <a:pPr algn="ctr"/>
            <a:r>
              <a:rPr lang="en-US" dirty="0" smtClean="0">
                <a:latin typeface="Segoe UI Light" panose="020B0502040204020203" pitchFamily="34" charset="0"/>
                <a:cs typeface="Segoe UI Light" panose="020B0502040204020203" pitchFamily="34" charset="0"/>
              </a:rPr>
              <a:t>x</a:t>
            </a:r>
            <a:endParaRPr lang="en-US" dirty="0">
              <a:latin typeface="Segoe UI Light" panose="020B0502040204020203" pitchFamily="34" charset="0"/>
              <a:cs typeface="Segoe UI Light" panose="020B0502040204020203" pitchFamily="34" charset="0"/>
            </a:endParaRPr>
          </a:p>
        </p:txBody>
      </p:sp>
      <p:sp>
        <p:nvSpPr>
          <p:cNvPr id="4" name="TextBox 3"/>
          <p:cNvSpPr txBox="1"/>
          <p:nvPr/>
        </p:nvSpPr>
        <p:spPr>
          <a:xfrm>
            <a:off x="838200" y="3901565"/>
            <a:ext cx="993531" cy="276999"/>
          </a:xfrm>
          <a:prstGeom prst="rect">
            <a:avLst/>
          </a:prstGeom>
          <a:noFill/>
        </p:spPr>
        <p:txBody>
          <a:bodyPr wrap="square" rtlCol="0">
            <a:spAutoFit/>
          </a:bodyPr>
          <a:lstStyle/>
          <a:p>
            <a:r>
              <a:rPr lang="en-US" sz="1200" dirty="0" smtClean="0">
                <a:latin typeface="Segoe UI Light" panose="020B0502040204020203" pitchFamily="34" charset="0"/>
                <a:cs typeface="Segoe UI Light" panose="020B0502040204020203" pitchFamily="34" charset="0"/>
              </a:rPr>
              <a:t>M </a:t>
            </a:r>
            <a:r>
              <a:rPr lang="el-GR" sz="1200" dirty="0" smtClean="0">
                <a:latin typeface="Segoe UI Light" panose="020B0502040204020203" pitchFamily="34" charset="0"/>
                <a:cs typeface="Segoe UI Light" panose="020B0502040204020203" pitchFamily="34" charset="0"/>
              </a:rPr>
              <a:t>χρήστες</a:t>
            </a:r>
            <a:endParaRPr lang="en-US" sz="1200" dirty="0">
              <a:latin typeface="Segoe UI Light" panose="020B0502040204020203" pitchFamily="34" charset="0"/>
              <a:cs typeface="Segoe UI Light" panose="020B0502040204020203" pitchFamily="34" charset="0"/>
            </a:endParaRPr>
          </a:p>
        </p:txBody>
      </p:sp>
      <p:sp>
        <p:nvSpPr>
          <p:cNvPr id="12" name="TextBox 11"/>
          <p:cNvSpPr txBox="1"/>
          <p:nvPr/>
        </p:nvSpPr>
        <p:spPr>
          <a:xfrm>
            <a:off x="1777511" y="2741450"/>
            <a:ext cx="2158513" cy="276999"/>
          </a:xfrm>
          <a:prstGeom prst="rect">
            <a:avLst/>
          </a:prstGeom>
          <a:noFill/>
        </p:spPr>
        <p:txBody>
          <a:bodyPr wrap="square" rtlCol="0">
            <a:spAutoFit/>
          </a:bodyPr>
          <a:lstStyle/>
          <a:p>
            <a:r>
              <a:rPr lang="el-GR" sz="1200" dirty="0" smtClean="0">
                <a:latin typeface="Segoe UI Light" panose="020B0502040204020203" pitchFamily="34" charset="0"/>
                <a:cs typeface="Segoe UI Light" panose="020B0502040204020203" pitchFamily="34" charset="0"/>
              </a:rPr>
              <a:t>Ν προϊόντα</a:t>
            </a:r>
            <a:r>
              <a:rPr lang="en-US" sz="1200" dirty="0" smtClean="0">
                <a:latin typeface="Segoe UI Light" panose="020B0502040204020203" pitchFamily="34" charset="0"/>
                <a:cs typeface="Segoe UI Light" panose="020B0502040204020203" pitchFamily="34" charset="0"/>
              </a:rPr>
              <a:t> (</a:t>
            </a:r>
            <a:r>
              <a:rPr lang="el-GR" sz="1200" dirty="0" smtClean="0">
                <a:latin typeface="Segoe UI Light" panose="020B0502040204020203" pitchFamily="34" charset="0"/>
                <a:cs typeface="Segoe UI Light" panose="020B0502040204020203" pitchFamily="34" charset="0"/>
              </a:rPr>
              <a:t>ρούχα/ταινίες)</a:t>
            </a:r>
            <a:endParaRPr lang="en-US" sz="1200" dirty="0">
              <a:latin typeface="Segoe UI Light" panose="020B0502040204020203" pitchFamily="34" charset="0"/>
              <a:cs typeface="Segoe UI Light" panose="020B0502040204020203" pitchFamily="34" charset="0"/>
            </a:endParaRPr>
          </a:p>
        </p:txBody>
      </p:sp>
      <p:sp>
        <p:nvSpPr>
          <p:cNvPr id="13" name="TextBox 12"/>
          <p:cNvSpPr txBox="1"/>
          <p:nvPr/>
        </p:nvSpPr>
        <p:spPr>
          <a:xfrm>
            <a:off x="2567355" y="5061682"/>
            <a:ext cx="1481504" cy="276999"/>
          </a:xfrm>
          <a:prstGeom prst="rect">
            <a:avLst/>
          </a:prstGeom>
          <a:noFill/>
        </p:spPr>
        <p:txBody>
          <a:bodyPr wrap="square" rtlCol="0">
            <a:spAutoFit/>
          </a:bodyPr>
          <a:lstStyle/>
          <a:p>
            <a:r>
              <a:rPr lang="el-GR" sz="1200" dirty="0" smtClean="0">
                <a:latin typeface="Segoe UI Light" panose="020B0502040204020203" pitchFamily="34" charset="0"/>
                <a:cs typeface="Segoe UI Light" panose="020B0502040204020203" pitchFamily="34" charset="0"/>
              </a:rPr>
              <a:t>Μ</a:t>
            </a:r>
            <a:r>
              <a:rPr lang="en-US" sz="1200" dirty="0" smtClean="0">
                <a:latin typeface="Segoe UI Light" panose="020B0502040204020203" pitchFamily="34" charset="0"/>
                <a:cs typeface="Segoe UI Light" panose="020B0502040204020203" pitchFamily="34" charset="0"/>
              </a:rPr>
              <a:t> x </a:t>
            </a:r>
            <a:r>
              <a:rPr lang="el-GR" sz="1200" dirty="0" smtClean="0">
                <a:latin typeface="Segoe UI Light" panose="020B0502040204020203" pitchFamily="34" charset="0"/>
                <a:cs typeface="Segoe UI Light" panose="020B0502040204020203" pitchFamily="34" charset="0"/>
              </a:rPr>
              <a:t>Ν</a:t>
            </a:r>
            <a:endParaRPr lang="en-US" sz="1200" dirty="0">
              <a:latin typeface="Segoe UI Light" panose="020B0502040204020203" pitchFamily="34" charset="0"/>
              <a:cs typeface="Segoe UI Light" panose="020B0502040204020203" pitchFamily="34" charset="0"/>
            </a:endParaRPr>
          </a:p>
        </p:txBody>
      </p:sp>
      <p:sp>
        <p:nvSpPr>
          <p:cNvPr id="14" name="TextBox 13"/>
          <p:cNvSpPr txBox="1"/>
          <p:nvPr/>
        </p:nvSpPr>
        <p:spPr>
          <a:xfrm>
            <a:off x="5067302" y="5061682"/>
            <a:ext cx="1481504" cy="276999"/>
          </a:xfrm>
          <a:prstGeom prst="rect">
            <a:avLst/>
          </a:prstGeom>
          <a:noFill/>
        </p:spPr>
        <p:txBody>
          <a:bodyPr wrap="square" rtlCol="0">
            <a:spAutoFit/>
          </a:bodyPr>
          <a:lstStyle/>
          <a:p>
            <a:r>
              <a:rPr lang="el-GR" sz="1200" dirty="0" smtClean="0">
                <a:latin typeface="Segoe UI Light" panose="020B0502040204020203" pitchFamily="34" charset="0"/>
                <a:cs typeface="Segoe UI Light" panose="020B0502040204020203" pitchFamily="34" charset="0"/>
              </a:rPr>
              <a:t>Μ</a:t>
            </a:r>
            <a:r>
              <a:rPr lang="en-US" sz="1200" dirty="0" smtClean="0">
                <a:latin typeface="Segoe UI Light" panose="020B0502040204020203" pitchFamily="34" charset="0"/>
                <a:cs typeface="Segoe UI Light" panose="020B0502040204020203" pitchFamily="34" charset="0"/>
              </a:rPr>
              <a:t> x </a:t>
            </a:r>
            <a:r>
              <a:rPr lang="en-US" sz="1200" dirty="0" smtClean="0">
                <a:latin typeface="Segoe UI Light" panose="020B0502040204020203" pitchFamily="34" charset="0"/>
                <a:cs typeface="Segoe UI Light" panose="020B0502040204020203" pitchFamily="34" charset="0"/>
              </a:rPr>
              <a:t>k</a:t>
            </a:r>
            <a:endParaRPr lang="en-US" sz="1200" dirty="0">
              <a:latin typeface="Segoe UI Light" panose="020B0502040204020203" pitchFamily="34" charset="0"/>
              <a:cs typeface="Segoe UI Light" panose="020B0502040204020203" pitchFamily="34" charset="0"/>
            </a:endParaRPr>
          </a:p>
        </p:txBody>
      </p:sp>
      <p:sp>
        <p:nvSpPr>
          <p:cNvPr id="15" name="TextBox 14"/>
          <p:cNvSpPr txBox="1"/>
          <p:nvPr/>
        </p:nvSpPr>
        <p:spPr>
          <a:xfrm>
            <a:off x="6829427" y="3775827"/>
            <a:ext cx="1481504" cy="276999"/>
          </a:xfrm>
          <a:prstGeom prst="rect">
            <a:avLst/>
          </a:prstGeom>
          <a:noFill/>
        </p:spPr>
        <p:txBody>
          <a:bodyPr wrap="square" rtlCol="0">
            <a:spAutoFit/>
          </a:bodyPr>
          <a:lstStyle/>
          <a:p>
            <a:r>
              <a:rPr lang="en-US" sz="1200" dirty="0">
                <a:latin typeface="Segoe UI Light" panose="020B0502040204020203" pitchFamily="34" charset="0"/>
                <a:cs typeface="Segoe UI Light" panose="020B0502040204020203" pitchFamily="34" charset="0"/>
              </a:rPr>
              <a:t>k</a:t>
            </a:r>
            <a:r>
              <a:rPr lang="en-US" sz="1200" dirty="0" smtClean="0">
                <a:latin typeface="Segoe UI Light" panose="020B0502040204020203" pitchFamily="34" charset="0"/>
                <a:cs typeface="Segoe UI Light" panose="020B0502040204020203" pitchFamily="34" charset="0"/>
              </a:rPr>
              <a:t> </a:t>
            </a:r>
            <a:r>
              <a:rPr lang="en-US" sz="1200" dirty="0" smtClean="0">
                <a:latin typeface="Segoe UI Light" panose="020B0502040204020203" pitchFamily="34" charset="0"/>
                <a:cs typeface="Segoe UI Light" panose="020B0502040204020203" pitchFamily="34" charset="0"/>
              </a:rPr>
              <a:t>x </a:t>
            </a:r>
            <a:r>
              <a:rPr lang="en-US" sz="1200" dirty="0" smtClean="0">
                <a:latin typeface="Segoe UI Light" panose="020B0502040204020203" pitchFamily="34" charset="0"/>
                <a:cs typeface="Segoe UI Light" panose="020B0502040204020203" pitchFamily="34" charset="0"/>
              </a:rPr>
              <a:t>k</a:t>
            </a:r>
            <a:endParaRPr lang="en-US" sz="1200" dirty="0">
              <a:latin typeface="Segoe UI Light" panose="020B0502040204020203" pitchFamily="34" charset="0"/>
              <a:cs typeface="Segoe UI Light" panose="020B0502040204020203" pitchFamily="34" charset="0"/>
            </a:endParaRPr>
          </a:p>
        </p:txBody>
      </p:sp>
      <p:sp>
        <p:nvSpPr>
          <p:cNvPr id="16" name="TextBox 15"/>
          <p:cNvSpPr txBox="1"/>
          <p:nvPr/>
        </p:nvSpPr>
        <p:spPr>
          <a:xfrm>
            <a:off x="9273687" y="3855399"/>
            <a:ext cx="618392" cy="276999"/>
          </a:xfrm>
          <a:prstGeom prst="rect">
            <a:avLst/>
          </a:prstGeom>
          <a:noFill/>
        </p:spPr>
        <p:txBody>
          <a:bodyPr wrap="square" rtlCol="0">
            <a:spAutoFit/>
          </a:bodyPr>
          <a:lstStyle/>
          <a:p>
            <a:r>
              <a:rPr lang="en-US" sz="1200" dirty="0">
                <a:latin typeface="Segoe UI Light" panose="020B0502040204020203" pitchFamily="34" charset="0"/>
                <a:cs typeface="Segoe UI Light" panose="020B0502040204020203" pitchFamily="34" charset="0"/>
              </a:rPr>
              <a:t>k</a:t>
            </a:r>
            <a:r>
              <a:rPr lang="en-US" sz="1200" dirty="0" smtClean="0">
                <a:latin typeface="Segoe UI Light" panose="020B0502040204020203" pitchFamily="34" charset="0"/>
                <a:cs typeface="Segoe UI Light" panose="020B0502040204020203" pitchFamily="34" charset="0"/>
              </a:rPr>
              <a:t> </a:t>
            </a:r>
            <a:r>
              <a:rPr lang="en-US" sz="1200" dirty="0" smtClean="0">
                <a:latin typeface="Segoe UI Light" panose="020B0502040204020203" pitchFamily="34" charset="0"/>
                <a:cs typeface="Segoe UI Light" panose="020B0502040204020203" pitchFamily="34" charset="0"/>
              </a:rPr>
              <a:t>x N</a:t>
            </a:r>
            <a:endParaRPr lang="en-US" sz="12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310631865"/>
      </p:ext>
    </p:extLst>
  </p:cSld>
  <p:clrMapOvr>
    <a:masterClrMapping/>
  </p:clrMapOvr>
  <p:timing>
    <p:tnLst>
      <p:par>
        <p:cTn id="1" dur="indefinite" restart="never" nodeType="tmRoot"/>
      </p:par>
    </p:tnLst>
  </p:timing>
</p:sld>
</file>

<file path=ppt/theme/theme1.xml><?xml version="1.0" encoding="utf-8"?>
<a:theme xmlns:a="http://schemas.openxmlformats.org/drawingml/2006/main" name="Θέμα του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487</TotalTime>
  <Words>1002</Words>
  <Application>Microsoft Office PowerPoint</Application>
  <PresentationFormat>Ευρεία οθόνη</PresentationFormat>
  <Paragraphs>232</Paragraphs>
  <Slides>26</Slides>
  <Notes>0</Notes>
  <HiddenSlides>0</HiddenSlides>
  <MMClips>0</MMClips>
  <ScaleCrop>false</ScaleCrop>
  <HeadingPairs>
    <vt:vector size="6" baseType="variant">
      <vt:variant>
        <vt:lpstr>Γραμματοσειρές που χρησιμοποιούνται</vt:lpstr>
      </vt:variant>
      <vt:variant>
        <vt:i4>5</vt:i4>
      </vt:variant>
      <vt:variant>
        <vt:lpstr>Θέμα</vt:lpstr>
      </vt:variant>
      <vt:variant>
        <vt:i4>1</vt:i4>
      </vt:variant>
      <vt:variant>
        <vt:lpstr>Τίτλοι διαφανειών</vt:lpstr>
      </vt:variant>
      <vt:variant>
        <vt:i4>26</vt:i4>
      </vt:variant>
    </vt:vector>
  </HeadingPairs>
  <TitlesOfParts>
    <vt:vector size="32" baseType="lpstr">
      <vt:lpstr>Arial</vt:lpstr>
      <vt:lpstr>Calibri</vt:lpstr>
      <vt:lpstr>Calibri Light</vt:lpstr>
      <vt:lpstr>Cambria Math</vt:lpstr>
      <vt:lpstr>Segoe UI Light</vt:lpstr>
      <vt:lpstr>Θέμα του Office</vt:lpstr>
      <vt:lpstr>  ΑΡΙΣΤΟΤΕΛΕΙΟ ΠΑΝΕΠΙΣΤΗΜΙΟ ΘΕΣΣΑΛΟΝΙΚΗΣ   ΠΟΛΥΤΕΧΝΙΚΗ ΣΧΟΛΗ  ΤΜΗΜΑ ΗΛΕΚΤΡΟΛΟΓΩΝ ΜΗΧΑΝΙΚΩΝ &amp; ΜΗΧΑΝΙΚΩΝ ΥΠΟΛΟΓΙΣΤΩΝ  ΤΟΜΕΑΣ ΗΛΕΚΤΡΟΝΙΚΗΣ ΚΑΙ ΥΠΟΛΟΓΙΣΤΩΝ  ΕΡΓΑΣΤΗΡΙΟ ΕΠΕΞΕΡΓΑΣΙΑΣ ΠΛΗΡΟΦΟΡΙΑΣ ΚΑΙ ΥΠΟΛΟΓΙΣΜΩΝ </vt:lpstr>
      <vt:lpstr>Περιεχόμενα</vt:lpstr>
      <vt:lpstr>Περιεχόμενα</vt:lpstr>
      <vt:lpstr>Εισαγωγή</vt:lpstr>
      <vt:lpstr>Περιεχόμενα</vt:lpstr>
      <vt:lpstr>Στόχοι Διπλωματικής</vt:lpstr>
      <vt:lpstr>Μεθοδολογία Διπλωματικής</vt:lpstr>
      <vt:lpstr>Περιεχόμενα</vt:lpstr>
      <vt:lpstr>Υλοποίηση #1</vt:lpstr>
      <vt:lpstr>Υλοποίηση #2</vt:lpstr>
      <vt:lpstr>Υλοποίηση #3</vt:lpstr>
      <vt:lpstr>Υλοποίηση #4</vt:lpstr>
      <vt:lpstr>Υβριδικό Σύστημα #5</vt:lpstr>
      <vt:lpstr>Περιεχόμενα</vt:lpstr>
      <vt:lpstr>Πειραματικά αποτελέσματα</vt:lpstr>
      <vt:lpstr>Πειραματικά αποτελέσματα (Asos30)</vt:lpstr>
      <vt:lpstr>Πειραματικά αποτελέσματα (Asos60)</vt:lpstr>
      <vt:lpstr>Πειραματικά αποτελέσματα  (movielens-100k)</vt:lpstr>
      <vt:lpstr>Κάλυψη και Ποικιλία</vt:lpstr>
      <vt:lpstr>Περιεχόμενα</vt:lpstr>
      <vt:lpstr>Παρουσίαση προτάσεων</vt:lpstr>
      <vt:lpstr>Παρουσίαση προτάσεων</vt:lpstr>
      <vt:lpstr>Παρουσίαση προτάσεων</vt:lpstr>
      <vt:lpstr>Περιεχόμενα</vt:lpstr>
      <vt:lpstr>Συμπεράσματα και μελλοντικές επεκτάσεις</vt:lpstr>
      <vt:lpstr>Σας ευχαριστώ για την προσοχή σας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ΑΡΙΣΤΟΤΕΛΕΙΟ ΠΑΝΕΠΙΣΤΗΜΙΟ ΘΕΣΣΑΛΟΝΙΚΗΣ   ΠΟΛΥΤΕΧΝΙΚΗ ΣΧΟΛΗ  ΤΜΗΜΑ ΗΛΕΚΤΡΟΛΟΓΩΝ ΜΗΧΑΝΙΚΩΝ &amp; ΜΗΧΑΝΙΚΩΝ ΥΠΟΛΟΓΙΣΤΩΝ  ΤΟΜΕΑΣ ΗΛΕΚΤΡΟΝΙΚΗΣ ΚΑΙ ΥΠΟΛΟΓΙΣΤΩΝ  ΕΡΓΑΣΤΗΡΙΟ ΕΠΕΞΕΡΓΑΣΙΑΣ ΠΛΗΡΟΦΟΡΙΑΣ ΚΑΙ ΥΠΟΛΟΓΙΣΜΩΝ </dc:title>
  <dc:creator>Mpountouridis</dc:creator>
  <cp:lastModifiedBy>mpountou</cp:lastModifiedBy>
  <cp:revision>65</cp:revision>
  <dcterms:created xsi:type="dcterms:W3CDTF">2021-03-02T09:39:41Z</dcterms:created>
  <dcterms:modified xsi:type="dcterms:W3CDTF">2021-04-09T13:54:31Z</dcterms:modified>
</cp:coreProperties>
</file>