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2"/>
  </p:notesMasterIdLst>
  <p:sldIdLst>
    <p:sldId id="256" r:id="rId2"/>
    <p:sldId id="257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8" r:id="rId15"/>
    <p:sldId id="26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E2D58-C3B7-4D8D-85DF-F661954E9E67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34E1E-52AE-4E3F-8A6D-488D103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4E1E-52AE-4E3F-8A6D-488D10323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B32628-03A1-43A9-9DD5-D151A79DED9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9011F0D-E64F-4D9D-A9B1-6302F6ADE5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IPTable</a:t>
            </a:r>
            <a:endParaRPr lang="en-US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94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8610600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مثال </a:t>
            </a:r>
            <a:r>
              <a:rPr lang="fa-IR" sz="2800" b="1" smtClean="0">
                <a:effectLst/>
                <a:latin typeface="Times New Roman"/>
                <a:ea typeface="Calibri"/>
                <a:cs typeface="2  Nazanin"/>
              </a:rPr>
              <a:t>6</a:t>
            </a: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)</a:t>
            </a:r>
            <a:endParaRPr lang="en-US" sz="28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خواهیم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سیستم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هایی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طریق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eth1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وصل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شده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اند،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سرویس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DNS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ارائه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ندهیم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  <a:spcAft>
                <a:spcPts val="1000"/>
              </a:spcAft>
            </a:pPr>
            <a:r>
              <a:rPr lang="en-US" sz="24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2400" smtClean="0">
                <a:effectLst/>
                <a:latin typeface="Times New Roman"/>
                <a:ea typeface="Calibri"/>
                <a:cs typeface="2  Nazanin"/>
              </a:rPr>
              <a:t> –A INPUT –p </a:t>
            </a:r>
            <a:r>
              <a:rPr lang="en-US" sz="2400" err="1" smtClean="0">
                <a:effectLst/>
                <a:latin typeface="Times New Roman"/>
                <a:ea typeface="Calibri"/>
                <a:cs typeface="2  Nazanin"/>
              </a:rPr>
              <a:t>udp</a:t>
            </a:r>
            <a:r>
              <a:rPr lang="en-US" sz="2400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sz="2400">
                <a:latin typeface="Times New Roman"/>
                <a:ea typeface="Calibri"/>
                <a:cs typeface="2  Nazanin"/>
              </a:rPr>
              <a:t>--</a:t>
            </a:r>
            <a:r>
              <a:rPr lang="en-US" sz="2400" err="1" smtClean="0">
                <a:effectLst/>
                <a:latin typeface="Times New Roman"/>
                <a:ea typeface="Calibri"/>
                <a:cs typeface="2  Nazanin"/>
              </a:rPr>
              <a:t>dport</a:t>
            </a:r>
            <a:r>
              <a:rPr lang="en-US" sz="2400" smtClean="0">
                <a:effectLst/>
                <a:latin typeface="Times New Roman"/>
                <a:ea typeface="Calibri"/>
                <a:cs typeface="2  Nazanin"/>
              </a:rPr>
              <a:t> 53 –i eth1 –j DROP</a:t>
            </a:r>
            <a:endParaRPr lang="en-US" sz="2400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7433"/>
              </p:ext>
            </p:extLst>
          </p:nvPr>
        </p:nvGraphicFramePr>
        <p:xfrm>
          <a:off x="541020" y="3429000"/>
          <a:ext cx="7985760" cy="914400"/>
        </p:xfrm>
        <a:graphic>
          <a:graphicData uri="http://schemas.openxmlformats.org/drawingml/2006/table">
            <a:tbl>
              <a:tblPr rtl="1" firstRow="1" firstCol="1" bandRow="1"/>
              <a:tblGrid>
                <a:gridCol w="802178"/>
                <a:gridCol w="7183582"/>
              </a:tblGrid>
              <a:tr h="91440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کارت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شبکه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ورودی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بعد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مشخص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کنیم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مخفف </a:t>
                      </a:r>
                      <a:r>
                        <a:rPr lang="en-US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input interface </a:t>
                      </a: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</a:t>
                      </a:r>
                      <a:r>
                        <a:rPr lang="ar-SA" sz="20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باشد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حتما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حرف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i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بایستی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 تایپ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شود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61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8763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مثال </a:t>
            </a:r>
            <a:r>
              <a:rPr lang="fa-IR" sz="2800" b="1" smtClean="0">
                <a:effectLst/>
                <a:latin typeface="Times New Roman"/>
                <a:ea typeface="Calibri"/>
                <a:cs typeface="2  Nazanin"/>
              </a:rPr>
              <a:t>7</a:t>
            </a: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)</a:t>
            </a:r>
            <a:endParaRPr lang="en-US" sz="28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تمامی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درخواست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سرویس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web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ثبت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رخداد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( log )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  <a:spcAft>
                <a:spcPts val="1000"/>
              </a:spcAft>
            </a:pP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–A INPUT –p 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tcp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--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dport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80 –j LOG --log-prefix “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WebRequest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”</a:t>
            </a:r>
            <a:endParaRPr lang="en-US" sz="20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وسیله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این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تمامی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درخواست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web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فایل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var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/log/messages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ثبت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رخداد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شوند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شامل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خطوطی 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شوند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ابتدای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آن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WebRequest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باشد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7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200000"/>
              </a:lnSpc>
              <a:spcAft>
                <a:spcPts val="1000"/>
              </a:spcAft>
            </a:pP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مثال </a:t>
            </a:r>
            <a:r>
              <a:rPr lang="fa-IR" sz="2800" b="1" smtClean="0">
                <a:effectLst/>
                <a:latin typeface="Times New Roman"/>
                <a:ea typeface="Calibri"/>
                <a:cs typeface="2  Nazanin"/>
              </a:rPr>
              <a:t>8</a:t>
            </a: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)</a:t>
            </a:r>
            <a:endParaRPr lang="en-US" sz="28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200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سرویس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ssh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telnet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برای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IP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خاص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ببندیم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200000"/>
              </a:lnSpc>
              <a:spcAft>
                <a:spcPts val="1000"/>
              </a:spcAft>
            </a:pP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–A INPUT –p 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tcp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–m multiport --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dports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22,23 –s 192.168.0.2 –j DROP</a:t>
            </a:r>
            <a:endParaRPr lang="en-US" sz="2000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69708"/>
              </p:ext>
            </p:extLst>
          </p:nvPr>
        </p:nvGraphicFramePr>
        <p:xfrm>
          <a:off x="304800" y="3352800"/>
          <a:ext cx="8382000" cy="1447800"/>
        </p:xfrm>
        <a:graphic>
          <a:graphicData uri="http://schemas.openxmlformats.org/drawingml/2006/table">
            <a:tbl>
              <a:tblPr rtl="1" firstRow="1" firstCol="1" bandRow="1"/>
              <a:tblGrid>
                <a:gridCol w="1468582"/>
                <a:gridCol w="6913418"/>
              </a:tblGrid>
              <a:tr h="96520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multiport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بار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بعد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–m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option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نمودیم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ذکر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 نکته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بایستی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--dports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حرف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s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انتهای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dports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دقت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کنید،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حتما بایستی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34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27804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2800" b="1">
                <a:latin typeface="Times New Roman"/>
                <a:ea typeface="Calibri"/>
                <a:cs typeface="2  Nazanin"/>
              </a:rPr>
              <a:t>مثال</a:t>
            </a:r>
            <a:r>
              <a:rPr lang="ar-SA">
                <a:latin typeface="Times New Roman"/>
                <a:ea typeface="Calibri"/>
                <a:cs typeface="2  Nazanin"/>
              </a:rPr>
              <a:t> </a:t>
            </a:r>
            <a:r>
              <a:rPr lang="fa-IR" sz="2800" b="1" smtClean="0">
                <a:latin typeface="Times New Roman"/>
                <a:ea typeface="Calibri"/>
                <a:cs typeface="2  Nazanin"/>
              </a:rPr>
              <a:t>9</a:t>
            </a:r>
            <a:r>
              <a:rPr lang="ar-SA" sz="2800" b="1" smtClean="0">
                <a:latin typeface="Times New Roman"/>
                <a:ea typeface="Calibri"/>
                <a:cs typeface="2  Nazanin"/>
              </a:rPr>
              <a:t>)</a:t>
            </a:r>
            <a:endParaRPr lang="en-US" sz="2800" b="1">
              <a:latin typeface="Times New Roman"/>
              <a:ea typeface="Calibri"/>
              <a:cs typeface="2  Nazanin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>
                <a:latin typeface="Times New Roman"/>
                <a:ea typeface="Calibri"/>
                <a:cs typeface="2  Nazanin"/>
              </a:rPr>
              <a:t>یکی از سریعترین راهکارهای</a:t>
            </a:r>
            <a:r>
              <a:rPr lang="en-US">
                <a:latin typeface="Times New Roman"/>
                <a:ea typeface="Calibri"/>
                <a:cs typeface="2  Nazanin"/>
              </a:rPr>
              <a:t> Block </a:t>
            </a:r>
            <a:r>
              <a:rPr lang="ar-SA">
                <a:latin typeface="Times New Roman"/>
                <a:ea typeface="Calibri"/>
                <a:cs typeface="2  Nazanin"/>
              </a:rPr>
              <a:t>کردن در</a:t>
            </a:r>
            <a:r>
              <a:rPr lang="en-US">
                <a:latin typeface="Times New Roman"/>
                <a:ea typeface="Calibri"/>
                <a:cs typeface="2  Nazanin"/>
              </a:rPr>
              <a:t> Firewall </a:t>
            </a:r>
            <a:r>
              <a:rPr lang="ar-SA">
                <a:latin typeface="Times New Roman"/>
                <a:ea typeface="Calibri"/>
                <a:cs typeface="2  Nazanin"/>
              </a:rPr>
              <a:t>ها این است که به محض فرستادن یک</a:t>
            </a:r>
            <a:r>
              <a:rPr lang="en-US">
                <a:latin typeface="Times New Roman"/>
                <a:ea typeface="Calibri"/>
                <a:cs typeface="2  Nazanin"/>
              </a:rPr>
              <a:t> Connection Request </a:t>
            </a:r>
            <a:r>
              <a:rPr lang="ar-SA">
                <a:latin typeface="Times New Roman"/>
                <a:ea typeface="Calibri"/>
                <a:cs typeface="2  Nazanin"/>
              </a:rPr>
              <a:t>از سمت یک</a:t>
            </a:r>
            <a:r>
              <a:rPr lang="en-US">
                <a:latin typeface="Times New Roman"/>
                <a:ea typeface="Calibri"/>
                <a:cs typeface="2  Nazanin"/>
              </a:rPr>
              <a:t> IP </a:t>
            </a:r>
            <a:r>
              <a:rPr lang="ar-SA">
                <a:latin typeface="Times New Roman"/>
                <a:ea typeface="Calibri"/>
                <a:cs typeface="2  Nazanin"/>
              </a:rPr>
              <a:t>خاص </a:t>
            </a:r>
            <a:r>
              <a:rPr lang="en-US">
                <a:latin typeface="Times New Roman"/>
                <a:ea typeface="Calibri"/>
                <a:cs typeface="2  Nazanin"/>
              </a:rPr>
              <a:t>( SYN ) </a:t>
            </a:r>
            <a:r>
              <a:rPr lang="ar-SA">
                <a:latin typeface="Times New Roman"/>
                <a:ea typeface="Calibri"/>
                <a:cs typeface="2  Nazanin"/>
              </a:rPr>
              <a:t>جلوی آن را بگیریم</a:t>
            </a:r>
            <a:r>
              <a:rPr lang="en-US">
                <a:latin typeface="Times New Roman"/>
                <a:ea typeface="Calibri"/>
                <a:cs typeface="2  Nazanin"/>
              </a:rPr>
              <a:t>. </a:t>
            </a:r>
            <a:r>
              <a:rPr lang="ar-SA">
                <a:latin typeface="Times New Roman"/>
                <a:ea typeface="Calibri"/>
                <a:cs typeface="2  Nazanin"/>
              </a:rPr>
              <a:t>به شکل زیر دقت کنید</a:t>
            </a:r>
            <a:r>
              <a:rPr lang="en-US" smtClean="0">
                <a:latin typeface="Times New Roman"/>
                <a:ea typeface="Calibri"/>
                <a:cs typeface="2  Nazanin"/>
              </a:rPr>
              <a:t>:</a:t>
            </a:r>
            <a:endParaRPr lang="en-US">
              <a:latin typeface="Times New Roman"/>
              <a:ea typeface="Calibri"/>
              <a:cs typeface="2  Nazanin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55" y="1600198"/>
            <a:ext cx="6019800" cy="24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3867583"/>
            <a:ext cx="8839200" cy="88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latin typeface="Times New Roman"/>
                <a:ea typeface="Calibri"/>
                <a:cs typeface="2  Nazanin"/>
              </a:rPr>
              <a:t>TCP </a:t>
            </a:r>
            <a:r>
              <a:rPr lang="en-US">
                <a:latin typeface="Times New Roman"/>
                <a:ea typeface="Calibri"/>
                <a:cs typeface="2  Nazanin"/>
              </a:rPr>
              <a:t>Connection </a:t>
            </a:r>
            <a:r>
              <a:rPr lang="ar-SA">
                <a:latin typeface="Times New Roman"/>
                <a:ea typeface="Calibri"/>
                <a:cs typeface="2  Nazanin"/>
              </a:rPr>
              <a:t> بعد از سه مرحله ذکر شده در بالا ایجاد می شود، سرعت را می توانیم بالا ببریم بدین صورت که </a:t>
            </a:r>
            <a:r>
              <a:rPr lang="en-US">
                <a:latin typeface="Times New Roman"/>
                <a:ea typeface="Calibri"/>
                <a:cs typeface="2  Nazanin"/>
              </a:rPr>
              <a:t>Server</a:t>
            </a:r>
            <a:r>
              <a:rPr lang="ar-SA">
                <a:latin typeface="Times New Roman"/>
                <a:ea typeface="Calibri"/>
                <a:cs typeface="2  Nazanin"/>
              </a:rPr>
              <a:t> دیگر درخواست های</a:t>
            </a:r>
            <a:r>
              <a:rPr lang="en-US">
                <a:latin typeface="Times New Roman"/>
                <a:ea typeface="Calibri"/>
                <a:cs typeface="2  Nazanin"/>
              </a:rPr>
              <a:t> SYN/ACK </a:t>
            </a:r>
            <a:r>
              <a:rPr lang="ar-SA">
                <a:latin typeface="Times New Roman"/>
                <a:ea typeface="Calibri"/>
                <a:cs typeface="2  Nazanin"/>
              </a:rPr>
              <a:t>و</a:t>
            </a:r>
            <a:r>
              <a:rPr lang="en-US">
                <a:latin typeface="Times New Roman"/>
                <a:ea typeface="Calibri"/>
                <a:cs typeface="2  Nazanin"/>
              </a:rPr>
              <a:t> ACK </a:t>
            </a:r>
            <a:r>
              <a:rPr lang="ar-SA">
                <a:latin typeface="Times New Roman"/>
                <a:ea typeface="Calibri"/>
                <a:cs typeface="2  Nazanin"/>
              </a:rPr>
              <a:t>را پردازش نکند</a:t>
            </a:r>
            <a:r>
              <a:rPr lang="en-US">
                <a:latin typeface="Times New Roman"/>
                <a:ea typeface="Calibri"/>
                <a:cs typeface="2  Nazanin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109" y="4950767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Times New Roman"/>
                <a:ea typeface="Calibri"/>
                <a:cs typeface="2  Nazanin"/>
              </a:rPr>
              <a:t>iptables</a:t>
            </a:r>
            <a:r>
              <a:rPr lang="en-US" sz="2400">
                <a:latin typeface="Times New Roman"/>
                <a:ea typeface="Calibri"/>
                <a:cs typeface="2  Nazanin"/>
              </a:rPr>
              <a:t> -A INPUT -p </a:t>
            </a:r>
            <a:r>
              <a:rPr lang="en-US" sz="2400" err="1">
                <a:latin typeface="Times New Roman"/>
                <a:ea typeface="Calibri"/>
                <a:cs typeface="2  Nazanin"/>
              </a:rPr>
              <a:t>tcp</a:t>
            </a:r>
            <a:r>
              <a:rPr lang="en-US" sz="2400">
                <a:latin typeface="Times New Roman"/>
                <a:ea typeface="Calibri"/>
                <a:cs typeface="2  Nazanin"/>
              </a:rPr>
              <a:t> --</a:t>
            </a:r>
            <a:r>
              <a:rPr lang="en-US" sz="2400" err="1">
                <a:latin typeface="Times New Roman"/>
                <a:ea typeface="Calibri"/>
                <a:cs typeface="2  Nazanin"/>
              </a:rPr>
              <a:t>syn</a:t>
            </a:r>
            <a:r>
              <a:rPr lang="en-US" sz="2400">
                <a:latin typeface="Times New Roman"/>
                <a:ea typeface="Calibri"/>
                <a:cs typeface="2  Nazanin"/>
              </a:rPr>
              <a:t> --</a:t>
            </a:r>
            <a:r>
              <a:rPr lang="en-US" sz="2400" err="1">
                <a:latin typeface="Times New Roman"/>
                <a:ea typeface="Calibri"/>
                <a:cs typeface="2  Nazanin"/>
              </a:rPr>
              <a:t>dport</a:t>
            </a:r>
            <a:r>
              <a:rPr lang="en-US" sz="2400">
                <a:latin typeface="Times New Roman"/>
                <a:ea typeface="Calibri"/>
                <a:cs typeface="2  Nazanin"/>
              </a:rPr>
              <a:t> </a:t>
            </a:r>
            <a:r>
              <a:rPr lang="en-US" sz="2400" smtClean="0">
                <a:latin typeface="Times New Roman"/>
                <a:ea typeface="Calibri"/>
                <a:cs typeface="2  Nazanin"/>
              </a:rPr>
              <a:t>22 </a:t>
            </a:r>
            <a:r>
              <a:rPr lang="en-US" sz="2400">
                <a:latin typeface="Times New Roman"/>
                <a:ea typeface="Calibri"/>
                <a:cs typeface="2  Nazanin"/>
              </a:rPr>
              <a:t>-j </a:t>
            </a:r>
            <a:r>
              <a:rPr lang="en-US" sz="2400" smtClean="0">
                <a:latin typeface="Times New Roman"/>
                <a:ea typeface="Calibri"/>
                <a:cs typeface="2  Nazanin"/>
              </a:rPr>
              <a:t>DROP</a:t>
            </a:r>
            <a:endParaRPr lang="en-US" sz="2400">
              <a:latin typeface="Times New Roman"/>
              <a:ea typeface="Calibri"/>
              <a:cs typeface="2  Nazanin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34329"/>
              </p:ext>
            </p:extLst>
          </p:nvPr>
        </p:nvGraphicFramePr>
        <p:xfrm>
          <a:off x="228600" y="5638800"/>
          <a:ext cx="8686800" cy="838200"/>
        </p:xfrm>
        <a:graphic>
          <a:graphicData uri="http://schemas.openxmlformats.org/drawingml/2006/table">
            <a:tbl>
              <a:tblPr rtl="1" firstRow="1" firstCol="1" bandRow="1"/>
              <a:tblGrid>
                <a:gridCol w="796636"/>
                <a:gridCol w="7890164"/>
              </a:tblGrid>
              <a:tr h="83820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</a:t>
                      </a:r>
                      <a:r>
                        <a:rPr lang="en-US" sz="1800" b="1" err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syn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درخواست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SYN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وسیله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--</a:t>
                      </a:r>
                      <a:r>
                        <a:rPr lang="en-US" sz="1800" err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syn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مشخص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شود،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 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بایستی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6146"/>
              </p:ext>
            </p:extLst>
          </p:nvPr>
        </p:nvGraphicFramePr>
        <p:xfrm>
          <a:off x="266700" y="1905000"/>
          <a:ext cx="8610600" cy="4416552"/>
        </p:xfrm>
        <a:graphic>
          <a:graphicData uri="http://schemas.openxmlformats.org/drawingml/2006/table">
            <a:tbl>
              <a:tblPr rtl="1" firstRow="1" firstCol="1" bandRow="1"/>
              <a:tblGrid>
                <a:gridCol w="2251364"/>
                <a:gridCol w="6359236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icmp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-port-unreachable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می‌شود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بخواهیم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 بگوییم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پورت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مورد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نظر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روی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سرور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باز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نمی‌باش</a:t>
                      </a:r>
                      <a:r>
                        <a:rPr lang="fa-IR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</a:t>
                      </a:r>
                      <a:r>
                        <a:rPr lang="ar-SA" sz="16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 نرم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افزاری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روی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سرور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برای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Listen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کردن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وجود ندارد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icmp-net-unreachable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کار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میرود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بخواهیم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بگوییم، شبکه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IP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مقصد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جدول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مسیریابی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سرور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نمی‌باشد 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عبا</a:t>
                      </a:r>
                      <a:r>
                        <a:rPr lang="fa-IR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رتی</a:t>
                      </a:r>
                      <a:r>
                        <a:rPr lang="en-US" sz="16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Router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هیچ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مسیری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برای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ارتباط با مقصد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پیدا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نمیکند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icmp-host-unreachable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کار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میرود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اعلام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کنیم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بسته را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سمت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مقصد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ارسال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کرده ایم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ولی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جوابی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 دریافت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ننموده ایم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icmp-proto-unreachable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کار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می‌رود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اعلام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کنیم پروتکل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مورد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نظر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سرور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پشتیبانی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نمی‌کند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icmp-net-prohibited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منظور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Block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کردن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یک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شبکه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می‌شود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عبارتی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می‌گوییم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شبکه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مقصد مورد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نظر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Block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icmp-host-prohibited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منظور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Block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کردن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یک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host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می‌شود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 عبارتی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می‌گوییم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IP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مقصد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مورد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نظر 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Block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شده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tcp-reset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برای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فرستادن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بسته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RESET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جواب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بسته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SYN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منظور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جلوگیری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connection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میشود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454968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REJECT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همانند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DROP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یک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ارتباط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را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Block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می‌کند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با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این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تفاوت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که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پیغامی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را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سمت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فرستنده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ارسال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می‌کند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که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محتوای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این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پیغام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درون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Rule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مشخص می‌شود.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این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در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حالی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است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که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DROP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صرفاً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بسته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را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از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بین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می‌برد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و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هیچ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پیغامی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را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سمت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فرستنده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ارسال نمی‌کند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پیغامهایی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که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در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REJECT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مش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خ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ص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میشوند،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شرح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زیر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میباشد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763000" cy="193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مثال </a:t>
            </a:r>
            <a:r>
              <a:rPr lang="fa-IR" sz="2800" b="1" smtClean="0">
                <a:latin typeface="Times New Roman"/>
                <a:ea typeface="Calibri"/>
                <a:cs typeface="2  Nazanin"/>
              </a:rPr>
              <a:t>10</a:t>
            </a:r>
            <a:r>
              <a:rPr lang="ar-SA" sz="2800" b="1" smtClean="0">
                <a:effectLst/>
                <a:latin typeface="Times New Roman"/>
                <a:ea typeface="Calibri"/>
                <a:cs typeface="2  Nazanin"/>
              </a:rPr>
              <a:t>)</a:t>
            </a:r>
            <a:endParaRPr lang="en-US" sz="28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50000"/>
              </a:lnSpc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میخواهیم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 هایی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مبدأ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10.0.0.2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پورت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22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پروتکل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(SSH)  TCP 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 ما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می‌آیند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بدین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ببندیم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فرستنده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اعلام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عدم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وجود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سرویس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بدهیم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عبارتی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پیغام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icmp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-port-unreachable </a:t>
            </a:r>
            <a:r>
              <a:rPr lang="en-US" sz="2000" smtClean="0">
                <a:effectLst/>
                <a:latin typeface="2  Nazanin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بفرستیم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00445" y="2971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iptables  </a:t>
            </a:r>
            <a:r>
              <a:rPr lang="en-US"/>
              <a:t>–</a:t>
            </a:r>
            <a:r>
              <a:rPr lang="en-US" smtClean="0"/>
              <a:t>A  </a:t>
            </a:r>
            <a:r>
              <a:rPr lang="en-US"/>
              <a:t>INPUT –s </a:t>
            </a:r>
            <a:r>
              <a:rPr lang="en-US" smtClean="0"/>
              <a:t> 10.0.0.2 </a:t>
            </a:r>
            <a:r>
              <a:rPr lang="en-US"/>
              <a:t>–p </a:t>
            </a:r>
            <a:r>
              <a:rPr lang="en-US" err="1"/>
              <a:t>tcp</a:t>
            </a:r>
            <a:r>
              <a:rPr lang="en-US"/>
              <a:t> </a:t>
            </a:r>
            <a:r>
              <a:rPr lang="en-US" smtClean="0"/>
              <a:t> --</a:t>
            </a:r>
            <a:r>
              <a:rPr lang="en-US" err="1"/>
              <a:t>dport</a:t>
            </a:r>
            <a:r>
              <a:rPr lang="en-US"/>
              <a:t> 22 </a:t>
            </a:r>
            <a:r>
              <a:rPr lang="en-US" smtClean="0"/>
              <a:t> –</a:t>
            </a:r>
            <a:r>
              <a:rPr lang="en-US"/>
              <a:t>j </a:t>
            </a:r>
            <a:r>
              <a:rPr lang="en-US" smtClean="0"/>
              <a:t> REJECT </a:t>
            </a:r>
            <a:r>
              <a:rPr lang="en-US"/>
              <a:t>--reject-with </a:t>
            </a:r>
            <a:r>
              <a:rPr lang="en-US" smtClean="0"/>
              <a:t>  icmp-port-unreachable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32831"/>
              </p:ext>
            </p:extLst>
          </p:nvPr>
        </p:nvGraphicFramePr>
        <p:xfrm>
          <a:off x="235527" y="4343400"/>
          <a:ext cx="8610600" cy="1261872"/>
        </p:xfrm>
        <a:graphic>
          <a:graphicData uri="http://schemas.openxmlformats.org/drawingml/2006/table">
            <a:tbl>
              <a:tblPr rtl="1" firstRow="1" firstCol="1" bandRow="1"/>
              <a:tblGrid>
                <a:gridCol w="1558636"/>
                <a:gridCol w="7051964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REJECT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بعد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–j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کار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میرود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میشود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بخواهیم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option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های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REJECT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کنیم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بایستی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بزرگ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--reject-with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پیغامی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میخواهیم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فرستنده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ارسال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شود،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بعد از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عبارت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نویسیم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عبارت بایستی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</a:t>
                      </a:r>
                      <a:r>
                        <a:rPr lang="fa-IR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</a:t>
                      </a:r>
                      <a:r>
                        <a:rPr lang="ar-SA" sz="16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310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800" b="1">
                <a:latin typeface="Times New Roman"/>
                <a:ea typeface="Calibri"/>
                <a:cs typeface="2  Nazanin"/>
              </a:rPr>
              <a:t>مثال</a:t>
            </a:r>
            <a:r>
              <a:rPr lang="ar-SA" b="1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800" b="1" smtClean="0">
                <a:latin typeface="Times New Roman"/>
                <a:ea typeface="Calibri"/>
                <a:cs typeface="2  Nazanin"/>
              </a:rPr>
              <a:t>1</a:t>
            </a:r>
            <a:r>
              <a:rPr lang="fa-IR" sz="2800" b="1" smtClean="0">
                <a:latin typeface="Times New Roman"/>
                <a:ea typeface="Calibri"/>
                <a:cs typeface="2  Nazanin"/>
              </a:rPr>
              <a:t>1</a:t>
            </a:r>
            <a:r>
              <a:rPr lang="ar-SA" b="1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800" b="1">
                <a:latin typeface="Times New Roman"/>
                <a:ea typeface="Calibri"/>
                <a:cs typeface="2  Nazanin"/>
              </a:rPr>
              <a:t>)</a:t>
            </a:r>
            <a:endParaRPr lang="en-US" sz="2800" b="1">
              <a:latin typeface="Times New Roman"/>
              <a:ea typeface="Calibri"/>
              <a:cs typeface="2  Nazanin"/>
            </a:endParaRPr>
          </a:p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بسته‌هایی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فرستاده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میشوند،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دارای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محدودیّت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حجمی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باشند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200000"/>
              </a:lnSpc>
            </a:pP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A INPUT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–p 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icmp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–m length ! --length 0:1500 –j REJECT --reject-with  icmp-host-unreachable</a:t>
            </a:r>
            <a:endParaRPr lang="en-US" sz="2000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</a:pPr>
            <a:r>
              <a:rPr lang="en-US" b="1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r" rtl="1"/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اسکریپت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بالا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مش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خ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طول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بسته‌های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ارسالی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پروتکل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ICMP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1500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بایت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بیشتر باشد،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آن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REJECT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z="2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38410"/>
              </p:ext>
            </p:extLst>
          </p:nvPr>
        </p:nvGraphicFramePr>
        <p:xfrm>
          <a:off x="342900" y="4191000"/>
          <a:ext cx="8458200" cy="1402080"/>
        </p:xfrm>
        <a:graphic>
          <a:graphicData uri="http://schemas.openxmlformats.org/drawingml/2006/table">
            <a:tbl>
              <a:tblPr rtl="1" firstRow="1" firstCol="1" bandRow="1"/>
              <a:tblGrid>
                <a:gridCol w="2728423"/>
                <a:gridCol w="5729777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length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منظور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اعمال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محدودیت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حجمی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میشود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 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--length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بازه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حجمی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محدود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شده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توسط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option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مشخص میشود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2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246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</a:pPr>
            <a:r>
              <a:rPr lang="ar-SA" sz="2800" b="1">
                <a:latin typeface="Times New Roman"/>
                <a:ea typeface="Calibri"/>
                <a:cs typeface="2  Nazanin"/>
              </a:rPr>
              <a:t>مثال  </a:t>
            </a:r>
            <a:r>
              <a:rPr lang="fa-IR" sz="2800" b="1" smtClean="0">
                <a:latin typeface="Times New Roman"/>
                <a:ea typeface="Calibri"/>
                <a:cs typeface="2  Nazanin"/>
              </a:rPr>
              <a:t>12</a:t>
            </a:r>
            <a:r>
              <a:rPr lang="ar-SA" sz="2800" b="1" smtClean="0">
                <a:latin typeface="Times New Roman"/>
                <a:ea typeface="Calibri"/>
                <a:cs typeface="2  Nazanin"/>
              </a:rPr>
              <a:t> </a:t>
            </a:r>
            <a:r>
              <a:rPr lang="ar-SA" sz="2800" b="1">
                <a:latin typeface="Times New Roman"/>
                <a:ea typeface="Calibri"/>
                <a:cs typeface="2  Nazanin"/>
              </a:rPr>
              <a:t>)</a:t>
            </a:r>
            <a:endParaRPr lang="en-US" sz="2800" b="1">
              <a:latin typeface="Times New Roman"/>
              <a:ea typeface="Calibri"/>
              <a:cs typeface="2  Nazanin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IP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خاص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برای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مشخص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 می‌کنیم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200000"/>
              </a:lnSpc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–A INPUT –p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icmp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–m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iprange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--src-range 10.0. 0. 2-10. 0. 0.50 –j REJECT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r" rtl="1"/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اسکریپت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بالا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معیّن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میکند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IP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کامپیوتر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10.10.10.12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الی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10.10.10.17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باشد،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قادر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ping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کردن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ما</a:t>
            </a:r>
            <a:r>
              <a:rPr lang="ar-SA"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نیست</a:t>
            </a:r>
            <a:r>
              <a:rPr lang="fa-IR" sz="2000">
                <a:latin typeface="Times New Roman"/>
                <a:ea typeface="Calibri"/>
                <a:cs typeface="2  Nazanin"/>
              </a:rPr>
              <a:t>.</a:t>
            </a:r>
            <a:endParaRPr lang="en-US" sz="2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16702"/>
              </p:ext>
            </p:extLst>
          </p:nvPr>
        </p:nvGraphicFramePr>
        <p:xfrm>
          <a:off x="419100" y="3200400"/>
          <a:ext cx="8305800" cy="1402080"/>
        </p:xfrm>
        <a:graphic>
          <a:graphicData uri="http://schemas.openxmlformats.org/drawingml/2006/table">
            <a:tbl>
              <a:tblPr rtl="1" firstRow="1" firstCol="1" bandRow="1"/>
              <a:tblGrid>
                <a:gridCol w="2187471"/>
                <a:gridCol w="6118329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Iprange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منظور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معرفی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یک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محدوده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IP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کار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می‌رود؛ 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بایستی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</a:t>
                      </a:r>
                      <a:r>
                        <a:rPr lang="en-US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src-range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بازه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IP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بعد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این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option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وارد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می‌کنیم؛ تمامی 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" y="5144169"/>
            <a:ext cx="8763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نکته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(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REJECT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بدون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--reject-with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کار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رود،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صورت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پیغام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sz="1600" err="1" smtClean="0">
                <a:effectLst/>
                <a:latin typeface="Times New Roman"/>
                <a:ea typeface="Calibri"/>
                <a:cs typeface="2  Nazanin"/>
              </a:rPr>
              <a:t>icmp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-port-unreachable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فرستنده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می‌فرستد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7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55483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533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 rtl="1"/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چند</a:t>
            </a:r>
            <a:r>
              <a:rPr lang="ar-SA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Calibri"/>
                <a:cs typeface="2  Titr" pitchFamily="2" charset="-78"/>
              </a:rPr>
              <a:t> </a:t>
            </a:r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نکته</a:t>
            </a:r>
            <a:r>
              <a:rPr lang="ar-SA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Calibri"/>
                <a:cs typeface="2  Titr" pitchFamily="2" charset="-78"/>
              </a:rPr>
              <a:t> </a:t>
            </a:r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جهت</a:t>
            </a:r>
            <a:r>
              <a:rPr lang="ar-SA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Calibri"/>
                <a:cs typeface="2  Titr" pitchFamily="2" charset="-78"/>
              </a:rPr>
              <a:t> </a:t>
            </a:r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مدیریت</a:t>
            </a:r>
            <a:r>
              <a:rPr lang="ar-SA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Calibri"/>
                <a:cs typeface="2  Titr" pitchFamily="2" charset="-78"/>
              </a:rPr>
              <a:t> </a:t>
            </a:r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هر</a:t>
            </a:r>
            <a:r>
              <a:rPr lang="ar-SA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Calibri"/>
                <a:cs typeface="2  Titr" pitchFamily="2" charset="-78"/>
              </a:rPr>
              <a:t> </a:t>
            </a:r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چه</a:t>
            </a:r>
            <a:r>
              <a:rPr lang="ar-SA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Calibri"/>
                <a:cs typeface="2  Titr" pitchFamily="2" charset="-78"/>
              </a:rPr>
              <a:t> </a:t>
            </a:r>
            <a:r>
              <a:rPr lang="ar-SA" sz="20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بهتر</a:t>
            </a:r>
            <a:r>
              <a:rPr lang="en-US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 </a:t>
            </a:r>
            <a:r>
              <a:rPr lang="en-US" b="1" spc="15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Iptables</a:t>
            </a:r>
            <a:r>
              <a:rPr lang="en-US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ea typeface="Calibri"/>
                <a:cs typeface="2  Titr" pitchFamily="2" charset="-78"/>
              </a:rPr>
              <a:t> </a:t>
            </a:r>
            <a:endParaRPr lang="en-US" sz="20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2  Titr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254" y="1447800"/>
            <a:ext cx="882491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</a:t>
            </a:r>
            <a:r>
              <a:rPr lang="ar-SA" b="1">
                <a:latin typeface="Calibri"/>
                <a:ea typeface="Calibri"/>
              </a:rPr>
              <a:t> </a:t>
            </a: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1)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تمامی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مسیر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etc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sysconfig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ذخیره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شوند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بعد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ریسرتار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شدن سرویس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حتی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ریستار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شدن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هیچکدام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پاک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نشوند.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 ذخیره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-save &gt; 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etc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sysconfig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</a:t>
            </a:r>
            <a:r>
              <a:rPr lang="ar-SA" b="1">
                <a:latin typeface="Calibri"/>
                <a:ea typeface="Calibri"/>
              </a:rPr>
              <a:t> </a:t>
            </a: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2)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قبل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فایل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ذخیره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کرده‌ایم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روی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restore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 استفاده می‌کنیم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-restore &lt; /server/backup/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-rules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بدین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تمامی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موجود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فایل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-rules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روی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Restore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میشوند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می‌توان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توسط 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ذکر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نکته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آنها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 دائمی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ذخیره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کرد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2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86800" cy="600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b="1" smtClean="0">
                <a:effectLst/>
                <a:latin typeface="Times New Roman"/>
                <a:ea typeface="Calibri"/>
                <a:cs typeface="2  Nazanin"/>
              </a:rPr>
              <a:t>نکته</a:t>
            </a:r>
            <a:r>
              <a:rPr lang="ar-SA" sz="1600" b="1">
                <a:latin typeface="Calibri"/>
                <a:ea typeface="Calibri"/>
              </a:rPr>
              <a:t> </a:t>
            </a:r>
            <a:r>
              <a:rPr lang="ar-SA" b="1" smtClean="0">
                <a:effectLst/>
                <a:latin typeface="Times New Roman"/>
                <a:ea typeface="Calibri"/>
                <a:cs typeface="2  Nazanin"/>
              </a:rPr>
              <a:t>3)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سرویس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en-US" sz="16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تمامی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هر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ابتدا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شروع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خواندن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میکند،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یکی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منطبق شود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آن 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اجرا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میکند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خواندن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بقیه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صرف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نظر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میکند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.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هیچ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کدام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 منطبق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نشود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سراغ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Policy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قبل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تعریف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شده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میرود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صور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Accept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میباشد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اولویّت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اساس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ترتیب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ورود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آنها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مشخص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میشود،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-A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یک 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انتهای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اضافه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کرده‌ایم.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–I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ابتدای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اضافه کرده‌ایم.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یکی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پس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دیگری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وارد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–A INPUT –j DROP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  <a:spcAft>
                <a:spcPts val="1000"/>
              </a:spcAft>
            </a:pPr>
            <a:r>
              <a:rPr lang="en-US" sz="16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–A INPUT –p </a:t>
            </a:r>
            <a:r>
              <a:rPr lang="en-US" sz="1600" err="1" smtClean="0">
                <a:effectLst/>
                <a:latin typeface="Times New Roman"/>
                <a:ea typeface="Calibri"/>
                <a:cs typeface="2  Nazanin"/>
              </a:rPr>
              <a:t>icmp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–j ACCEPT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همانطور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میدانیم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اول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تمامی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بسته‌هایی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می‌آیند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Block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می‌کند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دوم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صرفاً 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بسته‌های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پروتکل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ICMP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اجازه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پردازش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می‌دهد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.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 اما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سؤال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اینجاست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کامپیوتر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دیگر 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 این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ping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آیا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جواب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(Reply )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دریافت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می‌کنیم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خیر؟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جواب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خیر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می‌باشد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زیرا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اول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اولویّت بالاتری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دارد؛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پس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بسته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‌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آن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منطبق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می‌شود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سراغ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دیگر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نمی‌رود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6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sz="2400" err="1">
                <a:latin typeface="Times New Roman" pitchFamily="18" charset="0"/>
                <a:ea typeface="Calibri" pitchFamily="34" charset="0"/>
                <a:cs typeface="2  Nazanin" pitchFamily="2" charset="-78"/>
              </a:rPr>
              <a:t>Iptables</a:t>
            </a:r>
            <a:r>
              <a:rPr lang="ar-SA" sz="2400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ar-SA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یکی از کاراترین و انعطاف پذیرترین نرم‌افزارهای تولید شده در </a:t>
            </a:r>
            <a:r>
              <a:rPr lang="ar-SA" sz="2000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زمینه </a:t>
            </a:r>
            <a:r>
              <a:rPr lang="fa-IR" sz="2000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فایروال </a:t>
            </a:r>
            <a:r>
              <a:rPr lang="ar-SA" sz="2000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است</a:t>
            </a:r>
            <a:r>
              <a:rPr lang="ar-SA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. با استفاده از این نرم افزار شما می توانید ترافیک ورودی و خروجی سیستم و شبکه را تحت کنترل خود درآورید</a:t>
            </a:r>
            <a:r>
              <a:rPr lang="en-US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.</a:t>
            </a:r>
          </a:p>
          <a:p>
            <a:pPr algn="r" rtl="1">
              <a:lnSpc>
                <a:spcPct val="200000"/>
              </a:lnSpc>
            </a:pPr>
            <a:r>
              <a:rPr lang="ar-SA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قدرت این نرم افزار به حدی است که از لایه </a:t>
            </a:r>
            <a:r>
              <a:rPr lang="fa-IR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2 </a:t>
            </a:r>
            <a:r>
              <a:rPr lang="ar-SA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تا لایه 7 را می تواند کنترل کند</a:t>
            </a:r>
            <a:r>
              <a:rPr lang="en-US" sz="2000">
                <a:latin typeface="Times New Roman" pitchFamily="18" charset="0"/>
                <a:ea typeface="Calibri" pitchFamily="34" charset="0"/>
                <a:cs typeface="2  Nazanin" pitchFamily="2" charset="-78"/>
              </a:rPr>
              <a:t>. </a:t>
            </a:r>
          </a:p>
          <a:p>
            <a:pPr algn="r"/>
            <a:endParaRPr lang="en-US" sz="2000">
              <a:latin typeface="Times New Roman" pitchFamily="18" charset="0"/>
              <a:cs typeface="2  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19400"/>
            <a:ext cx="6781800" cy="303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>
                <a:latin typeface="Times New Roman" pitchFamily="18" charset="0"/>
                <a:cs typeface="2  Nazanin" pitchFamily="2" charset="-78"/>
              </a:rPr>
              <a:t>این نرم افزار از سه جدول تشکیل شده است</a:t>
            </a:r>
            <a:r>
              <a:rPr lang="en-US" sz="2000">
                <a:latin typeface="Times New Roman" pitchFamily="18" charset="0"/>
                <a:cs typeface="2  Nazanin" pitchFamily="2" charset="-78"/>
              </a:rPr>
              <a:t>: </a:t>
            </a:r>
          </a:p>
          <a:p>
            <a:pPr algn="r" rtl="1">
              <a:lnSpc>
                <a:spcPct val="200000"/>
              </a:lnSpc>
            </a:pPr>
            <a:r>
              <a:rPr lang="ar-SA" sz="2000">
                <a:latin typeface="Times New Roman" pitchFamily="18" charset="0"/>
                <a:cs typeface="2  Nazanin" pitchFamily="2" charset="-78"/>
              </a:rPr>
              <a:t>1-‌ </a:t>
            </a:r>
            <a:r>
              <a:rPr lang="en-US" sz="2000">
                <a:latin typeface="Times New Roman" pitchFamily="18" charset="0"/>
                <a:cs typeface="2  Nazanin" pitchFamily="2" charset="-78"/>
              </a:rPr>
              <a:t>Filter </a:t>
            </a:r>
          </a:p>
          <a:p>
            <a:pPr algn="r" rtl="1">
              <a:lnSpc>
                <a:spcPct val="200000"/>
              </a:lnSpc>
            </a:pPr>
            <a:r>
              <a:rPr lang="ar-SA" sz="2000">
                <a:latin typeface="Times New Roman" pitchFamily="18" charset="0"/>
                <a:cs typeface="2  Nazanin" pitchFamily="2" charset="-78"/>
              </a:rPr>
              <a:t>2-‌ </a:t>
            </a:r>
            <a:r>
              <a:rPr lang="en-US" sz="2000">
                <a:latin typeface="Times New Roman" pitchFamily="18" charset="0"/>
                <a:cs typeface="2  Nazanin" pitchFamily="2" charset="-78"/>
              </a:rPr>
              <a:t>NAT </a:t>
            </a:r>
          </a:p>
          <a:p>
            <a:pPr algn="r" rtl="1">
              <a:lnSpc>
                <a:spcPct val="200000"/>
              </a:lnSpc>
            </a:pPr>
            <a:r>
              <a:rPr lang="ar-SA" sz="2000">
                <a:latin typeface="Times New Roman" pitchFamily="18" charset="0"/>
                <a:cs typeface="2  Nazanin" pitchFamily="2" charset="-78"/>
              </a:rPr>
              <a:t>3-‌ </a:t>
            </a:r>
            <a:r>
              <a:rPr lang="en-US" sz="2000">
                <a:latin typeface="Times New Roman" pitchFamily="18" charset="0"/>
                <a:cs typeface="2  Nazanin" pitchFamily="2" charset="-78"/>
              </a:rPr>
              <a:t>Mangle </a:t>
            </a:r>
          </a:p>
          <a:p>
            <a:pPr algn="r">
              <a:lnSpc>
                <a:spcPct val="2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7666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58200" cy="496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4)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کلیه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Table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مشاهده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–t &lt;Table-Name&gt;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موجود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Table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Filter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ببینیم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–t filter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البته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–t filter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وارد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filter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نشان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میدهد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عنوا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ن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دیگر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Table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NAT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ببینیم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–t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nat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69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88392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5)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Table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همراه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شماره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اولویّت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آنها</a:t>
            </a:r>
            <a:r>
              <a:rPr lang="fa-IR" smtClean="0">
                <a:latin typeface="Calibri"/>
                <a:ea typeface="Calibri"/>
              </a:rPr>
              <a:t> </a:t>
            </a:r>
            <a:r>
              <a:rPr lang="fa-IR" sz="2000">
                <a:latin typeface="Times New Roman"/>
                <a:ea typeface="Calibri"/>
                <a:cs typeface="2  Nazanin"/>
              </a:rPr>
              <a:t>مشاهده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–t &lt;Table-Name&gt; --line-numbers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این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کار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برای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NAT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انجام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دهیم،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–t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nat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--line-numbers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همانطور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میدانیم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ت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مشخص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نکرد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ن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Table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filter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بررسی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میشود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421" y="4038600"/>
            <a:ext cx="3031727" cy="423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sz="2000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--line-numbers</a:t>
            </a:r>
            <a:endParaRPr lang="en-US" sz="200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91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6)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Policy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تغییر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دهیم،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–P &lt;Table-Name&gt; &lt;Action-Name&gt;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–P INPUT DROP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–P FORWARD DROP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–P OUTPUT ACCEPT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Low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اول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دوم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ترتیب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Policy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INPUT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FORWARD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DROP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تنظیم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Low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سوم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Policy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OUTPUT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ACCEPT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تنظیم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23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873" y="381000"/>
            <a:ext cx="8534400" cy="323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spcAft>
                <a:spcPts val="100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7)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محل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خاصی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نظر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اولویّت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وارد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 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/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–I INPUT 5 –p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tcp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--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dport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22 –s 10.10.10.2 –j DROP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/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همانطور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مشاهده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بعد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–I INPUT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عدد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5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آمده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این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معنا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این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 اولویّت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شماره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پنج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INPUT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قرار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دهد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زدن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/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--line-numbers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/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آن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اولویّت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پنجم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نمایش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میدهد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962400"/>
            <a:ext cx="8693727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8)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توجه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شماره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اولویّت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آن پاک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–D &lt;Chain-Name&gt; &lt;Line-Number&gt;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شماره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دو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INPUT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پاک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15000"/>
              </a:lnSpc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–D INPUT 2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اینکه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خواهیم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شماره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پنج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Chain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FORWARD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پاک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–D FORWARD 5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107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8763000" cy="411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9)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منظور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Document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نمود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جهت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توضیح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دادن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علت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وارد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کرد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 میکنیم: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–A INPUT –p 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tcp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--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dport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22 –m comment --comment “Blocking SSH” –j DROP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بالا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می‌بینیم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برای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توانستیم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توضیح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معنا داری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وارد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ور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تی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Administrator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دستور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وارد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nL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توضیح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مربوط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هر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میتواند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مشاهده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4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5" y="990600"/>
            <a:ext cx="87630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b="1" smtClean="0">
                <a:effectLst/>
                <a:latin typeface="Times New Roman"/>
                <a:ea typeface="Calibri"/>
                <a:cs typeface="2  Nazanin"/>
              </a:rPr>
              <a:t>نکته 10)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تصمیم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مشاهده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کردن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تعداد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بسته‌ها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همچنین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حجم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داده‌هایی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موجود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منطبق شده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باشند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داشته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باشیم،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</a:pP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iptables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</a:t>
            </a:r>
            <a:r>
              <a:rPr lang="en-US" err="1" smtClean="0">
                <a:effectLst/>
                <a:latin typeface="Times New Roman"/>
                <a:ea typeface="Calibri"/>
                <a:cs typeface="2  Nazanin"/>
              </a:rPr>
              <a:t>nvL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–v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ستون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اضافه تر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ایجاد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می‌شود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تعداد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بسته‌های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منطبق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ستون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مقدار بایت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منطبق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Rule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ستونی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دیگر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نمایش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میشود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9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6527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545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FORWARD Chain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888" y="1447800"/>
            <a:ext cx="8672512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FORWARD Chain</a:t>
            </a:r>
            <a:r>
              <a:rPr lang="en-US" sz="2000" smtClean="0">
                <a:effectLst/>
                <a:latin typeface="2  Nazanin"/>
                <a:ea typeface="Calibri"/>
                <a:cs typeface="Arial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زمانی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میشود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شما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نقش 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مسیر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یاب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( Router )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بازی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علم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شبکه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منتقل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کردن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مبدا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طرف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مقصد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Forwarding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میگو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7986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>
                <a:latin typeface="Times New Roman"/>
                <a:ea typeface="Calibri"/>
                <a:cs typeface="2  Nazanin"/>
              </a:rPr>
              <a:t>نکته : برای تبدیل کردن سرور لینوکس به روتر از دستور زیر استفاده می شود :</a:t>
            </a:r>
          </a:p>
          <a:p>
            <a:pPr rtl="1"/>
            <a:r>
              <a:rPr lang="en-US" sz="2000" smtClean="0">
                <a:latin typeface="Times New Roman"/>
                <a:ea typeface="Calibri"/>
                <a:cs typeface="2  Nazanin"/>
              </a:rPr>
              <a:t>echo  “</a:t>
            </a:r>
            <a:r>
              <a:rPr lang="en-US" sz="2000">
                <a:latin typeface="Times New Roman"/>
                <a:ea typeface="Calibri"/>
                <a:cs typeface="2  Nazanin"/>
              </a:rPr>
              <a:t>1” &gt; /</a:t>
            </a:r>
            <a:r>
              <a:rPr lang="en-US" sz="2000" err="1">
                <a:latin typeface="Times New Roman"/>
                <a:ea typeface="Calibri"/>
                <a:cs typeface="2  Nazanin"/>
              </a:rPr>
              <a:t>proc</a:t>
            </a:r>
            <a:r>
              <a:rPr lang="en-US" sz="2000">
                <a:latin typeface="Times New Roman"/>
                <a:ea typeface="Calibri"/>
                <a:cs typeface="2  Nazanin"/>
              </a:rPr>
              <a:t>/sys/net/ipv4/</a:t>
            </a:r>
            <a:r>
              <a:rPr lang="en-US" sz="2000" err="1">
                <a:latin typeface="Times New Roman"/>
                <a:ea typeface="Calibri"/>
                <a:cs typeface="2  Nazanin"/>
              </a:rPr>
              <a:t>ip_forward</a:t>
            </a:r>
            <a:endParaRPr lang="en-US" sz="2000">
              <a:latin typeface="Times New Roman"/>
              <a:ea typeface="Calibri"/>
              <a:cs typeface="2  Nazanin"/>
            </a:endParaRPr>
          </a:p>
        </p:txBody>
      </p:sp>
    </p:spTree>
    <p:extLst>
      <p:ext uri="{BB962C8B-B14F-4D97-AF65-F5344CB8AC3E}">
        <p14:creationId xmlns:p14="http://schemas.microsoft.com/office/powerpoint/2010/main" val="3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09" y="304800"/>
            <a:ext cx="86868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</a:t>
            </a: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13</a:t>
            </a: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مسیریاب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خود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به گونه ای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پیکربندی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نماییم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سیستم 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10.0.0.2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نتواند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هیچ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گونه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ارتباطی 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شبکه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192.168.0.0/24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برقرار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iptables –A FORWARD –s  10.0.0.2  –d  192.168.0.0/24  –j  DROP</a:t>
            </a:r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256309" y="2743200"/>
            <a:ext cx="8686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</a:t>
            </a:r>
            <a:r>
              <a:rPr lang="fa-IR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14</a:t>
            </a:r>
            <a:r>
              <a:rPr lang="ar-SA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تعداد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کانکشنهای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سرویس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وب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فرستاده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میشود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محدود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 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ه بخواهیم کامپیوتر 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10.0.0.2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 تنها اجازه ارسال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10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connection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وب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را داشته باشد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.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بنابراین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iptables –A FORWARD –s 10.0.0.2  –p tcp --dport 80 –m connlimit --connlimit-above 10  –j REJECT --reject-with tcp-reset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11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686800" cy="611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</a:t>
            </a:r>
            <a:r>
              <a:rPr lang="fa-IR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15</a:t>
            </a:r>
            <a:r>
              <a:rPr lang="ar-SA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مسیریاب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پیکربندی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بسته‌های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بزرگتر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1500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بایت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اجازه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خارج شدن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شبکه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نداشته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باشند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 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iptables –A FORWARD  -p tcp –m length ! --length 0:1500 –j REJECT --reject-with tcp-reset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fa-IR" sz="2000" smtClean="0">
              <a:effectLst/>
              <a:latin typeface="Times New Roman"/>
              <a:ea typeface="Calibri"/>
              <a:cs typeface="2  Nazanin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endParaRPr lang="fa-IR" sz="2000">
              <a:latin typeface="Times New Roman"/>
              <a:ea typeface="Calibri"/>
              <a:cs typeface="2  Nazanin"/>
            </a:endParaRPr>
          </a:p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</a:t>
            </a:r>
            <a:r>
              <a:rPr lang="fa-IR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16</a:t>
            </a:r>
            <a:r>
              <a:rPr lang="ar-SA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اگر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کلیه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فعالیتهای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یک کامپیوتر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نظر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بگیریم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میکنیم،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مثال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از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درخواستهای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وب</a:t>
            </a:r>
            <a:r>
              <a:rPr lang="ar-SA" sz="2000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کامپیوتر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 10.0.0.2 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به سمت مسیریاب گزارش تهیه نماییم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z="2000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150000"/>
              </a:lnSpc>
            </a:pP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iptables –A FORWARD –s 10.0.0.2 –p tcp --dport 80 –j LOG --log-prefix “0.2 Activities”</a:t>
            </a:r>
            <a:endParaRPr lang="en-US" sz="20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20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50000"/>
              </a:lnSpc>
              <a:spcAft>
                <a:spcPts val="0"/>
              </a:spcAft>
            </a:pPr>
            <a:endParaRPr lang="fa-IR" sz="2000" smtClean="0">
              <a:effectLst/>
              <a:latin typeface="Times New Roman"/>
              <a:ea typeface="Calibri"/>
              <a:cs typeface="2  Nazanin"/>
            </a:endParaRPr>
          </a:p>
        </p:txBody>
      </p:sp>
    </p:spTree>
    <p:extLst>
      <p:ext uri="{BB962C8B-B14F-4D97-AF65-F5344CB8AC3E}">
        <p14:creationId xmlns:p14="http://schemas.microsoft.com/office/powerpoint/2010/main" val="11005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5" y="457200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</a:t>
            </a: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17</a:t>
            </a: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صورتی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بخواهیم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مسیریاب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را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طوری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پیکربندی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کنیم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شبکه 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10.0.0.0/8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نتوان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هیچ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گونه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Connection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 به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سمت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شبکه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192.168.0.0/24</a:t>
            </a:r>
            <a:r>
              <a:rPr lang="ar-SA" smtClean="0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داشت،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تکنیک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زیر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استفاده</a:t>
            </a:r>
            <a:r>
              <a:rPr lang="ar-SA">
                <a:latin typeface="Calibri"/>
                <a:ea typeface="Calibri"/>
              </a:rPr>
              <a:t> </a:t>
            </a: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میکنیم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rtl="1">
              <a:lnSpc>
                <a:spcPct val="200000"/>
              </a:lnSpc>
            </a:pPr>
            <a:r>
              <a:rPr lang="en-US" sz="2000" smtClean="0">
                <a:effectLst/>
                <a:latin typeface="Times New Roman"/>
                <a:ea typeface="Calibri"/>
                <a:cs typeface="2  Nazanin"/>
              </a:rPr>
              <a:t>iptables –A FORWARD –s 10.0.0.0/8  –m state --state NEW –j DROP</a:t>
            </a:r>
            <a:endParaRPr lang="en-US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09287"/>
              </p:ext>
            </p:extLst>
          </p:nvPr>
        </p:nvGraphicFramePr>
        <p:xfrm>
          <a:off x="648220" y="3429000"/>
          <a:ext cx="7799070" cy="1402080"/>
        </p:xfrm>
        <a:graphic>
          <a:graphicData uri="http://schemas.openxmlformats.org/drawingml/2006/table">
            <a:tbl>
              <a:tblPr rtl="1" firstRow="1" firstCol="1" bandRow="1"/>
              <a:tblGrid>
                <a:gridCol w="1637064"/>
                <a:gridCol w="6162006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state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ی</a:t>
                      </a: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کی</a:t>
                      </a:r>
                      <a:r>
                        <a:rPr lang="ar-SA" sz="18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Option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ها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برای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اعلام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وضعیت 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Connection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میشود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 بایستی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 تایپ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--state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</a:t>
                      </a:r>
                      <a:r>
                        <a:rPr lang="fa-IR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ض</a:t>
                      </a: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عیت</a:t>
                      </a:r>
                      <a:r>
                        <a:rPr lang="en-US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Connection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بعد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از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</a:t>
                      </a:r>
                      <a:r>
                        <a:rPr lang="fa-IR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ی</a:t>
                      </a: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ن</a:t>
                      </a:r>
                      <a:r>
                        <a:rPr lang="en-US" sz="18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option </a:t>
                      </a:r>
                      <a:r>
                        <a:rPr lang="ar-SA" sz="2000" smtClean="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مشخص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میکنیم،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حروف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بایستی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 شوند</a:t>
                      </a: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72200" y="685800"/>
            <a:ext cx="2514600" cy="10668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72200" y="91440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 rtl="1"/>
            <a:r>
              <a:rPr lang="fa-IR" sz="32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2  Titr" pitchFamily="2" charset="-78"/>
              </a:rPr>
              <a:t>جدول</a:t>
            </a:r>
            <a:r>
              <a:rPr lang="fa-IR" sz="36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2  Titr" pitchFamily="2" charset="-78"/>
              </a:rPr>
              <a:t> </a:t>
            </a:r>
            <a:r>
              <a:rPr lang="en-US" sz="32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2  Titr" pitchFamily="2" charset="-78"/>
              </a:rPr>
              <a:t>Filter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17394"/>
              </p:ext>
            </p:extLst>
          </p:nvPr>
        </p:nvGraphicFramePr>
        <p:xfrm>
          <a:off x="4495800" y="2745383"/>
          <a:ext cx="4404360" cy="3579216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1225273"/>
                <a:gridCol w="3179087"/>
              </a:tblGrid>
              <a:tr h="886259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/>
                        <a:t>INPUT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زمانی استفاده می شود که مقصد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packet </a:t>
                      </a: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 سرور شما باشد</a:t>
                      </a:r>
                      <a:endParaRPr lang="en-US"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2  Nazanin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259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/>
                        <a:t>OUTPUT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زمانی استفاده می شود که مبدا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 packet </a:t>
                      </a: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سرور شما باشد</a:t>
                      </a:r>
                      <a:endParaRPr lang="en-US"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2  Nazanin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698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/>
                        <a:t>FORWARD</a:t>
                      </a:r>
                      <a:endParaRPr lang="en-US" sz="16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زمانی استفاده می شود که مقصد و مبدا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 packet </a:t>
                      </a: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هیچکدام سرور شما نباشد، به عبارتی در این حالت سرور شما بایستی حتما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 Router </a:t>
                      </a:r>
                      <a:r>
                        <a:rPr lang="ar-SA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باشد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21191" y="1928336"/>
            <a:ext cx="63466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2400" smtClean="0">
                <a:latin typeface="Times New Roman" pitchFamily="18" charset="0"/>
                <a:cs typeface="2  Nazanin" pitchFamily="2" charset="-78"/>
              </a:rPr>
              <a:t>از </a:t>
            </a:r>
            <a:r>
              <a:rPr lang="ar-SA" sz="2400">
                <a:latin typeface="Times New Roman" pitchFamily="18" charset="0"/>
                <a:cs typeface="2  Nazanin" pitchFamily="2" charset="-78"/>
              </a:rPr>
              <a:t>سه قسمت تشکیل شده و هر قسمت آن را</a:t>
            </a:r>
            <a:r>
              <a:rPr lang="en-US" sz="2400">
                <a:latin typeface="Times New Roman" pitchFamily="18" charset="0"/>
                <a:cs typeface="2  Nazanin" pitchFamily="2" charset="-78"/>
              </a:rPr>
              <a:t> Chain </a:t>
            </a:r>
            <a:r>
              <a:rPr lang="ar-SA" sz="2400">
                <a:latin typeface="Times New Roman" pitchFamily="18" charset="0"/>
                <a:cs typeface="2  Nazanin" pitchFamily="2" charset="-78"/>
              </a:rPr>
              <a:t>می گویند</a:t>
            </a:r>
            <a:r>
              <a:rPr lang="en-US" sz="2400">
                <a:latin typeface="Times New Roman" pitchFamily="18" charset="0"/>
                <a:cs typeface="2  Nazanin" pitchFamily="2" charset="-7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599"/>
            <a:ext cx="4267200" cy="39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760538" y="377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</a:br>
            <a:r>
              <a:rPr kumimoji="0" lang="ar-SA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/>
            </a:r>
            <a:br>
              <a:rPr kumimoji="0" lang="ar-SA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</a:br>
            <a:endParaRPr kumimoji="0" 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00800" y="457200"/>
            <a:ext cx="2362200" cy="10668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8400" y="68580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 rtl="1"/>
            <a:r>
              <a:rPr lang="fa-IR" sz="32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2  Titr" pitchFamily="2" charset="-78"/>
              </a:rPr>
              <a:t>جدول</a:t>
            </a:r>
            <a:r>
              <a:rPr lang="fa-IR" sz="36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2  Titr" pitchFamily="2" charset="-78"/>
              </a:rPr>
              <a:t> </a:t>
            </a:r>
            <a:r>
              <a:rPr lang="en-US" sz="32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2  Titr" pitchFamily="2" charset="-78"/>
              </a:rPr>
              <a:t>NAT</a:t>
            </a:r>
            <a:endParaRPr lang="en-US" sz="32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2  Titr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09" y="1676400"/>
            <a:ext cx="868680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جهت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پیاده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سازی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NAT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سیستم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عامل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لینوکس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روش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موجود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است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: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روش</a:t>
            </a:r>
            <a:r>
              <a:rPr lang="ar-SA" sz="1600" b="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اول </a:t>
            </a:r>
            <a:r>
              <a:rPr lang="en-US" sz="1600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 SNAT</a:t>
            </a: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)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SNAT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مخف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Source NAT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می‌باشد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بدین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معناست 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یکی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Header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های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Source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دچار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تغییر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شوند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 طور مثال: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Source IP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 و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Source port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 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ذکر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این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نکته 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ضروری 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است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لینوکس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فرآیند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PAT (Port Address Translation )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،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MASQUERADE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  می‌گویند.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روش</a:t>
            </a:r>
            <a:r>
              <a:rPr lang="ar-SA" sz="1600" b="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دوم </a:t>
            </a:r>
            <a:r>
              <a:rPr lang="en-US" sz="1600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 DNAT</a:t>
            </a: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 )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ar-SA" b="1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15000"/>
              </a:lnSpc>
              <a:spcAft>
                <a:spcPts val="0"/>
              </a:spcAft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DNAT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مخفف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Destination NAT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می‌باشد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بدین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معناست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که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یکی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از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Header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ها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Destination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دچار</a:t>
            </a:r>
            <a:r>
              <a:rPr lang="ar-SA" sz="1600">
                <a:latin typeface="Calibri"/>
                <a:ea typeface="Calibri"/>
              </a:rPr>
              <a:t> </a:t>
            </a: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تغییر شوند. به طور مثال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Destination IP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و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 Destination port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864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82" y="381000"/>
            <a:ext cx="8839200" cy="213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200000"/>
              </a:lnSpc>
              <a:spcAft>
                <a:spcPts val="1000"/>
              </a:spcAft>
            </a:pP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18)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فرض کنید که می خواهیم تمامی کامپیوترهای موجود در شبکه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192.168.0.0/24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در صورت استفاده از شبکه خارجی به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NAT </a:t>
            </a:r>
            <a:r>
              <a:rPr lang="en-US" sz="1600" smtClean="0">
                <a:latin typeface="Times New Roman"/>
                <a:ea typeface="Calibri"/>
                <a:cs typeface="2  Nazanin"/>
              </a:rPr>
              <a:t>10.0.0.1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شوند.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iptables –t nat –A POSTROUTING –s 192.168.0.0./24  –j SNAT --to 10.0.0.1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308"/>
              </p:ext>
            </p:extLst>
          </p:nvPr>
        </p:nvGraphicFramePr>
        <p:xfrm>
          <a:off x="457200" y="2819400"/>
          <a:ext cx="8001000" cy="2231136"/>
        </p:xfrm>
        <a:graphic>
          <a:graphicData uri="http://schemas.openxmlformats.org/drawingml/2006/table">
            <a:tbl>
              <a:tblPr firstRow="1" firstCol="1" bandRow="1"/>
              <a:tblGrid>
                <a:gridCol w="6461960"/>
                <a:gridCol w="1539040"/>
              </a:tblGrid>
              <a:tr h="557784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جهت مشخص کردن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Table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از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-t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کنیم که حرف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بایستی کوچک تایپ شود، عبارت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nat 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مشخصه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Table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مربوط به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NAT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می باشد که تمامی حروف آن بایستی کوچک تایپ شوند.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-t nat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784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 که از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SNAT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کنیم بایستی از زنجیره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POSTROUTING (Chain)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کنید و حتما تمامی حروف آن بزرگ تایپ شوند.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POSTROUTING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784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 که از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Source NAT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کنیم این عبارت را بعد از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–j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وارد می کنیم و بایستی حروف آن بزرگ تایپ شوند.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SNAT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784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جهت مشخص کردن یک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IP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شود که می خواهیم بسته های اطلاعاتی مورد نظر به آن 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NAT</a:t>
                      </a:r>
                      <a:r>
                        <a:rPr lang="fa-IR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شوند، حتماً تمامی حروف آن کوچک تایپ شوند.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--to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14528"/>
              </p:ext>
            </p:extLst>
          </p:nvPr>
        </p:nvGraphicFramePr>
        <p:xfrm>
          <a:off x="304800" y="3200400"/>
          <a:ext cx="8381999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6670762"/>
                <a:gridCol w="1711237"/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جهت پیکربندی 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PAT</a:t>
                      </a:r>
                      <a:r>
                        <a:rPr lang="fa-IR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از این عبارت بعد از 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–j</a:t>
                      </a:r>
                      <a:r>
                        <a:rPr lang="fa-IR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کنیم، حتماً تمامی حروف آن بزرگ تایپ شوند.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MASQUERADE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239192"/>
            <a:ext cx="8755062" cy="21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rtl="1"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</a:t>
            </a:r>
            <a:r>
              <a:rPr lang="fa-IR" sz="2800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marL="0" marR="0" lvl="0" indent="0" algn="justLow" defTabSz="914400" rt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جهت پیکربندی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برروی مسیریاب از تکنیک زیر استفاده می کنیم: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Low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POSTROUTING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–s 192.168.0.0./24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 nat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 MASQUERADE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15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229600" cy="197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en-US" b="1" smtClean="0">
                <a:effectLst/>
                <a:latin typeface="Times New Roman"/>
                <a:ea typeface="Calibri"/>
                <a:cs typeface="2  Nazanin"/>
              </a:rPr>
              <a:t>DNAT</a:t>
            </a:r>
            <a:r>
              <a:rPr lang="fa-IR" sz="2000" b="1" smtClean="0">
                <a:effectLst/>
                <a:latin typeface="Times New Roman"/>
                <a:ea typeface="Calibri"/>
                <a:cs typeface="2  Nazanin"/>
              </a:rPr>
              <a:t>: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در این مستند  قصد داریم به بحث و بررسی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DNAT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بپردازیم،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DNAT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زمانی استفاده می شود که بخواهیم مقصد یک بسته را عوض کنیم با عنایت به این نکته که مقصد می تواند پورت و یا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IP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باشد.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باتوجه به دیاگرام شبکه زیر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DNAT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بسته ها را از یک شبکه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Public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مانند اینترنت به یک شبکه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Private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مانند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LAN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هدایت می کند. 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36" y="3022661"/>
            <a:ext cx="1447800" cy="2244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6" y="3626120"/>
            <a:ext cx="1447800" cy="1447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609436" y="4350020"/>
            <a:ext cx="2133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436" y="500386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192.168.0.2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0006" y="39876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192.168.0.1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90836" y="396004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2.2.2.2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66836" y="5308661"/>
            <a:ext cx="145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Firewall Server</a:t>
            </a:r>
          </a:p>
          <a:p>
            <a:pPr algn="ctr"/>
            <a:r>
              <a:rPr lang="en-US" smtClean="0"/>
              <a:t>(IPTABLES)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15941" y="437711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Eth 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90836" y="433555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Eth 0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22496"/>
            <a:ext cx="2438400" cy="19304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5190836" y="4313299"/>
            <a:ext cx="1514764" cy="4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10006" y="2895600"/>
            <a:ext cx="3890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67081" y="2602468"/>
            <a:ext cx="74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DNAT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6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229600" cy="217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</a:t>
            </a:r>
            <a:r>
              <a:rPr lang="fa-IR" b="1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20)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فرض کنید که می خواهیم از طریق مسیریاب بسته های مربوط به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2.2.2.2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را به سمت کامپیوتر </a:t>
            </a:r>
            <a:r>
              <a:rPr lang="en-US" sz="1600" smtClean="0">
                <a:latin typeface="Times New Roman"/>
                <a:ea typeface="Calibri"/>
                <a:cs typeface="2  Nazanin"/>
              </a:rPr>
              <a:t>192.168.0.2</a:t>
            </a:r>
            <a:r>
              <a:rPr lang="fa-IR" sz="1600" smtClean="0">
                <a:latin typeface="Times New Roman"/>
                <a:ea typeface="Calibri"/>
                <a:cs typeface="2  Nazanin"/>
              </a:rPr>
              <a:t> 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هدایت کنیم، برای حل این مسئله از تکنیک زیر استفاده می کنیم:</a:t>
            </a: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iptables  –t  nat  –A   PREROUTING   -d 2.2.2.2   –j   DNAT   --to   </a:t>
            </a:r>
            <a:r>
              <a:rPr lang="en-US" sz="1600" smtClean="0">
                <a:latin typeface="Times New Roman"/>
                <a:ea typeface="Calibri"/>
                <a:cs typeface="2  Nazanin"/>
              </a:rPr>
              <a:t>192.168.0.2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40342"/>
              </p:ext>
            </p:extLst>
          </p:nvPr>
        </p:nvGraphicFramePr>
        <p:xfrm>
          <a:off x="533400" y="3102864"/>
          <a:ext cx="8077200" cy="2162556"/>
        </p:xfrm>
        <a:graphic>
          <a:graphicData uri="http://schemas.openxmlformats.org/drawingml/2006/table">
            <a:tbl>
              <a:tblPr rtl="1" firstRow="1" firstCol="1" bandRow="1"/>
              <a:tblGrid>
                <a:gridCol w="1099128"/>
                <a:gridCol w="6978072"/>
              </a:tblGrid>
              <a:tr h="63093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PREROUTING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 از این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Chain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شود که بخواهیم از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DNAT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کنیم. تمامی حروف آن بایستی بزرگ تایپ شوند.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65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-j DNAT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در انتهای تمامی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Rule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های مربوط به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DNAT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بعد از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–j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حتماً عبارت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DNAT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را با حروف بزرگ تایپ می کنیم.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968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بعد از این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Option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حتماً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IP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که تمامی بسته ها قرار است به سمت آن هدایت شوند را مشخص می کنیم، تمامی حروف آن بایستی کوچک تایپ شوند.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909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763000" cy="581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2</a:t>
            </a: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1</a:t>
            </a: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000" smtClean="0">
                <a:effectLst/>
                <a:latin typeface="Times New Roman"/>
                <a:ea typeface="Calibri"/>
                <a:cs typeface="2  Nazanin"/>
              </a:rPr>
              <a:t>فرض کنید که بخواهیم توسط مسیریاب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تمامی بسته های مربوط به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Web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 که به طرف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2.2.2.2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می آیند را به سمت سرور </a:t>
            </a:r>
            <a:r>
              <a:rPr lang="en-US" smtClean="0">
                <a:latin typeface="Times New Roman"/>
                <a:ea typeface="Calibri"/>
                <a:cs typeface="2  Nazanin"/>
              </a:rPr>
              <a:t>192.168.0.2</a:t>
            </a:r>
            <a:r>
              <a:rPr lang="fa-IR" smtClean="0">
                <a:latin typeface="Times New Roman"/>
                <a:ea typeface="Calibri"/>
                <a:cs typeface="2  Nazanin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هدایت کنیم از تکنیک زیر استفاده می کنیم:</a:t>
            </a: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iptables –t nat –A PREROUTING –p tcp --dport 80 –d  </a:t>
            </a:r>
            <a:r>
              <a:rPr lang="en-US" smtClean="0">
                <a:latin typeface="Times New Roman"/>
                <a:ea typeface="Calibri"/>
                <a:cs typeface="2  Nazanin"/>
              </a:rPr>
              <a:t>2.2.2.2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–j DNAT --to 192.168.0.2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 rtl="1"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22)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فرض کنید که بخواهیم توسط مسیریاب کلیه بسته هایی که به طرف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2.2.2.2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پورت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8080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 می آیند را به سمت </a:t>
            </a:r>
            <a:r>
              <a:rPr lang="en-US" smtClean="0">
                <a:latin typeface="Times New Roman"/>
                <a:ea typeface="Calibri"/>
                <a:cs typeface="2  Nazanin"/>
              </a:rPr>
              <a:t>192.168.0.2</a:t>
            </a:r>
            <a:r>
              <a:rPr lang="fa-IR" smtClean="0">
                <a:latin typeface="Times New Roman"/>
                <a:ea typeface="Calibri"/>
                <a:cs typeface="2  Nazanin"/>
              </a:rPr>
              <a:t> 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پورت </a:t>
            </a: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80</a:t>
            </a:r>
            <a:r>
              <a:rPr lang="fa-IR" sz="2000" smtClean="0">
                <a:effectLst/>
                <a:latin typeface="Times New Roman"/>
                <a:ea typeface="Calibri"/>
                <a:cs typeface="2  Nazanin"/>
              </a:rPr>
              <a:t> هدایت کنیم، از تکنیک زیر استفاده می کنیم:</a:t>
            </a: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iptables –t nat –A PREROUTING –p tcp --dport 8080 –d 2.2.2.2 –j DNAT --to 192.168.0.2:80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46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00800" y="457200"/>
            <a:ext cx="2362200" cy="10668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1"/>
            <a:r>
              <a:rPr lang="fa-IR" sz="24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2  Titr" pitchFamily="2" charset="-78"/>
              </a:rPr>
              <a:t>جدول </a:t>
            </a:r>
            <a:r>
              <a:rPr lang="en-US" sz="24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Mangle</a:t>
            </a:r>
            <a:endParaRPr lang="en-US" sz="24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885244"/>
            <a:ext cx="8839200" cy="2921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200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این جدول کنترل روند رد و بدل شدن اطلاعات را برعهده دارد، و در صورتی که به درستی پیکربندی شود در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performance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شبکه اثر محسوس و مؤثری دارد و در صورتی که به هر دلیلی پیکربندی درستی از این جدول نداشته باشیم اثر معکوسی بر بازده پیش فرض شبکه ایجاد می کند.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200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بهبود روند رد و بدل شدن اطلاعات بین دو نقطه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QOS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می گویند. که مخفف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Quality Of Service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می باشد.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Mangle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در لغت به معنای دستکاری کردن می باشد و در فن نیز برای بالا بردن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QOS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، بایستی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Header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های یک بسته را دستکاری کنیم.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30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763000" cy="13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</a:t>
            </a:r>
            <a:r>
              <a:rPr lang="ar-SA" b="1" smtClean="0">
                <a:effectLst/>
                <a:latin typeface="Times New Roman"/>
                <a:ea typeface="Calibri"/>
                <a:cs typeface="2  Nazanin"/>
              </a:rPr>
              <a:t> </a:t>
            </a: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23</a:t>
            </a: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mtClean="0">
                <a:effectLst/>
                <a:latin typeface="Times New Roman"/>
                <a:ea typeface="Calibri"/>
                <a:cs typeface="2  Nazanin"/>
              </a:rPr>
              <a:t>در صورتی که نخواهیم هیچ کلاینتی به عنوان مسیریاب، اینترنت را برای بقیه به اشتراک بگذارد از تکنیک زیر استفاده می کنیم( به دیاگرام های زیر دقت کنید):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733800"/>
            <a:ext cx="8610600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iptables -t mangle -I POSTROUTING -o eth0 -j TTL --ttl-set 1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fa-IR" sz="1600" smtClean="0">
                <a:effectLst/>
                <a:latin typeface="Times New Roman"/>
                <a:ea typeface="Calibri"/>
                <a:cs typeface="2  Nazanin"/>
              </a:rPr>
              <a:t>در این دستور کلیه بسته هایی که به کلاینت ها می فرستیم با مقدار </a:t>
            </a:r>
            <a:r>
              <a:rPr lang="en-US" sz="1400" smtClean="0">
                <a:effectLst/>
                <a:latin typeface="Times New Roman"/>
                <a:ea typeface="Calibri"/>
                <a:cs typeface="2  Nazanin"/>
              </a:rPr>
              <a:t>TTL</a:t>
            </a:r>
            <a:r>
              <a:rPr lang="fa-IR" sz="1600" smtClean="0">
                <a:effectLst/>
                <a:latin typeface="Times New Roman"/>
                <a:ea typeface="Calibri"/>
                <a:cs typeface="2  Nazanin"/>
              </a:rPr>
              <a:t> یک می باشند، و در صورتی که بخواهد از مسیریاب دیگر (به طور مثال از</a:t>
            </a:r>
            <a:r>
              <a:rPr lang="en-US" sz="1400" smtClean="0">
                <a:effectLst/>
                <a:latin typeface="Times New Roman"/>
                <a:ea typeface="Calibri"/>
                <a:cs typeface="2  Nazanin"/>
              </a:rPr>
              <a:t> PC1</a:t>
            </a:r>
            <a:r>
              <a:rPr lang="fa-IR" sz="1600" smtClean="0">
                <a:effectLst/>
                <a:latin typeface="Times New Roman"/>
                <a:ea typeface="Calibri"/>
                <a:cs typeface="2  Nazanin"/>
              </a:rPr>
              <a:t> در دیاگرام غیرقانونی) عبور کند، به علت صفر شدن مقدار </a:t>
            </a:r>
            <a:r>
              <a:rPr lang="en-US" sz="1400" smtClean="0">
                <a:effectLst/>
                <a:latin typeface="Times New Roman"/>
                <a:ea typeface="Calibri"/>
                <a:cs typeface="2  Nazanin"/>
              </a:rPr>
              <a:t>TLL</a:t>
            </a:r>
            <a:r>
              <a:rPr lang="fa-IR" sz="1600" smtClean="0">
                <a:effectLst/>
                <a:latin typeface="Times New Roman"/>
                <a:ea typeface="Calibri"/>
                <a:cs typeface="2  Nazanin"/>
              </a:rPr>
              <a:t> در اثر رد شدن از مسیریاب، آن بسته از بین می رود.</a:t>
            </a:r>
            <a:endParaRPr lang="en-US" sz="1400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51715"/>
              </p:ext>
            </p:extLst>
          </p:nvPr>
        </p:nvGraphicFramePr>
        <p:xfrm>
          <a:off x="152400" y="5105400"/>
          <a:ext cx="8763000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7492841"/>
                <a:gridCol w="1270159"/>
              </a:tblGrid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در صورت استفاده از جدول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mangle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از این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option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کنیم. تمامی حروف آن بایستی کوچک تایپ شوند.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mangle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برای تغییر دادن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TTL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بعد از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–j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از این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option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شود و تمامی حروف آن بایستی بزرگ تایپ شوند.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TTL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به منظور انتساب دادن عدد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TLL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از این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option </a:t>
                      </a: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 می کنیم.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--ttl-set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09" y="1481019"/>
            <a:ext cx="4494530" cy="21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5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4184"/>
              </p:ext>
            </p:extLst>
          </p:nvPr>
        </p:nvGraphicFramePr>
        <p:xfrm>
          <a:off x="838200" y="4191000"/>
          <a:ext cx="7467600" cy="630936"/>
        </p:xfrm>
        <a:graphic>
          <a:graphicData uri="http://schemas.openxmlformats.org/drawingml/2006/table">
            <a:tbl>
              <a:tblPr rtl="1" firstRow="1" firstCol="1" bandRow="1"/>
              <a:tblGrid>
                <a:gridCol w="1303087"/>
                <a:gridCol w="6164513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--ttl-inc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صرفاً جهت اضافه نمودن مقدار 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TTL</a:t>
                      </a:r>
                      <a:r>
                        <a:rPr lang="fa-IR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استفاده می شود. تمامی حروف آن بایستی کوچک تایپ شوند.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239192"/>
            <a:ext cx="8839200" cy="379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</a:t>
            </a:r>
            <a:r>
              <a:rPr kumimoji="0" lang="fa-I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24)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در صورتی که بخواهیم کسی نتواند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Topology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شبکه را پیدا کند به طور مثال به وسیله دستور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tracert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یا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traceroute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و یا نرم افزار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Cheops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 و همچنین روش های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Fire Walk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، می توانیم از تکنیک زیر استفاده کنیم: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 -t mangle -I FORWARD -i eth0 -j TTL --ttl-inc 255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با وارد کردن دستور بالا در صورت اجرای هر گونه نرم افزار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Topology Detector</a:t>
            </a:r>
            <a:r>
              <a:rPr kumimoji="0" 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، مسیریاب های موجود بین مبدا و مقصد مشخص نمی شوند.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15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26220"/>
              </p:ext>
            </p:extLst>
          </p:nvPr>
        </p:nvGraphicFramePr>
        <p:xfrm>
          <a:off x="1752600" y="1889760"/>
          <a:ext cx="5753100" cy="1920240"/>
        </p:xfrm>
        <a:graphic>
          <a:graphicData uri="http://schemas.openxmlformats.org/drawingml/2006/table">
            <a:tbl>
              <a:tblPr rtl="1" firstRow="1" firstCol="1" bandRow="1"/>
              <a:tblGrid>
                <a:gridCol w="2876550"/>
                <a:gridCol w="2876550"/>
              </a:tblGrid>
              <a:tr h="32004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مقدار </a:t>
                      </a: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TOS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شرح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16 (0x10)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Minimize-Delay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8 (0x08)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Maximize-Throughput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4 (0x04)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Maximize-Reliability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2 (0x02)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Minimize-Cost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0 (0x00)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Normal-Service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55270"/>
            <a:ext cx="8839200" cy="182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 fontAlgn="base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</a:pPr>
            <a:r>
              <a:rPr lang="fa-IR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25)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جهت بهبود بازده شبکه از یک معیار به نام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TOS</a:t>
            </a:r>
            <a:r>
              <a:rPr kumimoji="0" lang="fa-I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(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Type Of Service</a:t>
            </a:r>
            <a:r>
              <a:rPr kumimoji="0" lang="fa-I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) استفاده می کنیم، تغییر دادن این معیار که یکی از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Header</a:t>
            </a:r>
            <a:r>
              <a:rPr kumimoji="0" lang="fa-I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های بسته اطلاعاتی می باشد بر اساس جدول زیر تعیین می شود:</a:t>
            </a:r>
            <a:endParaRPr kumimoji="0" 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8839200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در صورتی که بخواهیم بسته های درخواست </a:t>
            </a:r>
            <a:r>
              <a:rPr lang="en-US" sz="1600" smtClean="0">
                <a:effectLst/>
                <a:latin typeface="Times New Roman"/>
                <a:ea typeface="Calibri"/>
                <a:cs typeface="2  Nazanin"/>
              </a:rPr>
              <a:t>Web</a:t>
            </a: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 را با بالاترین اولویت نسبت به بسته های دیگر شبکه ارسال نماییم از تکنیک زیر استفاده می کنیم:</a:t>
            </a:r>
            <a:endParaRPr lang="en-US" sz="1600" smtClean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mtClean="0">
                <a:effectLst/>
                <a:latin typeface="Times New Roman"/>
                <a:ea typeface="Calibri"/>
                <a:cs typeface="2  Nazanin"/>
              </a:rPr>
              <a:t>iptables -t mangle -A POSTROUTING -p tcp --dport 80 -j TOS --set-tos 8</a:t>
            </a:r>
            <a:endParaRPr lang="en-US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200000"/>
              </a:lnSpc>
              <a:spcAft>
                <a:spcPts val="1000"/>
              </a:spcAft>
            </a:pPr>
            <a:r>
              <a:rPr lang="fa-IR" smtClean="0">
                <a:effectLst/>
                <a:latin typeface="Times New Roman"/>
                <a:ea typeface="Calibri"/>
                <a:cs typeface="2  Nazanin"/>
              </a:rPr>
              <a:t> </a:t>
            </a:r>
            <a:endParaRPr lang="en-US" sz="160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5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2209800"/>
            <a:ext cx="8659091" cy="2932331"/>
            <a:chOff x="381000" y="2209800"/>
            <a:chExt cx="8659091" cy="293233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46"/>
            <a:stretch/>
          </p:blipFill>
          <p:spPr>
            <a:xfrm>
              <a:off x="7086600" y="2876550"/>
              <a:ext cx="1953491" cy="12382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209800"/>
              <a:ext cx="1447800" cy="22440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813259"/>
              <a:ext cx="1447800" cy="14478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600200" y="3537159"/>
              <a:ext cx="2133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181600" y="3495676"/>
              <a:ext cx="2209800" cy="9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7200" y="4191000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192.168.0.2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770" y="3174754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192.168.0.1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1600" y="3147179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10.0.0.1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5527" y="414470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10.0.0.2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7600" y="4495800"/>
              <a:ext cx="145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Firewall Server</a:t>
              </a:r>
            </a:p>
            <a:p>
              <a:pPr algn="ctr"/>
              <a:r>
                <a:rPr lang="en-US" smtClean="0"/>
                <a:t>(IPTABLES)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6705" y="3564254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Eth 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00" y="352269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Eth 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487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2480"/>
            <a:ext cx="4484412" cy="21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3037305"/>
            <a:ext cx="36853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a-IR" sz="32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2  Titr" pitchFamily="2" charset="-78"/>
              </a:rPr>
              <a:t>با تشکر از توجه شما</a:t>
            </a:r>
            <a:endParaRPr lang="en-US" sz="32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2 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76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69124"/>
              </p:ext>
            </p:extLst>
          </p:nvPr>
        </p:nvGraphicFramePr>
        <p:xfrm>
          <a:off x="228600" y="2002155"/>
          <a:ext cx="8679872" cy="3154680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869338"/>
                <a:gridCol w="7810534"/>
              </a:tblGrid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 err="1">
                          <a:ln>
                            <a:noFill/>
                          </a:ln>
                          <a:effectLst/>
                        </a:rPr>
                        <a:t>iptables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استفاده می شود که بخواهیم به تنظیمات 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Firewall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دسترسی داشته باشیم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حتما بایستی حروف آن کوچک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تایپ</a:t>
                      </a:r>
                      <a:r>
                        <a:rPr kumimoji="0" lang="fa-I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شوند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-A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استفاده می شود که بخواهیم به تنظیمات قبل یک قانون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(Rule)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اضافه کنیم که مخفف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Append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می باشد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حتما حرف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A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بایستی بزرگ تایپ شود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INPUT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با توجه به توضیحات ارائه شده می توان دریافت که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این</a:t>
                      </a: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Rule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استفاده می شود که مقصد، سیستم جاری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شما</a:t>
                      </a:r>
                      <a:r>
                        <a:rPr kumimoji="0" lang="fa-I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باشد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حتما تمامی حروف آن بایستی بزرگ تایپ شوند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-j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تصمیم نهایی در مورد یک قانون به وسیله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j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گرفته می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شود</a:t>
                      </a:r>
                      <a:r>
                        <a:rPr kumimoji="0" lang="fa-I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که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مخفف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jump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می باشد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حتما بایستی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j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کوچک تایپ شود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DROP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استفاده می شود که بخواهیم بسته ای را نابود کنیم و به فرستنده جوابی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نفرستیم</a:t>
                      </a:r>
                      <a:endParaRPr kumimoji="0" lang="fa-IR" sz="18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327671"/>
            <a:ext cx="86868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1)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-A  INPUT 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  DROP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این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اسکریپت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که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در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یک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خط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فرمان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تایپ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می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شود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از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پنج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قسمت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تشکیل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شده</a:t>
            </a:r>
            <a:r>
              <a:rPr kumimoji="0" lang="ar-SA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2  Nazanin" pitchFamily="2" charset="-78"/>
              </a:rPr>
              <a:t>است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en-US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3340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پس در اینجا در میابیم که به وسیله این اسکریپت تمامی بسته ها که به سمت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Server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ما روانه می شوند از بین می روند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.</a:t>
            </a:r>
          </a:p>
          <a:p>
            <a:pPr algn="justLow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justLow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نکته</a:t>
            </a:r>
            <a:r>
              <a:rPr lang="en-US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(</a:t>
            </a:r>
            <a:r>
              <a:rPr lang="fa-IR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ar-SA" b="1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اگر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در این اسکریپت به جای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–A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از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–D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استفاده کنیم،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Rule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مورد نظر پاک می شود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.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حرف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D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بایستی بزرگ تایپ شود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D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مخفف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Delete </a:t>
            </a:r>
            <a:r>
              <a:rPr lang="ar-SA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 می باشد</a:t>
            </a:r>
            <a:r>
              <a:rPr lang="en-US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09600"/>
            <a:ext cx="8915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2)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fa-IR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fa-IR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را </a:t>
            </a:r>
            <a:r>
              <a:rPr lang="ar-SA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به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گونه ای</a:t>
            </a:r>
            <a:r>
              <a:rPr lang="fa-IR">
                <a:latin typeface="Times New Roman" pitchFamily="18" charset="0"/>
                <a:ea typeface="Calibri" pitchFamily="34" charset="0"/>
                <a:cs typeface="2  Nazanin" pitchFamily="2" charset="-78"/>
              </a:rPr>
              <a:t> تغییر می دهیم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که تمامی بسته هایی که از سمت </a:t>
            </a:r>
            <a:r>
              <a:rPr lang="ar-SA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مبدا</a:t>
            </a:r>
            <a:r>
              <a:rPr lang="fa-IR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 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فرستاده می شوند نابود شوند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:</a:t>
            </a:r>
          </a:p>
          <a:p>
            <a:pPr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  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–s 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192.168.0.2   –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 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DROP</a:t>
            </a:r>
            <a:endParaRPr lang="en-US" sz="24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r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این اسکریپت نسبت به مثال قبل دو قسمت جدید دارد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25922"/>
              </p:ext>
            </p:extLst>
          </p:nvPr>
        </p:nvGraphicFramePr>
        <p:xfrm>
          <a:off x="914400" y="2667000"/>
          <a:ext cx="7633335" cy="1828800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1842135"/>
                <a:gridCol w="5791200"/>
              </a:tblGrid>
              <a:tr h="914400">
                <a:tc>
                  <a:txBody>
                    <a:bodyPr/>
                    <a:lstStyle/>
                    <a:p>
                      <a:pPr marL="0" algn="ctr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-s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استفاده می شود که بخواهیم مبدا بسته را مشخص کنیم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 </a:t>
                      </a:r>
                      <a:r>
                        <a:rPr kumimoji="0" lang="fa-I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مخفف</a:t>
                      </a: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source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می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باشد</a:t>
                      </a:r>
                      <a:r>
                        <a:rPr kumimoji="0" lang="fa-I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و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حرف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s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کوچک تایپ می شود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algn="ctr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192.168.0.2 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IP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فرستنده بسته می باشد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763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3)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2 را کمی تخصصی تر می کنیم به گونه ای که اگر از سمت مبدا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به سمت سرور ما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ping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شود آن را 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DROP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 کند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:</a:t>
            </a:r>
            <a:endParaRPr lang="en-US" sz="24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–A INPUT –s 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192.168.0.2 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–p </a:t>
            </a: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icmp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–j DROP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29023"/>
              </p:ext>
            </p:extLst>
          </p:nvPr>
        </p:nvGraphicFramePr>
        <p:xfrm>
          <a:off x="685800" y="2743200"/>
          <a:ext cx="7696200" cy="1828800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914400"/>
                <a:gridCol w="6781800"/>
              </a:tblGrid>
              <a:tr h="914400">
                <a:tc>
                  <a:txBody>
                    <a:bodyPr/>
                    <a:lstStyle/>
                    <a:p>
                      <a:pPr marL="0" algn="ctr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-p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استفاده می شود که بخواهیم پروتکل بسته را مشخص کنیم که مخفف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protocol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است و حتما بایستی حرف 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p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کوچک تایپ شود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algn="ctr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u="none" strike="noStrike" kern="1200" cap="none" normalizeH="0" baseline="0" err="1">
                          <a:ln>
                            <a:noFill/>
                          </a:ln>
                          <a:effectLst/>
                        </a:rPr>
                        <a:t>icmp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2  Nazanin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اسم پرو</a:t>
                      </a:r>
                      <a:r>
                        <a:rPr kumimoji="0" lang="fa-IR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ت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کل را مشخص می کند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 </a:t>
                      </a:r>
                      <a:r>
                        <a:rPr kumimoji="0" lang="ar-SA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اسم پروتکل بایستی با حروف کوچک تایپ شود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1000" y="508703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همانطور که میدانیم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ping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از پروتکل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err="1">
                <a:latin typeface="Times New Roman" pitchFamily="18" charset="0"/>
                <a:ea typeface="Calibri" pitchFamily="34" charset="0"/>
                <a:cs typeface="2  Nazanin" pitchFamily="2" charset="-78"/>
              </a:rPr>
              <a:t>icmp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استفاده می کند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74073"/>
            <a:ext cx="8915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نکته:</a:t>
            </a:r>
          </a:p>
          <a:p>
            <a:pPr algn="just" rtl="1">
              <a:lnSpc>
                <a:spcPct val="150000"/>
              </a:lnSpc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اگر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err="1">
                <a:latin typeface="Times New Roman" pitchFamily="18" charset="0"/>
                <a:ea typeface="Calibri" pitchFamily="34" charset="0"/>
                <a:cs typeface="2  Nazanin" pitchFamily="2" charset="-78"/>
              </a:rPr>
              <a:t>icmp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مربوط به مبدا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DROP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شود بسته های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echo-request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آن از بین میروند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.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خوب تا اینجا مطلوب ما می باشد اما در صورتی که بخواهیم به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ping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کنیم بسته های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echo-reply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آن از بین می روند که این قسمت ماجرا مطلوب ما نیست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.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به عبارت بهتر ما می خواهیم به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ping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کنیم اما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نتواند به ما 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ping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ar-SA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کند</a:t>
            </a:r>
            <a:r>
              <a:rPr lang="fa-IR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.</a:t>
            </a:r>
            <a:endParaRPr lang="en-US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819400"/>
            <a:ext cx="891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4)</a:t>
            </a:r>
            <a:endParaRPr lang="fa-IR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/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مشکل را </a:t>
            </a:r>
            <a:r>
              <a:rPr lang="fa-IR">
                <a:latin typeface="Times New Roman" pitchFamily="18" charset="0"/>
                <a:ea typeface="Calibri" pitchFamily="34" charset="0"/>
                <a:cs typeface="2  Nazanin" pitchFamily="2" charset="-78"/>
              </a:rPr>
              <a:t>اینگونه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حل می کن</a:t>
            </a:r>
            <a:r>
              <a:rPr lang="fa-IR">
                <a:latin typeface="Times New Roman" pitchFamily="18" charset="0"/>
                <a:ea typeface="Calibri" pitchFamily="34" charset="0"/>
                <a:cs typeface="2  Nazanin" pitchFamily="2" charset="-78"/>
              </a:rPr>
              <a:t>یم:</a:t>
            </a:r>
            <a:endParaRPr lang="en-US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l"/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-A INPUT -p </a:t>
            </a: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icmp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--</a:t>
            </a: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icmp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-type echo-request –j DROP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89453"/>
              </p:ext>
            </p:extLst>
          </p:nvPr>
        </p:nvGraphicFramePr>
        <p:xfrm>
          <a:off x="1143000" y="4343400"/>
          <a:ext cx="7189470" cy="1828800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1474470"/>
                <a:gridCol w="5715000"/>
              </a:tblGrid>
              <a:tr h="914400">
                <a:tc>
                  <a:txBody>
                    <a:bodyPr/>
                    <a:lstStyle/>
                    <a:p>
                      <a:pPr marL="0" algn="ctr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--</a:t>
                      </a:r>
                      <a:r>
                        <a:rPr kumimoji="0" lang="en-US" sz="18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icmp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-type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زمانی </a:t>
                      </a:r>
                      <a:r>
                        <a:rPr kumimoji="0" lang="ar-SA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استفاده می </a:t>
                      </a:r>
                      <a:r>
                        <a:rPr kumimoji="0" lang="ar-SA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شود که بخواهیم نوع پیام </a:t>
                      </a:r>
                      <a:r>
                        <a:rPr kumimoji="0" lang="en-US" sz="2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icmp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را مشخص کنیم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algn="ctr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echo-request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ar-SA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ارسال </a:t>
                      </a:r>
                      <a:r>
                        <a:rPr kumimoji="0" lang="ar-SA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پیام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icmp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 </a:t>
                      </a:r>
                      <a:r>
                        <a:rPr kumimoji="0" lang="ar-SA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می باشد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2  Nazanin" pitchFamily="2" charset="-78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763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800" b="1">
                <a:latin typeface="Times New Roman" pitchFamily="18" charset="0"/>
                <a:ea typeface="Calibri" pitchFamily="34" charset="0"/>
                <a:cs typeface="2  Nazanin" pitchFamily="2" charset="-78"/>
              </a:rPr>
              <a:t>مثال 5)</a:t>
            </a:r>
            <a:endParaRPr lang="en-US" sz="2800" b="1">
              <a:latin typeface="Times New Roman" pitchFamily="18" charset="0"/>
              <a:ea typeface="Calibri" pitchFamily="34" charset="0"/>
              <a:cs typeface="2 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برای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block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کردن یک سرویس خاص بایستی به دو نکته توجه کنیم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1-‌ 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Protocol</a:t>
            </a:r>
          </a:p>
          <a:p>
            <a:pPr algn="r" rtl="1">
              <a:lnSpc>
                <a:spcPct val="150000"/>
              </a:lnSpc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2-‌ 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Port number</a:t>
            </a:r>
          </a:p>
          <a:p>
            <a:pPr algn="r" rtl="1">
              <a:lnSpc>
                <a:spcPct val="150000"/>
              </a:lnSpc>
            </a:pP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به طور مثال می خواهیم سرویس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web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را برای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smtClean="0">
                <a:latin typeface="Times New Roman" pitchFamily="18" charset="0"/>
                <a:ea typeface="Calibri" pitchFamily="34" charset="0"/>
                <a:cs typeface="2  Nazanin" pitchFamily="2" charset="-78"/>
              </a:rPr>
              <a:t>192.168.0.2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ببندیم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.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همانطور که میدانیم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web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از پروتکل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en-US" err="1">
                <a:latin typeface="Times New Roman" pitchFamily="18" charset="0"/>
                <a:ea typeface="Calibri" pitchFamily="34" charset="0"/>
                <a:cs typeface="2  Nazanin" pitchFamily="2" charset="-78"/>
              </a:rPr>
              <a:t>tcp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و شماره پورت 80 استفاده می کند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. </a:t>
            </a:r>
            <a:r>
              <a:rPr lang="ar-SA">
                <a:latin typeface="Times New Roman" pitchFamily="18" charset="0"/>
                <a:ea typeface="Calibri" pitchFamily="34" charset="0"/>
                <a:cs typeface="2  Nazanin" pitchFamily="2" charset="-78"/>
              </a:rPr>
              <a:t>بنابراین این مساله را به صورت زیر حل می کنیم</a:t>
            </a:r>
            <a:r>
              <a:rPr lang="en-US">
                <a:latin typeface="Times New Roman" pitchFamily="18" charset="0"/>
                <a:ea typeface="Calibri" pitchFamily="34" charset="0"/>
                <a:cs typeface="2  Nazanin" pitchFamily="2" charset="-78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iptables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–A INPUT –s 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192.168.0.2  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–p </a:t>
            </a: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tcp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--</a:t>
            </a:r>
            <a:r>
              <a:rPr lang="en-US" sz="240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dport</a:t>
            </a:r>
            <a:r>
              <a:rPr 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80 –j </a:t>
            </a:r>
            <a:r>
              <a:rPr lang="en-US" sz="24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DROP</a:t>
            </a:r>
            <a:endParaRPr lang="en-US" sz="24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77593"/>
              </p:ext>
            </p:extLst>
          </p:nvPr>
        </p:nvGraphicFramePr>
        <p:xfrm>
          <a:off x="396240" y="3962400"/>
          <a:ext cx="8366760" cy="1261872"/>
        </p:xfrm>
        <a:graphic>
          <a:graphicData uri="http://schemas.openxmlformats.org/drawingml/2006/table">
            <a:tbl>
              <a:tblPr rtl="1" firstRow="1" firstCol="1" bandRow="1"/>
              <a:tblGrid>
                <a:gridCol w="1584058"/>
                <a:gridCol w="6782702"/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--</a:t>
                      </a:r>
                      <a:r>
                        <a:rPr lang="en-US" sz="2000" b="1" err="1">
                          <a:effectLst/>
                          <a:latin typeface="Times New Roman"/>
                          <a:ea typeface="Calibri"/>
                          <a:cs typeface="2  Nazanin"/>
                        </a:rPr>
                        <a:t>dport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زمانی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استفاده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شود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که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بخواهیم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پورت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مقصد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را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مشخص کنیم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مخفف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 destination port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می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باشد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و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تمامی حروف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آن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بایستی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کوچک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تایپ</a:t>
                      </a:r>
                      <a:r>
                        <a:rPr lang="ar-S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r-SA" sz="24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شوند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2  Nazanin"/>
                        </a:rPr>
                        <a:t>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7902</TotalTime>
  <Words>3846</Words>
  <Application>Microsoft Office PowerPoint</Application>
  <PresentationFormat>On-screen Show (4:3)</PresentationFormat>
  <Paragraphs>326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IPTable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IPTable</dc:title>
  <dc:creator>Mostafa</dc:creator>
  <cp:lastModifiedBy>Mostafa</cp:lastModifiedBy>
  <cp:revision>82</cp:revision>
  <dcterms:created xsi:type="dcterms:W3CDTF">2016-06-22T00:56:40Z</dcterms:created>
  <dcterms:modified xsi:type="dcterms:W3CDTF">2016-06-27T13:19:44Z</dcterms:modified>
</cp:coreProperties>
</file>