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6"/>
  </p:notesMasterIdLst>
  <p:sldIdLst>
    <p:sldId id="258" r:id="rId2"/>
    <p:sldId id="256" r:id="rId3"/>
    <p:sldId id="278" r:id="rId4"/>
    <p:sldId id="280" r:id="rId5"/>
    <p:sldId id="259" r:id="rId6"/>
    <p:sldId id="281" r:id="rId7"/>
    <p:sldId id="282" r:id="rId8"/>
    <p:sldId id="283" r:id="rId9"/>
    <p:sldId id="284" r:id="rId10"/>
    <p:sldId id="285" r:id="rId11"/>
    <p:sldId id="297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75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</p:sldIdLst>
  <p:sldSz cx="9144000" cy="6858000" type="screen4x3"/>
  <p:notesSz cx="6858000" cy="9144000"/>
  <p:custDataLst>
    <p:tags r:id="rId37"/>
  </p:custDataLst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 Izadi" initials="A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92BC"/>
    <a:srgbClr val="7C6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88" autoAdjust="0"/>
    <p:restoredTop sz="94660"/>
  </p:normalViewPr>
  <p:slideViewPr>
    <p:cSldViewPr>
      <p:cViewPr varScale="1">
        <p:scale>
          <a:sx n="49" d="100"/>
          <a:sy n="49" d="100"/>
        </p:scale>
        <p:origin x="-149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2304" y="-9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C41824E-725B-4ACD-8EBF-EDE41ACFDF01}" type="datetimeFigureOut">
              <a:rPr lang="fa-IR" smtClean="0"/>
              <a:pPr/>
              <a:t>11/24/1441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987B796-0FB4-4BD0-A80C-C9BFCA5CB64E}" type="slidenum">
              <a:rPr lang="fa-IR" smtClean="0"/>
              <a:pPr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694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23642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12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72089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13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72089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14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72089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15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72089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16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72089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17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72089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18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72089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19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72089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20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72089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21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72089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23642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22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72089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23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751475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24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751475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25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751475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26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751475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27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751475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28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751475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29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751475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30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751475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31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75147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72089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32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751475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33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751475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34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75147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72089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72089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72089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72089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9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72089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10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7208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A8AD-B239-4149-83FD-4B938D451232}" type="datetime8">
              <a:rPr lang="fa-IR" smtClean="0"/>
              <a:t>ژوئيه 14، 20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695B5B37-FC00-4103-AE22-753B501E5D2B}" type="slidenum">
              <a:rPr lang="fa-IR" smtClean="0"/>
              <a:pPr/>
              <a:t>‹#›</a:t>
            </a:fld>
            <a:endParaRPr lang="fa-I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4434-7FE7-4895-9C40-4B98C6828BAA}" type="datetime8">
              <a:rPr lang="fa-IR" smtClean="0"/>
              <a:t>ژوئيه 14، 20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6AD-E3BA-44A4-8056-5A0844F33333}" type="datetime8">
              <a:rPr lang="fa-IR" smtClean="0"/>
              <a:t>ژوئيه 14، 20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4344-ED42-4273-A629-CD532792FCBE}" type="datetime8">
              <a:rPr lang="fa-IR" smtClean="0"/>
              <a:t>ژوئيه 14، 20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6196-5B45-4849-85B2-2D140F9F9060}" type="datetime8">
              <a:rPr lang="fa-IR" smtClean="0"/>
              <a:t>ژوئيه 14، 20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E0DF-DD22-467F-85AF-F37D557E05D7}" type="datetime8">
              <a:rPr lang="fa-IR" smtClean="0"/>
              <a:t>ژوئيه 14، 20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0382-DAEF-47BF-92D6-A9FF65444223}" type="datetime8">
              <a:rPr lang="fa-IR" smtClean="0"/>
              <a:t>ژوئيه 14، 20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A33A-B3BB-4584-89E5-6C24E669BA2B}" type="datetime8">
              <a:rPr lang="fa-IR" smtClean="0"/>
              <a:t>ژوئيه 14، 20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9013-3C36-4E7F-A049-7BF5665EE28A}" type="datetime8">
              <a:rPr lang="fa-IR" smtClean="0"/>
              <a:t>ژوئيه 14، 20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4C0C-BE9A-401E-B831-B3CFDD6A9507}" type="datetime8">
              <a:rPr lang="fa-IR" smtClean="0"/>
              <a:t>ژوئيه 14، 20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F86A-4AFD-4371-9B79-0DC0E3A14CA1}" type="datetime8">
              <a:rPr lang="fa-IR" smtClean="0"/>
              <a:t>ژوئيه 14، 20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FB0CD-E6DC-48D9-A3F4-48D72BEB3526}" type="datetime8">
              <a:rPr lang="fa-IR" smtClean="0"/>
              <a:t>ژوئيه 14، 20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microsoft.com/office/2007/relationships/hdphoto" Target="../media/hdphoto2.wd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microsoft.com/office/2007/relationships/hdphoto" Target="../media/hdphoto1.wdp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microsoft.com/office/2007/relationships/hdphoto" Target="../media/hdphoto5.wdp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8.wdp"/><Relationship Id="rId5" Type="http://schemas.openxmlformats.org/officeDocument/2006/relationships/image" Target="../media/image30.png"/><Relationship Id="rId4" Type="http://schemas.microsoft.com/office/2007/relationships/hdphoto" Target="../media/hdphoto7.wdp"/><Relationship Id="rId9" Type="http://schemas.openxmlformats.org/officeDocument/2006/relationships/slide" Target="slid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slide" Target="slide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1.wdp"/><Relationship Id="rId5" Type="http://schemas.openxmlformats.org/officeDocument/2006/relationships/image" Target="../media/image33.png"/><Relationship Id="rId4" Type="http://schemas.microsoft.com/office/2007/relationships/hdphoto" Target="../media/hdphoto10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microsoft.com/office/2007/relationships/hdphoto" Target="../media/hdphoto1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microsoft.com/office/2007/relationships/hdphoto" Target="../media/hdphoto13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microsoft.com/office/2007/relationships/hdphoto" Target="../media/hdphoto14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5.wdp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3180304"/>
            <a:ext cx="7772400" cy="1470025"/>
          </a:xfrm>
        </p:spPr>
        <p:txBody>
          <a:bodyPr>
            <a:normAutofit/>
          </a:bodyPr>
          <a:lstStyle/>
          <a:p>
            <a:r>
              <a:rPr lang="fa-IR" sz="3200" b="1" dirty="0" smtClean="0">
                <a:solidFill>
                  <a:schemeClr val="tx2"/>
                </a:solidFill>
                <a:cs typeface="B Nazanin" panose="00000400000000000000" pitchFamily="2" charset="-78"/>
              </a:rPr>
              <a:t>ارکستریشن خودکار برای دسترس پذیری بالا در محیط محاسبات ابری با استفاده از </a:t>
            </a:r>
            <a:r>
              <a:rPr lang="fa-IR" sz="3200" b="1" dirty="0">
                <a:solidFill>
                  <a:schemeClr val="tx2"/>
                </a:solidFill>
                <a:cs typeface="B Nazanin" panose="00000400000000000000" pitchFamily="2" charset="-78"/>
              </a:rPr>
              <a:t>ابزارهای </a:t>
            </a:r>
            <a:r>
              <a:rPr lang="fa-IR" sz="3200" b="1" dirty="0" smtClean="0">
                <a:solidFill>
                  <a:schemeClr val="tx2"/>
                </a:solidFill>
                <a:cs typeface="B Nazanin" panose="00000400000000000000" pitchFamily="2" charset="-78"/>
              </a:rPr>
              <a:t>متن باز</a:t>
            </a:r>
            <a:endParaRPr lang="en-US" sz="3200" b="1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4027" y="4653136"/>
            <a:ext cx="4511996" cy="1872208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fa-IR" sz="26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ارائه‌دهنده‌: </a:t>
            </a:r>
          </a:p>
          <a:p>
            <a:r>
              <a:rPr lang="fa-IR" sz="26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محمد پویا خرسندی</a:t>
            </a:r>
          </a:p>
          <a:p>
            <a:endParaRPr lang="fa-IR" sz="2600" dirty="0">
              <a:solidFill>
                <a:srgbClr val="002060"/>
              </a:solidFill>
              <a:cs typeface="B Nazanin" panose="00000400000000000000" pitchFamily="2" charset="-78"/>
            </a:endParaRPr>
          </a:p>
          <a:p>
            <a:r>
              <a:rPr lang="fa-IR" sz="26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استاد راهنما: </a:t>
            </a:r>
          </a:p>
          <a:p>
            <a:r>
              <a:rPr lang="fa-IR" sz="26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دکتر بهادر بخشی</a:t>
            </a:r>
            <a:endParaRPr lang="en-US" sz="2600" dirty="0" smtClean="0">
              <a:solidFill>
                <a:srgbClr val="002060"/>
              </a:solidFill>
              <a:cs typeface="B Nazanin" panose="00000400000000000000" pitchFamily="2" charset="-78"/>
            </a:endParaRPr>
          </a:p>
          <a:p>
            <a:endParaRPr lang="fa-IR" sz="2600" dirty="0" smtClean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908720"/>
            <a:ext cx="1784242" cy="227158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1</a:t>
            </a:fld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65272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43257" y="787429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a-IR" sz="2400" b="1" dirty="0" smtClean="0">
              <a:solidFill>
                <a:srgbClr val="002060"/>
              </a:solidFill>
              <a:cs typeface="B Nazanin" panose="00000400000000000000" pitchFamily="2" charset="-78"/>
            </a:endParaRPr>
          </a:p>
          <a:p>
            <a:endParaRPr lang="en-US" sz="2400" b="1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ounded Rectangle 16">
            <a:hlinkClick r:id="rId3" action="ppaction://hlinksldjump"/>
          </p:cNvPr>
          <p:cNvSpPr/>
          <p:nvPr/>
        </p:nvSpPr>
        <p:spPr>
          <a:xfrm>
            <a:off x="7489544" y="142852"/>
            <a:ext cx="841040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000" dirty="0" smtClean="0">
                <a:cs typeface="B Nazanin" panose="00000400000000000000" pitchFamily="2" charset="-78"/>
              </a:rPr>
              <a:t>فهرست</a:t>
            </a:r>
            <a:endParaRPr lang="fa-IR" sz="2000" dirty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1154" y="787429"/>
            <a:ext cx="736835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a-IR" sz="2400" b="1" dirty="0" smtClean="0">
                <a:solidFill>
                  <a:schemeClr val="tx2"/>
                </a:solidFill>
                <a:cs typeface="B Nazanin" panose="00000400000000000000" pitchFamily="2" charset="-78"/>
              </a:rPr>
              <a:t>1. راه‌اندازی کلاستر کوبرنتیز:</a:t>
            </a:r>
            <a:endParaRPr lang="fa-IR" sz="2400" b="1" dirty="0">
              <a:solidFill>
                <a:schemeClr val="tx2"/>
              </a:solidFill>
              <a:cs typeface="B Nazanin" panose="000004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a-IR" sz="20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ایجاد سه گره: یک گره رهبر و دو گره کارگر</a:t>
            </a:r>
            <a:endParaRPr lang="en-US" sz="2000" dirty="0" smtClean="0">
              <a:solidFill>
                <a:schemeClr val="tx2"/>
              </a:solidFill>
              <a:cs typeface="B Nazanin" panose="000004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a-IR" sz="2000" dirty="0" smtClean="0">
              <a:solidFill>
                <a:schemeClr val="tx2"/>
              </a:solidFill>
              <a:cs typeface="B Nazanin" panose="000004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a-IR" sz="2000" dirty="0" smtClean="0">
                <a:solidFill>
                  <a:schemeClr val="tx2"/>
                </a:solidFill>
                <a:cs typeface="B Nazanin" panose="00000400000000000000" pitchFamily="2" charset="-78"/>
              </a:rPr>
              <a:t>منابع سخت افزاری: </a:t>
            </a:r>
          </a:p>
          <a:p>
            <a:pPr lvl="2"/>
            <a:r>
              <a:rPr lang="fa-IR" sz="2000" dirty="0" smtClean="0">
                <a:solidFill>
                  <a:schemeClr val="tx2"/>
                </a:solidFill>
                <a:cs typeface="B Nazanin" panose="00000400000000000000" pitchFamily="2" charset="-78"/>
              </a:rPr>
              <a:t>-گره کارگر یک با 4 گیگ رم و 3 هسته </a:t>
            </a:r>
            <a:r>
              <a:rPr lang="en-US" sz="2000" dirty="0" smtClean="0">
                <a:solidFill>
                  <a:schemeClr val="tx2"/>
                </a:solidFill>
                <a:cs typeface="B Nazanin" panose="00000400000000000000" pitchFamily="2" charset="-78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cs typeface="B Nazanin" panose="00000400000000000000" pitchFamily="2" charset="-78"/>
              </a:rPr>
              <a:t>cpu</a:t>
            </a:r>
            <a:endParaRPr lang="fa-IR" sz="2000" dirty="0" smtClean="0">
              <a:solidFill>
                <a:schemeClr val="tx2"/>
              </a:solidFill>
              <a:cs typeface="B Nazanin" panose="00000400000000000000" pitchFamily="2" charset="-78"/>
            </a:endParaRPr>
          </a:p>
          <a:p>
            <a:pPr lvl="1"/>
            <a:r>
              <a:rPr lang="fa-IR" sz="2000" dirty="0" smtClean="0">
                <a:solidFill>
                  <a:schemeClr val="tx2"/>
                </a:solidFill>
                <a:cs typeface="B Nazanin" panose="00000400000000000000" pitchFamily="2" charset="-78"/>
              </a:rPr>
              <a:t>      </a:t>
            </a:r>
            <a:r>
              <a:rPr lang="fa-IR" sz="2000" dirty="0">
                <a:solidFill>
                  <a:schemeClr val="tx2"/>
                </a:solidFill>
                <a:cs typeface="B Nazanin" panose="00000400000000000000" pitchFamily="2" charset="-78"/>
              </a:rPr>
              <a:t> </a:t>
            </a:r>
            <a:r>
              <a:rPr lang="fa-IR" sz="2000" dirty="0" smtClean="0">
                <a:solidFill>
                  <a:schemeClr val="tx2"/>
                </a:solidFill>
                <a:cs typeface="B Nazanin" panose="00000400000000000000" pitchFamily="2" charset="-78"/>
              </a:rPr>
              <a:t>-گره کارگر دو با 4 گیگ رم و 2 هسته </a:t>
            </a:r>
            <a:r>
              <a:rPr lang="en-US" sz="2000" dirty="0" err="1" smtClean="0">
                <a:solidFill>
                  <a:schemeClr val="tx2"/>
                </a:solidFill>
                <a:cs typeface="B Nazanin" panose="00000400000000000000" pitchFamily="2" charset="-78"/>
              </a:rPr>
              <a:t>cpu</a:t>
            </a:r>
            <a:endParaRPr lang="fa-IR" sz="2000" dirty="0" smtClean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Rounded Rectangle 13">
            <a:hlinkClick r:id="rId3" action="ppaction://hlinksldjump"/>
          </p:cNvPr>
          <p:cNvSpPr/>
          <p:nvPr/>
        </p:nvSpPr>
        <p:spPr>
          <a:xfrm>
            <a:off x="6084168" y="142852"/>
            <a:ext cx="2246416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راه‌اندازی پلتفرم کوبرنتیز</a:t>
            </a: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5" name="Picture 2" descr="H:\pictures\تولییییییییییید کلاستر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42" y="3000694"/>
            <a:ext cx="8896574" cy="52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mpouya\Desktop\pictures\joooooooooooooooooooooooo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3645024"/>
            <a:ext cx="8733895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mpouya\Desktop\pictures\nodessssssssssssssssssss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572" y="5013176"/>
            <a:ext cx="6312363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10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6488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hlinkClick r:id="rId2" action="ppaction://hlinksldjump"/>
          </p:cNvPr>
          <p:cNvSpPr/>
          <p:nvPr/>
        </p:nvSpPr>
        <p:spPr>
          <a:xfrm>
            <a:off x="6084168" y="142852"/>
            <a:ext cx="2246416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راه‌اندازی پلتفرم کوبرنتیز</a:t>
            </a: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32651" y="1001541"/>
            <a:ext cx="2425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400" b="1" dirty="0" smtClean="0">
                <a:solidFill>
                  <a:schemeClr val="tx2"/>
                </a:solidFill>
                <a:cs typeface="B Nazanin" panose="00000400000000000000" pitchFamily="2" charset="-78"/>
              </a:rPr>
              <a:t>2. آبجکت‌های کوبرنتیز:</a:t>
            </a:r>
            <a:endParaRPr lang="en-US" sz="2400" b="1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1700808"/>
            <a:ext cx="68034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b="1" dirty="0" smtClean="0">
                <a:solidFill>
                  <a:schemeClr val="tx2"/>
                </a:solidFill>
                <a:cs typeface="+mj-cs"/>
              </a:rPr>
              <a:t>الف) آبجکت  </a:t>
            </a:r>
            <a:r>
              <a:rPr lang="en-US" sz="2000" b="1" dirty="0" smtClean="0">
                <a:solidFill>
                  <a:schemeClr val="tx2"/>
                </a:solidFill>
                <a:cs typeface="+mj-cs"/>
              </a:rPr>
              <a:t>Role-Based Access Control</a:t>
            </a:r>
          </a:p>
          <a:p>
            <a:endParaRPr lang="fa-IR" sz="2000" b="1" dirty="0" smtClean="0">
              <a:solidFill>
                <a:schemeClr val="tx2"/>
              </a:solidFill>
              <a:cs typeface="+mj-c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Service Account </a:t>
            </a:r>
            <a:r>
              <a:rPr lang="fa-IR" sz="2000" dirty="0" smtClean="0">
                <a:solidFill>
                  <a:schemeClr val="tx2"/>
                </a:solidFill>
              </a:rPr>
              <a:t> و </a:t>
            </a:r>
            <a:r>
              <a:rPr lang="en-US" sz="2000" dirty="0" smtClean="0">
                <a:solidFill>
                  <a:schemeClr val="tx2"/>
                </a:solidFill>
              </a:rPr>
              <a:t>User Account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tx2"/>
                </a:solidFill>
                <a:cs typeface="B Nazanin" panose="00000400000000000000" pitchFamily="2" charset="-78"/>
              </a:rPr>
              <a:t>احراز هویت شدن توسط </a:t>
            </a:r>
            <a:r>
              <a:rPr lang="en-US" sz="2000" dirty="0">
                <a:solidFill>
                  <a:schemeClr val="tx2"/>
                </a:solidFill>
              </a:rPr>
              <a:t>certificate</a:t>
            </a:r>
            <a:r>
              <a:rPr lang="fa-IR" sz="2000" dirty="0">
                <a:solidFill>
                  <a:schemeClr val="tx2"/>
                </a:solidFill>
                <a:cs typeface="B Nazanin" panose="00000400000000000000" pitchFamily="2" charset="-78"/>
              </a:rPr>
              <a:t> یا </a:t>
            </a:r>
            <a:r>
              <a:rPr lang="en-US" sz="2000" dirty="0">
                <a:solidFill>
                  <a:schemeClr val="tx2"/>
                </a:solidFill>
                <a:cs typeface="B Nazanin" panose="00000400000000000000" pitchFamily="2" charset="-78"/>
              </a:rPr>
              <a:t>token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2"/>
              </a:solidFill>
              <a:cs typeface="+mj-c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Role </a:t>
            </a:r>
            <a:r>
              <a:rPr lang="fa-IR" sz="2000" dirty="0">
                <a:solidFill>
                  <a:schemeClr val="tx2"/>
                </a:solidFill>
              </a:rPr>
              <a:t> و </a:t>
            </a:r>
            <a:r>
              <a:rPr lang="en-US" sz="2000" dirty="0" err="1" smtClean="0">
                <a:solidFill>
                  <a:schemeClr val="tx2"/>
                </a:solidFill>
              </a:rPr>
              <a:t>RoleBinding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</a:rPr>
              <a:t>ClusterRole</a:t>
            </a:r>
            <a:r>
              <a:rPr lang="fa-IR" sz="2000" dirty="0">
                <a:solidFill>
                  <a:schemeClr val="tx2"/>
                </a:solidFill>
              </a:rPr>
              <a:t> و </a:t>
            </a:r>
            <a:r>
              <a:rPr lang="en-US" sz="2000" dirty="0" err="1">
                <a:solidFill>
                  <a:schemeClr val="tx2"/>
                </a:solidFill>
              </a:rPr>
              <a:t>ClusterRoleBinding</a:t>
            </a:r>
            <a:endParaRPr lang="en-US" sz="2000" dirty="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11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4428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43257" y="787429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a-IR" sz="2400" b="1" dirty="0" smtClean="0">
              <a:solidFill>
                <a:srgbClr val="002060"/>
              </a:solidFill>
              <a:cs typeface="B Nazanin" panose="00000400000000000000" pitchFamily="2" charset="-78"/>
            </a:endParaRPr>
          </a:p>
          <a:p>
            <a:endParaRPr lang="en-US" sz="2400" b="1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ounded Rectangle 16">
            <a:hlinkClick r:id="rId3" action="ppaction://hlinksldjump"/>
          </p:cNvPr>
          <p:cNvSpPr/>
          <p:nvPr/>
        </p:nvSpPr>
        <p:spPr>
          <a:xfrm>
            <a:off x="7489544" y="142852"/>
            <a:ext cx="841040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000" dirty="0" smtClean="0">
                <a:cs typeface="B Nazanin" panose="00000400000000000000" pitchFamily="2" charset="-78"/>
              </a:rPr>
              <a:t>فهرست</a:t>
            </a:r>
            <a:endParaRPr lang="fa-IR" sz="2000" dirty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590486"/>
            <a:ext cx="7368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endParaRPr lang="fa-IR" sz="2000" dirty="0" smtClean="0">
              <a:cs typeface="B Nazanin" panose="00000400000000000000" pitchFamily="2" charset="-78"/>
            </a:endParaRPr>
          </a:p>
        </p:txBody>
      </p:sp>
      <p:sp>
        <p:nvSpPr>
          <p:cNvPr id="14" name="Rounded Rectangle 13">
            <a:hlinkClick r:id="rId3" action="ppaction://hlinksldjump"/>
          </p:cNvPr>
          <p:cNvSpPr/>
          <p:nvPr/>
        </p:nvSpPr>
        <p:spPr>
          <a:xfrm>
            <a:off x="6156176" y="142852"/>
            <a:ext cx="2174408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راه‌اندازی پلتفرم کوبرنتیز</a:t>
            </a: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6" name="Rounded Rectangle 15">
            <a:hlinkClick r:id="rId3" action="ppaction://hlinksldjump"/>
          </p:cNvPr>
          <p:cNvSpPr/>
          <p:nvPr/>
        </p:nvSpPr>
        <p:spPr>
          <a:xfrm>
            <a:off x="6084168" y="142852"/>
            <a:ext cx="2246416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راه‌اندازی پلتفرم کوبرنتیز</a:t>
            </a: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13936" y="1104741"/>
            <a:ext cx="5550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b="1" dirty="0" smtClean="0">
                <a:solidFill>
                  <a:schemeClr val="tx2"/>
                </a:solidFill>
                <a:cs typeface="B Nazanin" panose="00000400000000000000" pitchFamily="2" charset="-78"/>
              </a:rPr>
              <a:t>ب) </a:t>
            </a:r>
            <a:r>
              <a:rPr lang="en-US" sz="2000" b="1" dirty="0" smtClean="0">
                <a:solidFill>
                  <a:schemeClr val="tx2"/>
                </a:solidFill>
                <a:cs typeface="B Nazanin" panose="00000400000000000000" pitchFamily="2" charset="-78"/>
              </a:rPr>
              <a:t>Pod </a:t>
            </a:r>
            <a:r>
              <a:rPr lang="fa-IR" sz="2000" b="1" dirty="0" smtClean="0">
                <a:solidFill>
                  <a:schemeClr val="tx2"/>
                </a:solidFill>
                <a:cs typeface="B Nazanin" panose="00000400000000000000" pitchFamily="2" charset="-78"/>
              </a:rPr>
              <a:t>ها، </a:t>
            </a:r>
            <a:r>
              <a:rPr lang="en-US" sz="2000" b="1" dirty="0" err="1" smtClean="0">
                <a:solidFill>
                  <a:schemeClr val="tx2"/>
                </a:solidFill>
                <a:cs typeface="B Nazanin" panose="00000400000000000000" pitchFamily="2" charset="-78"/>
              </a:rPr>
              <a:t>ReplicaSet</a:t>
            </a:r>
            <a:r>
              <a:rPr lang="fa-IR" sz="2000" b="1" dirty="0" smtClean="0">
                <a:solidFill>
                  <a:schemeClr val="tx2"/>
                </a:solidFill>
                <a:cs typeface="B Nazanin" panose="00000400000000000000" pitchFamily="2" charset="-78"/>
              </a:rPr>
              <a:t>ها و </a:t>
            </a:r>
            <a:r>
              <a:rPr lang="en-US" sz="2000" b="1" dirty="0" smtClean="0">
                <a:solidFill>
                  <a:schemeClr val="tx2"/>
                </a:solidFill>
                <a:cs typeface="B Nazanin" panose="00000400000000000000" pitchFamily="2" charset="-78"/>
              </a:rPr>
              <a:t>Deployment</a:t>
            </a:r>
            <a:r>
              <a:rPr lang="fa-IR" sz="2000" b="1" dirty="0" smtClean="0">
                <a:solidFill>
                  <a:schemeClr val="tx2"/>
                </a:solidFill>
                <a:cs typeface="B Nazanin" panose="00000400000000000000" pitchFamily="2" charset="-78"/>
              </a:rPr>
              <a:t>ها</a:t>
            </a:r>
            <a:endParaRPr lang="en-US" sz="2000" b="1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8194" name="Picture 2" descr="C:\Users\mpouya\Desktop\pictures\pod-replicaset-deploym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66406"/>
            <a:ext cx="6825245" cy="469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12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5504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43257" y="787429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a-IR" sz="2400" b="1" dirty="0" smtClean="0">
              <a:solidFill>
                <a:srgbClr val="002060"/>
              </a:solidFill>
              <a:cs typeface="B Nazanin" panose="00000400000000000000" pitchFamily="2" charset="-78"/>
            </a:endParaRPr>
          </a:p>
          <a:p>
            <a:endParaRPr lang="en-US" sz="2400" b="1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ounded Rectangle 16">
            <a:hlinkClick r:id="rId3" action="ppaction://hlinksldjump"/>
          </p:cNvPr>
          <p:cNvSpPr/>
          <p:nvPr/>
        </p:nvSpPr>
        <p:spPr>
          <a:xfrm>
            <a:off x="7489544" y="142852"/>
            <a:ext cx="841040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000" dirty="0" smtClean="0">
                <a:cs typeface="B Nazanin" panose="00000400000000000000" pitchFamily="2" charset="-78"/>
              </a:rPr>
              <a:t>فهرست</a:t>
            </a:r>
            <a:endParaRPr lang="fa-IR" sz="2000" dirty="0">
              <a:cs typeface="B Nazanin" panose="000004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2121" y="971061"/>
            <a:ext cx="2425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ج) </a:t>
            </a:r>
            <a:r>
              <a:rPr lang="en-US" sz="2000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Service</a:t>
            </a:r>
            <a:r>
              <a:rPr lang="fa-IR" sz="2000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ها:</a:t>
            </a:r>
            <a:endParaRPr lang="en-US" sz="2000" b="1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Rounded Rectangle 13">
            <a:hlinkClick r:id="rId3" action="ppaction://hlinksldjump"/>
          </p:cNvPr>
          <p:cNvSpPr/>
          <p:nvPr/>
        </p:nvSpPr>
        <p:spPr>
          <a:xfrm>
            <a:off x="6084168" y="142852"/>
            <a:ext cx="2246416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راه‌اندازی پلتفرم کوبرنتیز</a:t>
            </a: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04693" y="1418371"/>
            <a:ext cx="2425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ج-1) </a:t>
            </a:r>
            <a:r>
              <a:rPr lang="en-US" sz="2000" dirty="0" err="1" smtClean="0">
                <a:solidFill>
                  <a:srgbClr val="002060"/>
                </a:solidFill>
                <a:cs typeface="B Nazanin" panose="00000400000000000000" pitchFamily="2" charset="-78"/>
              </a:rPr>
              <a:t>ClusterIP</a:t>
            </a:r>
            <a:endParaRPr lang="en-US" sz="20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pic>
        <p:nvPicPr>
          <p:cNvPr id="9218" name="Picture 2" descr="C:\Users\mpouya\Desktop\pictures\serviceeeeeeeeeeeeeeee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017" y="1847932"/>
            <a:ext cx="6589966" cy="433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13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6286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43257" y="787429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a-IR" sz="2400" b="1" dirty="0" smtClean="0">
              <a:solidFill>
                <a:srgbClr val="002060"/>
              </a:solidFill>
              <a:cs typeface="B Nazanin" panose="00000400000000000000" pitchFamily="2" charset="-78"/>
            </a:endParaRPr>
          </a:p>
          <a:p>
            <a:endParaRPr lang="en-US" sz="2400" b="1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ounded Rectangle 16">
            <a:hlinkClick r:id="rId3" action="ppaction://hlinksldjump"/>
          </p:cNvPr>
          <p:cNvSpPr/>
          <p:nvPr/>
        </p:nvSpPr>
        <p:spPr>
          <a:xfrm>
            <a:off x="7489544" y="142852"/>
            <a:ext cx="841040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000" dirty="0" smtClean="0">
                <a:cs typeface="B Nazanin" panose="00000400000000000000" pitchFamily="2" charset="-78"/>
              </a:rPr>
              <a:t>فهرست</a:t>
            </a:r>
            <a:endParaRPr lang="fa-IR" sz="2000" dirty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590486"/>
            <a:ext cx="7368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endParaRPr lang="fa-IR" sz="2000" dirty="0" smtClean="0">
              <a:cs typeface="B Nazanin" panose="000004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94430" y="1124744"/>
            <a:ext cx="2425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ج-2)</a:t>
            </a:r>
            <a:r>
              <a:rPr lang="fa-IR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cs typeface="+mj-cs"/>
              </a:rPr>
              <a:t>Nodeport</a:t>
            </a:r>
            <a:r>
              <a:rPr lang="fa-IR" sz="2000" dirty="0" smtClean="0">
                <a:solidFill>
                  <a:srgbClr val="002060"/>
                </a:solidFill>
                <a:cs typeface="+mj-cs"/>
              </a:rPr>
              <a:t> </a:t>
            </a:r>
            <a:endParaRPr lang="en-US" sz="2000" dirty="0">
              <a:solidFill>
                <a:srgbClr val="002060"/>
              </a:solidFill>
              <a:cs typeface="+mj-cs"/>
            </a:endParaRPr>
          </a:p>
        </p:txBody>
      </p:sp>
      <p:sp>
        <p:nvSpPr>
          <p:cNvPr id="14" name="Rounded Rectangle 13">
            <a:hlinkClick r:id="rId3" action="ppaction://hlinksldjump"/>
          </p:cNvPr>
          <p:cNvSpPr/>
          <p:nvPr/>
        </p:nvSpPr>
        <p:spPr>
          <a:xfrm>
            <a:off x="6084168" y="142852"/>
            <a:ext cx="2246416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راه‌اندازی پلتفرم کوبرنتیز</a:t>
            </a: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10242" name="Picture 2" descr="C:\Users\mpouya\Desktop\pictures\node pooooooooooooo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88" y="1590094"/>
            <a:ext cx="7503000" cy="460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14</a:t>
            </a:fld>
            <a:endParaRPr lang="fa-IR"/>
          </a:p>
        </p:txBody>
      </p:sp>
      <p:sp>
        <p:nvSpPr>
          <p:cNvPr id="9" name="TextBox 8"/>
          <p:cNvSpPr txBox="1"/>
          <p:nvPr/>
        </p:nvSpPr>
        <p:spPr>
          <a:xfrm>
            <a:off x="6242121" y="764704"/>
            <a:ext cx="2425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ج) </a:t>
            </a:r>
            <a:r>
              <a:rPr lang="en-US" sz="2000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Service</a:t>
            </a:r>
            <a:r>
              <a:rPr lang="fa-IR" sz="2000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ها:</a:t>
            </a:r>
            <a:endParaRPr lang="en-US" sz="2000" b="1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2048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43257" y="787429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a-IR" sz="2400" b="1" dirty="0" smtClean="0">
              <a:solidFill>
                <a:srgbClr val="002060"/>
              </a:solidFill>
              <a:cs typeface="B Nazanin" panose="00000400000000000000" pitchFamily="2" charset="-78"/>
            </a:endParaRPr>
          </a:p>
          <a:p>
            <a:endParaRPr lang="en-US" sz="2400" b="1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ounded Rectangle 16">
            <a:hlinkClick r:id="rId3" action="ppaction://hlinksldjump"/>
          </p:cNvPr>
          <p:cNvSpPr/>
          <p:nvPr/>
        </p:nvSpPr>
        <p:spPr>
          <a:xfrm>
            <a:off x="7489544" y="142852"/>
            <a:ext cx="841040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000" dirty="0" smtClean="0">
                <a:cs typeface="B Nazanin" panose="00000400000000000000" pitchFamily="2" charset="-78"/>
              </a:rPr>
              <a:t>فهرست</a:t>
            </a:r>
            <a:endParaRPr lang="fa-IR" sz="2000" dirty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590486"/>
            <a:ext cx="7368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endParaRPr lang="fa-IR" sz="2000" dirty="0" smtClean="0">
              <a:cs typeface="B Nazanin" panose="000004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60032" y="1202927"/>
            <a:ext cx="3682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ج-3)</a:t>
            </a:r>
            <a:r>
              <a:rPr lang="fa-IR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cs typeface="+mj-cs"/>
              </a:rPr>
              <a:t>Ingress</a:t>
            </a:r>
            <a:r>
              <a:rPr lang="fa-IR" sz="2000" dirty="0" smtClean="0">
                <a:solidFill>
                  <a:srgbClr val="002060"/>
                </a:solidFill>
              </a:rPr>
              <a:t> </a:t>
            </a:r>
            <a:r>
              <a:rPr lang="fa-IR" sz="2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و</a:t>
            </a:r>
            <a:r>
              <a:rPr lang="fa-IR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loadBalancer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6" name="Rounded Rectangle 15">
            <a:hlinkClick r:id="rId3" action="ppaction://hlinksldjump"/>
          </p:cNvPr>
          <p:cNvSpPr/>
          <p:nvPr/>
        </p:nvSpPr>
        <p:spPr>
          <a:xfrm>
            <a:off x="6084168" y="142852"/>
            <a:ext cx="2246416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راه‌اندازی پلتفرم کوبرنتیز</a:t>
            </a: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11266" name="Picture 2" descr="C:\Users\mpouya\Desktop\pictures\ingresssssssssssssssssss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59" y="1790541"/>
            <a:ext cx="7753427" cy="437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15</a:t>
            </a:fld>
            <a:endParaRPr lang="fa-IR"/>
          </a:p>
        </p:txBody>
      </p:sp>
      <p:sp>
        <p:nvSpPr>
          <p:cNvPr id="9" name="TextBox 8"/>
          <p:cNvSpPr txBox="1"/>
          <p:nvPr/>
        </p:nvSpPr>
        <p:spPr>
          <a:xfrm>
            <a:off x="6242121" y="796642"/>
            <a:ext cx="2425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ج) </a:t>
            </a:r>
            <a:r>
              <a:rPr lang="en-US" sz="2000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Service</a:t>
            </a:r>
            <a:r>
              <a:rPr lang="fa-IR" sz="2000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ها:</a:t>
            </a:r>
            <a:endParaRPr lang="en-US" sz="2000" b="1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9014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43257" y="787429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a-IR" sz="2400" b="1" dirty="0" smtClean="0">
              <a:solidFill>
                <a:srgbClr val="002060"/>
              </a:solidFill>
              <a:cs typeface="B Nazanin" panose="00000400000000000000" pitchFamily="2" charset="-78"/>
            </a:endParaRPr>
          </a:p>
          <a:p>
            <a:endParaRPr lang="en-US" sz="2400" b="1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ounded Rectangle 16">
            <a:hlinkClick r:id="rId3" action="ppaction://hlinksldjump"/>
          </p:cNvPr>
          <p:cNvSpPr/>
          <p:nvPr/>
        </p:nvSpPr>
        <p:spPr>
          <a:xfrm>
            <a:off x="7489544" y="142852"/>
            <a:ext cx="841040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000" dirty="0" smtClean="0">
                <a:cs typeface="B Nazanin" panose="00000400000000000000" pitchFamily="2" charset="-78"/>
              </a:rPr>
              <a:t>فهرست</a:t>
            </a:r>
            <a:endParaRPr lang="fa-IR" sz="2000" dirty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3304" y="1002872"/>
            <a:ext cx="7368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endParaRPr lang="fa-IR" sz="2000" dirty="0" smtClean="0">
              <a:cs typeface="B Nazanin" panose="00000400000000000000" pitchFamily="2" charset="-78"/>
            </a:endParaRPr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6084168" y="142852"/>
            <a:ext cx="2246416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راه‌اندازی پلتفرم کوبرنتیز</a:t>
            </a: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27578" y="3347720"/>
            <a:ext cx="3682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002060"/>
                </a:solidFill>
              </a:rPr>
              <a:t>StorageClass</a:t>
            </a:r>
            <a:r>
              <a:rPr lang="en-US" sz="2000" dirty="0">
                <a:solidFill>
                  <a:srgbClr val="002060"/>
                </a:solidFill>
              </a:rPr>
              <a:t>: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nfs</a:t>
            </a:r>
            <a:r>
              <a:rPr lang="en-US" sz="2000" dirty="0" smtClean="0">
                <a:solidFill>
                  <a:srgbClr val="002060"/>
                </a:solidFill>
              </a:rPr>
              <a:t>-client</a:t>
            </a:r>
            <a:endParaRPr lang="fa-IR" sz="2000" dirty="0" smtClean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576" y="1660465"/>
            <a:ext cx="75750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002060"/>
                </a:solidFill>
              </a:rPr>
              <a:t>PersistentVolumeClaim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002060"/>
                </a:solidFill>
              </a:rPr>
              <a:t>ReadWriteOnce</a:t>
            </a:r>
            <a:r>
              <a:rPr lang="fa-IR" sz="2000" dirty="0" smtClean="0">
                <a:solidFill>
                  <a:srgbClr val="002060"/>
                </a:solidFill>
              </a:rPr>
              <a:t>، </a:t>
            </a:r>
            <a:r>
              <a:rPr lang="en-US" sz="2000" dirty="0" err="1" smtClean="0">
                <a:solidFill>
                  <a:srgbClr val="002060"/>
                </a:solidFill>
              </a:rPr>
              <a:t>ReadOnlyMany</a:t>
            </a:r>
            <a:r>
              <a:rPr lang="fa-IR" sz="2000" dirty="0" smtClean="0">
                <a:solidFill>
                  <a:srgbClr val="002060"/>
                </a:solidFill>
              </a:rPr>
              <a:t>، </a:t>
            </a:r>
            <a:r>
              <a:rPr lang="en-US" sz="2000" dirty="0" err="1" smtClean="0">
                <a:solidFill>
                  <a:srgbClr val="002060"/>
                </a:solidFill>
              </a:rPr>
              <a:t>ReadWriteMany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Dynamic NFS Provisioning</a:t>
            </a:r>
            <a:endParaRPr lang="fa-IR" sz="2000" dirty="0" smtClean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93602" y="1124494"/>
            <a:ext cx="5117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د) </a:t>
            </a:r>
            <a:r>
              <a:rPr lang="en-US" sz="2000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Persistent Volumes</a:t>
            </a:r>
            <a:r>
              <a:rPr lang="fa-IR" sz="2000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 برای نگهداری داده ها</a:t>
            </a:r>
          </a:p>
        </p:txBody>
      </p:sp>
      <p:pic>
        <p:nvPicPr>
          <p:cNvPr id="12290" name="Picture 2" descr="C:\Users\mpouya\Desktop\pictures\claimmmmmmmmm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23" y="3291681"/>
            <a:ext cx="3234579" cy="288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16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3657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43257" y="787429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a-IR" sz="2400" b="1" dirty="0" smtClean="0">
              <a:solidFill>
                <a:srgbClr val="002060"/>
              </a:solidFill>
              <a:cs typeface="B Nazanin" panose="00000400000000000000" pitchFamily="2" charset="-78"/>
            </a:endParaRPr>
          </a:p>
          <a:p>
            <a:endParaRPr lang="en-US" sz="2400" b="1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ounded Rectangle 16">
            <a:hlinkClick r:id="rId3" action="ppaction://hlinksldjump"/>
          </p:cNvPr>
          <p:cNvSpPr/>
          <p:nvPr/>
        </p:nvSpPr>
        <p:spPr>
          <a:xfrm>
            <a:off x="7489544" y="142852"/>
            <a:ext cx="841040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000" dirty="0" smtClean="0">
                <a:cs typeface="B Nazanin" panose="00000400000000000000" pitchFamily="2" charset="-78"/>
              </a:rPr>
              <a:t>فهرست</a:t>
            </a:r>
            <a:endParaRPr lang="fa-IR" sz="2000" dirty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590486"/>
            <a:ext cx="7368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endParaRPr lang="fa-IR" sz="2000" dirty="0" smtClean="0">
              <a:cs typeface="B Nazanin" panose="00000400000000000000" pitchFamily="2" charset="-78"/>
            </a:endParaRPr>
          </a:p>
        </p:txBody>
      </p:sp>
      <p:sp>
        <p:nvSpPr>
          <p:cNvPr id="15" name="Rounded Rectangle 14">
            <a:hlinkClick r:id="rId3" action="ppaction://hlinksldjump"/>
          </p:cNvPr>
          <p:cNvSpPr/>
          <p:nvPr/>
        </p:nvSpPr>
        <p:spPr>
          <a:xfrm>
            <a:off x="4079714" y="142852"/>
            <a:ext cx="4250870" cy="42862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روش‌های مقیاس‌پذیری خودکار در پلتفرم کوبرنتیز</a:t>
            </a: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646634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400" dirty="0" smtClean="0">
                <a:cs typeface="B Nazanin" panose="00000400000000000000" pitchFamily="2" charset="-78"/>
              </a:rPr>
              <a:t>الف) مقیاس‌پذیری خودکار گره‌ها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r>
              <a:rPr lang="fa-IR" sz="2400" dirty="0" smtClean="0">
                <a:cs typeface="B Nazanin" panose="00000400000000000000" pitchFamily="2" charset="-78"/>
              </a:rPr>
              <a:t>ب) مقیاس‌پذیری تخصیص منابع</a:t>
            </a:r>
            <a:r>
              <a:rPr lang="en-US" sz="2400" dirty="0" smtClean="0">
                <a:cs typeface="B Nazanin" panose="00000400000000000000" pitchFamily="2" charset="-78"/>
              </a:rPr>
              <a:t>(VPA)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r>
              <a:rPr lang="fa-IR" sz="2400" dirty="0" smtClean="0">
                <a:cs typeface="B Nazanin" panose="00000400000000000000" pitchFamily="2" charset="-78"/>
              </a:rPr>
              <a:t>ج) مقیاس‌پذیری خودکار سرویس‌ها</a:t>
            </a:r>
            <a:r>
              <a:rPr lang="en-US" sz="2400" dirty="0" smtClean="0">
                <a:cs typeface="B Nazanin" panose="00000400000000000000" pitchFamily="2" charset="-78"/>
              </a:rPr>
              <a:t>(HPA)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lvl="1"/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17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261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43257" y="787429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a-IR" sz="2400" b="1" dirty="0" smtClean="0">
              <a:solidFill>
                <a:srgbClr val="002060"/>
              </a:solidFill>
              <a:cs typeface="B Nazanin" panose="00000400000000000000" pitchFamily="2" charset="-78"/>
            </a:endParaRPr>
          </a:p>
          <a:p>
            <a:endParaRPr lang="en-US" sz="2400" b="1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ounded Rectangle 16">
            <a:hlinkClick r:id="rId3" action="ppaction://hlinksldjump"/>
          </p:cNvPr>
          <p:cNvSpPr/>
          <p:nvPr/>
        </p:nvSpPr>
        <p:spPr>
          <a:xfrm>
            <a:off x="7489544" y="142852"/>
            <a:ext cx="841040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000" dirty="0" smtClean="0">
                <a:cs typeface="B Nazanin" panose="00000400000000000000" pitchFamily="2" charset="-78"/>
              </a:rPr>
              <a:t>فهرست</a:t>
            </a:r>
            <a:endParaRPr lang="fa-IR" sz="2000" dirty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590486"/>
            <a:ext cx="7368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endParaRPr lang="fa-IR" sz="2000" dirty="0" smtClean="0">
              <a:cs typeface="B Nazanin" panose="00000400000000000000" pitchFamily="2" charset="-78"/>
            </a:endParaRPr>
          </a:p>
        </p:txBody>
      </p:sp>
      <p:sp>
        <p:nvSpPr>
          <p:cNvPr id="15" name="Rounded Rectangle 14">
            <a:hlinkClick r:id="rId3" action="ppaction://hlinksldjump"/>
          </p:cNvPr>
          <p:cNvSpPr/>
          <p:nvPr/>
        </p:nvSpPr>
        <p:spPr>
          <a:xfrm>
            <a:off x="4079714" y="142852"/>
            <a:ext cx="4250870" cy="42862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روش‌های مقیاس‌پذیری خودکار در پلتفرم کوبرنتیز</a:t>
            </a: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5976" y="1018261"/>
            <a:ext cx="417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400" dirty="0" smtClean="0">
                <a:cs typeface="B Nazanin" panose="00000400000000000000" pitchFamily="2" charset="-78"/>
              </a:rPr>
              <a:t>ب) مقیاس‌پذیری تخصیص منابع</a:t>
            </a:r>
            <a:r>
              <a:rPr lang="en-US" sz="2400" dirty="0" smtClean="0">
                <a:cs typeface="B Nazanin" panose="00000400000000000000" pitchFamily="2" charset="-78"/>
              </a:rPr>
              <a:t> (VPA)</a:t>
            </a:r>
            <a:endParaRPr lang="en-US" sz="2400" dirty="0">
              <a:cs typeface="B Nazanin" panose="00000400000000000000" pitchFamily="2" charset="-78"/>
            </a:endParaRPr>
          </a:p>
        </p:txBody>
      </p:sp>
      <p:pic>
        <p:nvPicPr>
          <p:cNvPr id="13314" name="Picture 2" descr="C:\Users\mpouya\Desktop\pictures\vpaaaaaaaaaaaaaaaa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4" y="1642050"/>
            <a:ext cx="4810098" cy="374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mpouya\Desktop\pictures\resulttttttttttttttttttttt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361" y="3161507"/>
            <a:ext cx="3212829" cy="141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18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0867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43257" y="787429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a-IR" sz="2400" b="1" dirty="0" smtClean="0">
              <a:solidFill>
                <a:srgbClr val="002060"/>
              </a:solidFill>
              <a:cs typeface="B Nazanin" panose="00000400000000000000" pitchFamily="2" charset="-78"/>
            </a:endParaRPr>
          </a:p>
          <a:p>
            <a:endParaRPr lang="en-US" sz="2400" b="1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ounded Rectangle 16">
            <a:hlinkClick r:id="rId3" action="ppaction://hlinksldjump"/>
          </p:cNvPr>
          <p:cNvSpPr/>
          <p:nvPr/>
        </p:nvSpPr>
        <p:spPr>
          <a:xfrm>
            <a:off x="7489544" y="142852"/>
            <a:ext cx="841040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000" dirty="0" smtClean="0">
                <a:cs typeface="B Nazanin" panose="00000400000000000000" pitchFamily="2" charset="-78"/>
              </a:rPr>
              <a:t>فهرست</a:t>
            </a:r>
            <a:endParaRPr lang="fa-IR" sz="2000" dirty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590486"/>
            <a:ext cx="7368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endParaRPr lang="fa-IR" sz="2000" dirty="0" smtClean="0"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9714" y="972094"/>
            <a:ext cx="4562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400" dirty="0">
                <a:cs typeface="B Nazanin" panose="00000400000000000000" pitchFamily="2" charset="-78"/>
              </a:rPr>
              <a:t>ج) مقیاس‌پذیری خودکار </a:t>
            </a:r>
            <a:r>
              <a:rPr lang="fa-IR" sz="2400" dirty="0" smtClean="0">
                <a:cs typeface="B Nazanin" panose="00000400000000000000" pitchFamily="2" charset="-78"/>
              </a:rPr>
              <a:t>سرویس‌ها</a:t>
            </a:r>
            <a:r>
              <a:rPr lang="en-US" sz="2400" dirty="0" smtClean="0">
                <a:cs typeface="B Nazanin" panose="00000400000000000000" pitchFamily="2" charset="-78"/>
              </a:rPr>
              <a:t>(HPA)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14" name="Rounded Rectangle 13">
            <a:hlinkClick r:id="rId3" action="ppaction://hlinksldjump"/>
          </p:cNvPr>
          <p:cNvSpPr/>
          <p:nvPr/>
        </p:nvSpPr>
        <p:spPr>
          <a:xfrm>
            <a:off x="4079714" y="142852"/>
            <a:ext cx="4250870" cy="42862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روش‌های مقیاس‌پذیری خودکار در پلتفرم کوبرنتیز</a:t>
            </a: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1026" name="Picture 2" descr="C:\Users\mpouya\Desktop\pictures\hhhhhhhhhhhhhhhhhhhhhhpappapapapap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90148"/>
            <a:ext cx="8665210" cy="341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19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4435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04248" y="142852"/>
            <a:ext cx="1526336" cy="42862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فهرست مطالب </a:t>
            </a: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8369" y="1052736"/>
            <a:ext cx="66089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a-IR" sz="2200" b="1" dirty="0" smtClean="0">
                <a:solidFill>
                  <a:schemeClr val="tx2"/>
                </a:solidFill>
                <a:cs typeface="B Nazanin" panose="00000400000000000000" pitchFamily="2" charset="-78"/>
              </a:rPr>
              <a:t>مقدمه</a:t>
            </a:r>
            <a:endParaRPr lang="en-US" sz="2200" dirty="0" smtClean="0">
              <a:solidFill>
                <a:schemeClr val="tx2"/>
              </a:solidFill>
              <a:cs typeface="B Nazanin" panose="00000400000000000000" pitchFamily="2" charset="-78"/>
            </a:endParaRPr>
          </a:p>
          <a:p>
            <a:endParaRPr lang="en-US" sz="2200" dirty="0">
              <a:solidFill>
                <a:schemeClr val="tx2"/>
              </a:solidFill>
              <a:cs typeface="B Nazanin" panose="00000400000000000000" pitchFamily="2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a-IR" sz="2200" b="1" dirty="0" smtClean="0">
                <a:solidFill>
                  <a:schemeClr val="tx2"/>
                </a:solidFill>
                <a:cs typeface="B Nazanin" panose="00000400000000000000" pitchFamily="2" charset="-78"/>
              </a:rPr>
              <a:t>مفاهیم ماشین مجازی،کانتیر، داکر و کوبرنتیز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a-IR" sz="2200" b="1" dirty="0">
              <a:solidFill>
                <a:schemeClr val="tx2"/>
              </a:solidFill>
              <a:cs typeface="B Nazanin" panose="00000400000000000000" pitchFamily="2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a-IR" sz="2200" b="1" dirty="0" smtClean="0">
                <a:solidFill>
                  <a:schemeClr val="tx2"/>
                </a:solidFill>
                <a:cs typeface="B Nazanin" panose="00000400000000000000" pitchFamily="2" charset="-78"/>
              </a:rPr>
              <a:t>توضیح مایکروسرویس‌ها و ایمیج کردن آنها در داکر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a-IR" sz="2200" b="1" dirty="0">
              <a:solidFill>
                <a:schemeClr val="tx2"/>
              </a:solidFill>
              <a:cs typeface="B Nazanin" panose="00000400000000000000" pitchFamily="2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a-IR" sz="2200" b="1" dirty="0" smtClean="0">
                <a:solidFill>
                  <a:schemeClr val="tx2"/>
                </a:solidFill>
                <a:cs typeface="B Nazanin" panose="00000400000000000000" pitchFamily="2" charset="-78"/>
              </a:rPr>
              <a:t>راه‌اندازی پلتفرم کوبرنتیز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a-IR" sz="2200" b="1" dirty="0">
              <a:solidFill>
                <a:schemeClr val="tx2"/>
              </a:solidFill>
              <a:cs typeface="B Nazanin" panose="00000400000000000000" pitchFamily="2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a-IR" sz="2200" b="1" dirty="0" smtClean="0">
                <a:solidFill>
                  <a:schemeClr val="tx2"/>
                </a:solidFill>
                <a:cs typeface="B Nazanin" panose="00000400000000000000" pitchFamily="2" charset="-78"/>
              </a:rPr>
              <a:t>روش‌های مقیاس پذیری خودکار در پلتفرم کوبرنتیز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a-IR" sz="2200" b="1" dirty="0">
              <a:solidFill>
                <a:schemeClr val="tx2"/>
              </a:solidFill>
              <a:cs typeface="B Nazanin" panose="00000400000000000000" pitchFamily="2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a-IR" sz="2200" b="1" dirty="0" smtClean="0">
                <a:solidFill>
                  <a:schemeClr val="tx2"/>
                </a:solidFill>
                <a:cs typeface="B Nazanin" panose="00000400000000000000" pitchFamily="2" charset="-78"/>
              </a:rPr>
              <a:t>نتایج مقیاس پذیری خودکار سرویس‌ها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a-IR" sz="2200" b="1" dirty="0" smtClean="0">
              <a:solidFill>
                <a:schemeClr val="tx2"/>
              </a:solidFill>
              <a:cs typeface="B Nazanin" panose="00000400000000000000" pitchFamily="2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a-IR" sz="2200" b="1" dirty="0" smtClean="0">
                <a:solidFill>
                  <a:schemeClr val="tx2"/>
                </a:solidFill>
                <a:cs typeface="B Nazanin" panose="00000400000000000000" pitchFamily="2" charset="-78"/>
              </a:rPr>
              <a:t>جمع‌بندی </a:t>
            </a:r>
          </a:p>
          <a:p>
            <a:r>
              <a:rPr lang="fa-IR" sz="2200" dirty="0" smtClean="0">
                <a:solidFill>
                  <a:schemeClr val="tx2"/>
                </a:solidFill>
                <a:cs typeface="B Nazanin" panose="00000400000000000000" pitchFamily="2" charset="-78"/>
              </a:rPr>
              <a:t> </a:t>
            </a:r>
            <a:endParaRPr lang="en-US" sz="22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2</a:t>
            </a:fld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43257" y="787429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a-IR" sz="2400" b="1" dirty="0" smtClean="0">
              <a:solidFill>
                <a:srgbClr val="002060"/>
              </a:solidFill>
              <a:cs typeface="B Nazanin" panose="00000400000000000000" pitchFamily="2" charset="-78"/>
            </a:endParaRPr>
          </a:p>
          <a:p>
            <a:endParaRPr lang="en-US" sz="2400" b="1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ounded Rectangle 16">
            <a:hlinkClick r:id="rId3" action="ppaction://hlinksldjump"/>
          </p:cNvPr>
          <p:cNvSpPr/>
          <p:nvPr/>
        </p:nvSpPr>
        <p:spPr>
          <a:xfrm>
            <a:off x="7489544" y="142852"/>
            <a:ext cx="841040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000" dirty="0" smtClean="0">
                <a:cs typeface="B Nazanin" panose="00000400000000000000" pitchFamily="2" charset="-78"/>
              </a:rPr>
              <a:t>فهرست</a:t>
            </a:r>
            <a:endParaRPr lang="fa-IR" sz="2000" dirty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5807" y="1790541"/>
            <a:ext cx="7368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endParaRPr lang="fa-IR" sz="2000" dirty="0" smtClean="0"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4" y="972094"/>
            <a:ext cx="4214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معیارهای حافظه‌ای و محاسباتی</a:t>
            </a:r>
            <a:endParaRPr lang="en-US" sz="24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Rounded Rectangle 13">
            <a:hlinkClick r:id="rId3" action="ppaction://hlinksldjump"/>
          </p:cNvPr>
          <p:cNvSpPr/>
          <p:nvPr/>
        </p:nvSpPr>
        <p:spPr>
          <a:xfrm>
            <a:off x="4079714" y="142852"/>
            <a:ext cx="4250870" cy="42862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روش‌های مقیاس‌پذیری خودکار در پلتفرم کوبرنتیز</a:t>
            </a: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2050" name="Picture 2" descr="C:\Users\mpouya\Desktop\pictures\metricssssssss- server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18426"/>
            <a:ext cx="6826397" cy="397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20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868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43257" y="787429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a-IR" sz="2400" b="1" dirty="0" smtClean="0">
              <a:solidFill>
                <a:srgbClr val="002060"/>
              </a:solidFill>
              <a:cs typeface="B Nazanin" panose="00000400000000000000" pitchFamily="2" charset="-78"/>
            </a:endParaRPr>
          </a:p>
          <a:p>
            <a:endParaRPr lang="en-US" sz="2400" b="1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ounded Rectangle 16">
            <a:hlinkClick r:id="rId3" action="ppaction://hlinksldjump"/>
          </p:cNvPr>
          <p:cNvSpPr/>
          <p:nvPr/>
        </p:nvSpPr>
        <p:spPr>
          <a:xfrm>
            <a:off x="7489544" y="142852"/>
            <a:ext cx="841040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000" dirty="0" smtClean="0">
                <a:cs typeface="B Nazanin" panose="00000400000000000000" pitchFamily="2" charset="-78"/>
              </a:rPr>
              <a:t>فهرست</a:t>
            </a:r>
            <a:endParaRPr lang="fa-IR" sz="2000" dirty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590486"/>
            <a:ext cx="7368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endParaRPr lang="fa-IR" sz="2000" dirty="0" smtClean="0">
              <a:cs typeface="B Nazanin" panose="00000400000000000000" pitchFamily="2" charset="-78"/>
            </a:endParaRPr>
          </a:p>
        </p:txBody>
      </p:sp>
      <p:sp>
        <p:nvSpPr>
          <p:cNvPr id="14" name="Rounded Rectangle 13">
            <a:hlinkClick r:id="rId3" action="ppaction://hlinksldjump"/>
          </p:cNvPr>
          <p:cNvSpPr/>
          <p:nvPr/>
        </p:nvSpPr>
        <p:spPr>
          <a:xfrm>
            <a:off x="4079714" y="142852"/>
            <a:ext cx="4250870" cy="42862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روش‌های مقیاس‌پذیری خودکار در پلتفرم کوبرنتیز</a:t>
            </a: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3074" name="Picture 2" descr="C:\Users\mpouya\Desktop\pictures\ضصیضصبیثبص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37" y="1207754"/>
            <a:ext cx="4523975" cy="466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pouya\Desktop\pictures\requestsssssssssssssss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387520"/>
            <a:ext cx="3664353" cy="230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21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8901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43257" y="787429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a-IR" sz="2400" b="1" dirty="0" smtClean="0">
              <a:solidFill>
                <a:srgbClr val="002060"/>
              </a:solidFill>
              <a:cs typeface="B Nazanin" panose="00000400000000000000" pitchFamily="2" charset="-78"/>
            </a:endParaRPr>
          </a:p>
          <a:p>
            <a:endParaRPr lang="en-US" sz="2400" b="1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ounded Rectangle 16">
            <a:hlinkClick r:id="rId3" action="ppaction://hlinksldjump"/>
          </p:cNvPr>
          <p:cNvSpPr/>
          <p:nvPr/>
        </p:nvSpPr>
        <p:spPr>
          <a:xfrm>
            <a:off x="7489544" y="142852"/>
            <a:ext cx="841040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000" dirty="0" smtClean="0">
                <a:cs typeface="B Nazanin" panose="00000400000000000000" pitchFamily="2" charset="-78"/>
              </a:rPr>
              <a:t>فهرست</a:t>
            </a:r>
            <a:endParaRPr lang="fa-IR" sz="2000" dirty="0"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43808" y="972094"/>
            <a:ext cx="579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معیارهای تاخیر در پاسخ و تعداد درخواست در ثانیه</a:t>
            </a:r>
            <a:endParaRPr lang="en-US" sz="24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4079714" y="142852"/>
            <a:ext cx="4250870" cy="42862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روش‌های مقیاس‌پذیری خودکار در پلتفرم کوبرنتیز</a:t>
            </a: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4098" name="Picture 2" descr="C:\Users\mpouya\Desktop\pictures\promethues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49" y="2060848"/>
            <a:ext cx="869979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22</a:t>
            </a:fld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52636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38555" y="1196752"/>
            <a:ext cx="1847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b="1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05226" y="1013498"/>
            <a:ext cx="1036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2060"/>
                </a:solidFill>
                <a:cs typeface="B Nazanin" panose="00000400000000000000" pitchFamily="2" charset="-78"/>
              </a:rPr>
              <a:t>linkerd</a:t>
            </a:r>
            <a:endParaRPr lang="en-US" sz="24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23</a:t>
            </a:fld>
            <a:endParaRPr lang="fa-IR" dirty="0"/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4079714" y="142852"/>
            <a:ext cx="4250870" cy="42862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روش‌های مقیاس‌پذیری خودکار در پلتفرم کوبرنتیز</a:t>
            </a: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5122" name="Picture 2" descr="C:\Users\mpouya\Desktop\pictures\linkerd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29732"/>
            <a:ext cx="8190019" cy="458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87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38555" y="1196752"/>
            <a:ext cx="1847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b="1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24</a:t>
            </a:fld>
            <a:endParaRPr lang="fa-IR"/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4079714" y="142852"/>
            <a:ext cx="4250870" cy="42862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روش‌های مقیاس‌پذیری خودکار در پلتفرم کوبرنتیز</a:t>
            </a: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6146" name="Picture 2" descr="C:\Users\mpouya\Desktop\pictures\خودکارساز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83830"/>
            <a:ext cx="5397499" cy="539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61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38555" y="1196752"/>
            <a:ext cx="1847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b="1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25</a:t>
            </a:fld>
            <a:endParaRPr lang="fa-IR"/>
          </a:p>
        </p:txBody>
      </p:sp>
      <p:sp>
        <p:nvSpPr>
          <p:cNvPr id="6" name="TextBox 5"/>
          <p:cNvSpPr txBox="1"/>
          <p:nvPr/>
        </p:nvSpPr>
        <p:spPr>
          <a:xfrm>
            <a:off x="2843808" y="972094"/>
            <a:ext cx="579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تولیدکننده بار </a:t>
            </a:r>
            <a:r>
              <a:rPr lang="en-US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siege</a:t>
            </a:r>
            <a:endParaRPr lang="en-US" sz="24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pic>
        <p:nvPicPr>
          <p:cNvPr id="7170" name="Picture 2" descr="C:\Users\mpouya\Desktop\pictures\loaadd- genera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474" y="1628800"/>
            <a:ext cx="5227146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>
            <a:hlinkClick r:id="rId4" action="ppaction://hlinksldjump"/>
          </p:cNvPr>
          <p:cNvSpPr/>
          <p:nvPr/>
        </p:nvSpPr>
        <p:spPr>
          <a:xfrm>
            <a:off x="5148064" y="142852"/>
            <a:ext cx="3182520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نتایج مقیاس‌پذیری خودکار سرویس‌ها</a:t>
            </a: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5646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38555" y="1196752"/>
            <a:ext cx="1847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b="1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26</a:t>
            </a:fld>
            <a:endParaRPr lang="fa-IR"/>
          </a:p>
        </p:txBody>
      </p:sp>
      <p:sp>
        <p:nvSpPr>
          <p:cNvPr id="6" name="TextBox 5"/>
          <p:cNvSpPr txBox="1"/>
          <p:nvPr/>
        </p:nvSpPr>
        <p:spPr>
          <a:xfrm>
            <a:off x="1259632" y="972094"/>
            <a:ext cx="7382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400" dirty="0" smtClean="0">
                <a:cs typeface="B Nazanin" panose="00000400000000000000" pitchFamily="2" charset="-78"/>
              </a:rPr>
              <a:t>نتایج مقیاس‌پذیر </a:t>
            </a:r>
            <a:r>
              <a:rPr lang="fa-IR" sz="2400" dirty="0">
                <a:cs typeface="B Nazanin" panose="00000400000000000000" pitchFamily="2" charset="-78"/>
              </a:rPr>
              <a:t>کننده خودکار برای معیارهای محاسباتی و </a:t>
            </a:r>
            <a:r>
              <a:rPr lang="fa-IR" sz="2400" dirty="0" smtClean="0">
                <a:cs typeface="B Nazanin" panose="00000400000000000000" pitchFamily="2" charset="-78"/>
              </a:rPr>
              <a:t>حافظه‌ای</a:t>
            </a:r>
            <a:endParaRPr lang="en-US" sz="24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pic>
        <p:nvPicPr>
          <p:cNvPr id="8194" name="Picture 2" descr="C:\Users\mpouya\Desktop\pictures\1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03091"/>
            <a:ext cx="5906244" cy="124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mpouya\Desktop\pictures\2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387" y="3149020"/>
            <a:ext cx="5910545" cy="128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mpouya\Desktop\pictures\3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387" y="4581128"/>
            <a:ext cx="5892904" cy="12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hlinkClick r:id="rId9" action="ppaction://hlinksldjump"/>
          </p:cNvPr>
          <p:cNvSpPr/>
          <p:nvPr/>
        </p:nvSpPr>
        <p:spPr>
          <a:xfrm>
            <a:off x="5148064" y="142852"/>
            <a:ext cx="3182520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نتایج مقیاس‌پذیری خودکار سرویس‌ها</a:t>
            </a: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8343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38555" y="1196752"/>
            <a:ext cx="1847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b="1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27</a:t>
            </a:fld>
            <a:endParaRPr lang="fa-IR"/>
          </a:p>
        </p:txBody>
      </p:sp>
      <p:pic>
        <p:nvPicPr>
          <p:cNvPr id="9218" name="Picture 2" descr="C:\Users\mpouya\Desktop\pictures\5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73751"/>
            <a:ext cx="6691979" cy="159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mpouya\Desktop\pictures\6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56991"/>
            <a:ext cx="6691979" cy="159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>
            <a:hlinkClick r:id="rId7" action="ppaction://hlinksldjump"/>
          </p:cNvPr>
          <p:cNvSpPr/>
          <p:nvPr/>
        </p:nvSpPr>
        <p:spPr>
          <a:xfrm>
            <a:off x="5148064" y="142852"/>
            <a:ext cx="3182520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نتایج مقیاس‌پذیری خودکار سرویس‌ها</a:t>
            </a: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2485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38555" y="1196752"/>
            <a:ext cx="1847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b="1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28</a:t>
            </a:fld>
            <a:endParaRPr lang="fa-IR"/>
          </a:p>
        </p:txBody>
      </p:sp>
      <p:sp>
        <p:nvSpPr>
          <p:cNvPr id="8" name="TextBox 7"/>
          <p:cNvSpPr txBox="1"/>
          <p:nvPr/>
        </p:nvSpPr>
        <p:spPr>
          <a:xfrm>
            <a:off x="357972" y="972094"/>
            <a:ext cx="8284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400" dirty="0">
                <a:cs typeface="B Nazanin" panose="00000400000000000000" pitchFamily="2" charset="-78"/>
              </a:rPr>
              <a:t>ن</a:t>
            </a:r>
            <a:r>
              <a:rPr lang="fa-IR" sz="2400" dirty="0" smtClean="0">
                <a:cs typeface="B Nazanin" panose="00000400000000000000" pitchFamily="2" charset="-78"/>
              </a:rPr>
              <a:t>تایج مقیاس‌پذیر </a:t>
            </a:r>
            <a:r>
              <a:rPr lang="fa-IR" sz="2400" dirty="0">
                <a:cs typeface="B Nazanin" panose="00000400000000000000" pitchFamily="2" charset="-78"/>
              </a:rPr>
              <a:t>کننده خودکار برای </a:t>
            </a:r>
            <a:r>
              <a:rPr lang="fa-IR" sz="2400" dirty="0" smtClean="0">
                <a:cs typeface="B Nazanin" panose="00000400000000000000" pitchFamily="2" charset="-78"/>
              </a:rPr>
              <a:t>معیارهای تاخیر در پاسخ و </a:t>
            </a:r>
            <a:r>
              <a:rPr lang="fa-IR" sz="2400" dirty="0" smtClean="0">
                <a:cs typeface="B Nazanin" panose="00000400000000000000" pitchFamily="2" charset="-78"/>
              </a:rPr>
              <a:t>تعداد </a:t>
            </a:r>
            <a:r>
              <a:rPr lang="fa-IR" sz="2400" dirty="0" smtClean="0">
                <a:cs typeface="B Nazanin" panose="00000400000000000000" pitchFamily="2" charset="-78"/>
              </a:rPr>
              <a:t>درخواست در ثانیه </a:t>
            </a:r>
            <a:endParaRPr lang="en-US" sz="24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pic>
        <p:nvPicPr>
          <p:cNvPr id="10242" name="Picture 2" descr="C:\Users\mpouya\Desktop\pictures\sieeeeeeeee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72" y="1916832"/>
            <a:ext cx="8595003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hlinkClick r:id="rId4" action="ppaction://hlinksldjump"/>
          </p:cNvPr>
          <p:cNvSpPr/>
          <p:nvPr/>
        </p:nvSpPr>
        <p:spPr>
          <a:xfrm>
            <a:off x="5148064" y="142852"/>
            <a:ext cx="3182520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نتایج مقیاس‌پذیری خودکار سرویس‌ها</a:t>
            </a: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4698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38555" y="1196752"/>
            <a:ext cx="1847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b="1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29</a:t>
            </a:fld>
            <a:endParaRPr lang="fa-IR"/>
          </a:p>
        </p:txBody>
      </p:sp>
      <p:pic>
        <p:nvPicPr>
          <p:cNvPr id="11266" name="Picture 2" descr="C:\Users\mpouya\Desktop\pictures\linkerdddddddd1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61" y="908718"/>
            <a:ext cx="6915304" cy="571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hlinkClick r:id="rId5" action="ppaction://hlinksldjump"/>
          </p:cNvPr>
          <p:cNvSpPr/>
          <p:nvPr/>
        </p:nvSpPr>
        <p:spPr>
          <a:xfrm>
            <a:off x="5148064" y="142852"/>
            <a:ext cx="3182520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نتایج مقیاس‌پذیری خودکار سرویس‌ها</a:t>
            </a: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8194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7489544" y="142852"/>
            <a:ext cx="841040" cy="428628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000" dirty="0" smtClean="0">
                <a:cs typeface="B Nazanin" panose="00000400000000000000" pitchFamily="2" charset="-78"/>
              </a:rPr>
              <a:t>مقدمه</a:t>
            </a:r>
            <a:endParaRPr lang="fa-IR" sz="2000" dirty="0">
              <a:cs typeface="B Nazani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8" y="1268760"/>
            <a:ext cx="826207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400" b="1" dirty="0">
                <a:solidFill>
                  <a:schemeClr val="tx2"/>
                </a:solidFill>
                <a:cs typeface="B Nazanin" panose="00000400000000000000" pitchFamily="2" charset="-78"/>
              </a:rPr>
              <a:t>هدف </a:t>
            </a:r>
            <a:r>
              <a:rPr lang="fa-IR" sz="2400" b="1" dirty="0" smtClean="0">
                <a:solidFill>
                  <a:schemeClr val="tx2"/>
                </a:solidFill>
                <a:cs typeface="B Nazanin" panose="00000400000000000000" pitchFamily="2" charset="-78"/>
              </a:rPr>
              <a:t>و اهمیت کار:</a:t>
            </a:r>
          </a:p>
          <a:p>
            <a:endParaRPr lang="fa-IR" sz="2400" b="1" dirty="0" smtClean="0">
              <a:solidFill>
                <a:schemeClr val="tx2"/>
              </a:solidFill>
              <a:cs typeface="B Nazanin" panose="000004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a-IR" sz="2400" dirty="0">
                <a:solidFill>
                  <a:schemeClr val="tx2"/>
                </a:solidFill>
                <a:cs typeface="B Nazanin" panose="00000400000000000000" pitchFamily="2" charset="-78"/>
              </a:rPr>
              <a:t>هدف از انجام این پروژه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tx2"/>
                </a:solidFill>
                <a:cs typeface="B Nazanin" panose="00000400000000000000" pitchFamily="2" charset="-78"/>
              </a:rPr>
              <a:t>مقیاس‌پذیر کردن سرویس ها در زمان پیک باری</a:t>
            </a:r>
          </a:p>
          <a:p>
            <a:endParaRPr lang="fa-IR" sz="2400" b="1" dirty="0" smtClean="0">
              <a:solidFill>
                <a:schemeClr val="tx2"/>
              </a:solidFill>
              <a:cs typeface="B Nazanin" panose="000004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a-IR" sz="24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اهمیت استفاده از پلتفرم کوبرنتیز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a-IR" sz="2000" dirty="0" smtClean="0">
                <a:solidFill>
                  <a:schemeClr val="tx2"/>
                </a:solidFill>
                <a:cs typeface="B Nazanin" panose="00000400000000000000" pitchFamily="2" charset="-78"/>
              </a:rPr>
              <a:t>قابلیت ساختار مایکروسرویسی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a-IR" sz="2000" dirty="0" smtClean="0">
                <a:solidFill>
                  <a:schemeClr val="tx2"/>
                </a:solidFill>
                <a:cs typeface="B Nazanin" panose="00000400000000000000" pitchFamily="2" charset="-78"/>
              </a:rPr>
              <a:t>مدیریت خودکار سرویس‌ها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a-IR" sz="2000" dirty="0" smtClean="0">
                <a:solidFill>
                  <a:schemeClr val="tx2"/>
                </a:solidFill>
                <a:cs typeface="B Nazanin" panose="00000400000000000000" pitchFamily="2" charset="-78"/>
              </a:rPr>
              <a:t>مقیاس‌پذیر کردن سرویس‌ها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fa-IR" sz="2400" dirty="0" smtClean="0">
              <a:solidFill>
                <a:schemeClr val="tx2"/>
              </a:solidFill>
              <a:cs typeface="B Nazanin" panose="00000400000000000000" pitchFamily="2" charset="-78"/>
            </a:endParaRPr>
          </a:p>
          <a:p>
            <a:pPr lvl="1"/>
            <a:r>
              <a:rPr lang="fa-IR" sz="2400" dirty="0" smtClean="0">
                <a:solidFill>
                  <a:schemeClr val="tx2"/>
                </a:solidFill>
                <a:cs typeface="B Nazanin" panose="00000400000000000000" pitchFamily="2" charset="-78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6563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38555" y="1196752"/>
            <a:ext cx="1847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b="1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30</a:t>
            </a:fld>
            <a:endParaRPr lang="fa-IR"/>
          </a:p>
        </p:txBody>
      </p:sp>
      <p:pic>
        <p:nvPicPr>
          <p:cNvPr id="12290" name="Picture 2" descr="C:\Users\mpouya\Desktop\pictures\linkerrrrrrrrrrrrrrrr2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791" y="836713"/>
            <a:ext cx="7103793" cy="578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hlinkClick r:id="rId5" action="ppaction://hlinksldjump"/>
          </p:cNvPr>
          <p:cNvSpPr/>
          <p:nvPr/>
        </p:nvSpPr>
        <p:spPr>
          <a:xfrm>
            <a:off x="5148064" y="142852"/>
            <a:ext cx="3182520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نتایج مقیاس‌پذیری خودکار سرویس‌ها</a:t>
            </a: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4088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38555" y="1196752"/>
            <a:ext cx="1847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b="1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31</a:t>
            </a:fld>
            <a:endParaRPr lang="fa-IR"/>
          </a:p>
        </p:txBody>
      </p:sp>
      <p:pic>
        <p:nvPicPr>
          <p:cNvPr id="13314" name="Picture 2" descr="C:\Users\mpouya\Desktop\pictures\wwwwwwww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7776876" cy="519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hlinkClick r:id="rId5" action="ppaction://hlinksldjump"/>
          </p:cNvPr>
          <p:cNvSpPr/>
          <p:nvPr/>
        </p:nvSpPr>
        <p:spPr>
          <a:xfrm>
            <a:off x="5148064" y="142852"/>
            <a:ext cx="3182520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نتایج مقیاس‌پذیری خودکار سرویس‌ها</a:t>
            </a: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9444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38555" y="1196752"/>
            <a:ext cx="1847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b="1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32</a:t>
            </a:fld>
            <a:endParaRPr lang="fa-IR"/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5148064" y="142852"/>
            <a:ext cx="3182520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نتایج مقیاس‌پذیری خودکار سرویس‌ها</a:t>
            </a: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14338" name="Picture 2" descr="C:\Users\mpouya\Desktop\pictures\qqqqqqqqqqqqqq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36712"/>
            <a:ext cx="7792426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5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38555" y="1196752"/>
            <a:ext cx="1847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b="1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33</a:t>
            </a:fld>
            <a:endParaRPr lang="fa-IR"/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7236296" y="142852"/>
            <a:ext cx="1094288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جمع‌بندی</a:t>
            </a: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5736" y="1196752"/>
            <a:ext cx="613796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400" dirty="0" smtClean="0">
                <a:cs typeface="B Nazanin" panose="00000400000000000000" pitchFamily="2" charset="-78"/>
              </a:rPr>
              <a:t>جمع‌بندی</a:t>
            </a:r>
          </a:p>
          <a:p>
            <a:endParaRPr lang="fa-IR" sz="2400" dirty="0" smtClean="0">
              <a:cs typeface="B Nazanin" panose="000004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a-IR" sz="2000" dirty="0" smtClean="0">
                <a:cs typeface="B Nazanin" panose="00000400000000000000" pitchFamily="2" charset="-78"/>
              </a:rPr>
              <a:t>توضیح پلتفرم‌های داکر و کوبرنتیز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a-IR" sz="2000" dirty="0" smtClean="0">
              <a:cs typeface="B Nazanin" panose="000004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a-IR" sz="2000" dirty="0" smtClean="0">
                <a:cs typeface="B Nazanin" panose="00000400000000000000" pitchFamily="2" charset="-78"/>
              </a:rPr>
              <a:t>توضیح </a:t>
            </a:r>
            <a:r>
              <a:rPr lang="fa-IR" sz="2000" dirty="0" smtClean="0">
                <a:cs typeface="B Nazanin" panose="00000400000000000000" pitchFamily="2" charset="-78"/>
              </a:rPr>
              <a:t>مایکروسرویس‌ها </a:t>
            </a:r>
            <a:r>
              <a:rPr lang="fa-IR" sz="2000" dirty="0" smtClean="0">
                <a:cs typeface="B Nazanin" panose="00000400000000000000" pitchFamily="2" charset="-78"/>
              </a:rPr>
              <a:t>و نحوه داکر کردن آنها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a-IR" sz="2000" dirty="0" smtClean="0">
              <a:cs typeface="B Nazanin" panose="000004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a-IR" sz="2000" dirty="0" smtClean="0">
                <a:cs typeface="B Nazanin" panose="00000400000000000000" pitchFamily="2" charset="-78"/>
              </a:rPr>
              <a:t>راه‌اندازی پلتفرم کوبرنتیز و توضیح آبجکت‌های مختلف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a-IR" sz="2000" dirty="0" smtClean="0">
              <a:cs typeface="B Nazanin" panose="000004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a-IR" sz="2000" dirty="0" smtClean="0">
                <a:cs typeface="B Nazanin" panose="00000400000000000000" pitchFamily="2" charset="-78"/>
              </a:rPr>
              <a:t>روش‌های مقیاس‌پذیری خودکار و نتایج مقیاس‌پذیری سرویس‌ها </a:t>
            </a:r>
          </a:p>
          <a:p>
            <a:pPr lvl="1"/>
            <a:endParaRPr lang="fa-IR" sz="2400" dirty="0">
              <a:cs typeface="B Nazanin" panose="000004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1401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38555" y="1196752"/>
            <a:ext cx="1847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b="1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34</a:t>
            </a:fld>
            <a:endParaRPr lang="fa-IR"/>
          </a:p>
        </p:txBody>
      </p:sp>
      <p:sp>
        <p:nvSpPr>
          <p:cNvPr id="4" name="TextBox 3"/>
          <p:cNvSpPr txBox="1"/>
          <p:nvPr/>
        </p:nvSpPr>
        <p:spPr>
          <a:xfrm>
            <a:off x="1403648" y="2967199"/>
            <a:ext cx="6137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6000" dirty="0" smtClean="0">
                <a:cs typeface="B Nazanin" panose="00000400000000000000" pitchFamily="2" charset="-78"/>
              </a:rPr>
              <a:t>پایان</a:t>
            </a:r>
            <a:endParaRPr lang="en-US" sz="6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40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71052" y="965919"/>
            <a:ext cx="327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b="1" dirty="0" smtClean="0">
                <a:solidFill>
                  <a:schemeClr val="tx2"/>
                </a:solidFill>
                <a:cs typeface="B Nazanin" panose="00000400000000000000" pitchFamily="2" charset="-78"/>
              </a:rPr>
              <a:t>تفاوت ماشین مجازی و کانتینر: </a:t>
            </a:r>
            <a:endParaRPr lang="en-US" sz="2400" b="1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ounded Rectangle 16">
            <a:hlinkClick r:id="rId3" action="ppaction://hlinksldjump"/>
          </p:cNvPr>
          <p:cNvSpPr/>
          <p:nvPr/>
        </p:nvSpPr>
        <p:spPr>
          <a:xfrm>
            <a:off x="4427984" y="142852"/>
            <a:ext cx="3902600" cy="4286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000" dirty="0" smtClean="0">
                <a:cs typeface="B Nazanin" panose="00000400000000000000" pitchFamily="2" charset="-78"/>
              </a:rPr>
              <a:t>مفاهیم ماشین مجازی، کانتینر، داکر و کوبرنتیز</a:t>
            </a:r>
            <a:endParaRPr lang="fa-IR" sz="2000" dirty="0">
              <a:cs typeface="B Nazanin" panose="00000400000000000000" pitchFamily="2" charset="-78"/>
            </a:endParaRPr>
          </a:p>
        </p:txBody>
      </p:sp>
      <p:pic>
        <p:nvPicPr>
          <p:cNvPr id="1026" name="Picture 2" descr="H:\pictures\containers vs vm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64" y="1658418"/>
            <a:ext cx="7883890" cy="447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4</a:t>
            </a:fld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45587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17036" y="965919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b="1" dirty="0" smtClean="0">
                <a:solidFill>
                  <a:schemeClr val="tx2"/>
                </a:solidFill>
                <a:cs typeface="B Nazanin" panose="00000400000000000000" pitchFamily="2" charset="-78"/>
              </a:rPr>
              <a:t>داکر:</a:t>
            </a:r>
            <a:endParaRPr lang="en-US" sz="2400" b="1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ounded Rectangle 16">
            <a:hlinkClick r:id="rId3" action="ppaction://hlinksldjump"/>
          </p:cNvPr>
          <p:cNvSpPr/>
          <p:nvPr/>
        </p:nvSpPr>
        <p:spPr>
          <a:xfrm>
            <a:off x="7489544" y="142852"/>
            <a:ext cx="841040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000" dirty="0" smtClean="0">
                <a:cs typeface="B Nazanin" panose="00000400000000000000" pitchFamily="2" charset="-78"/>
              </a:rPr>
              <a:t>فهرست</a:t>
            </a:r>
            <a:endParaRPr lang="fa-IR" sz="2000" dirty="0">
              <a:cs typeface="B Nazanin" panose="00000400000000000000" pitchFamily="2" charset="-78"/>
            </a:endParaRPr>
          </a:p>
        </p:txBody>
      </p:sp>
      <p:sp>
        <p:nvSpPr>
          <p:cNvPr id="12" name="Rounded Rectangle 11">
            <a:hlinkClick r:id="rId3" action="ppaction://hlinksldjump"/>
          </p:cNvPr>
          <p:cNvSpPr/>
          <p:nvPr/>
        </p:nvSpPr>
        <p:spPr>
          <a:xfrm>
            <a:off x="4427984" y="142852"/>
            <a:ext cx="3902600" cy="4286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000" dirty="0" smtClean="0">
                <a:cs typeface="B Nazanin" panose="00000400000000000000" pitchFamily="2" charset="-78"/>
              </a:rPr>
              <a:t>مفاهیم ماشین مجازی، کانتینر، داکر و کوبرنتیز</a:t>
            </a:r>
            <a:endParaRPr lang="fa-IR" sz="2000" dirty="0">
              <a:cs typeface="B Nazanin" panose="00000400000000000000" pitchFamily="2" charset="-78"/>
            </a:endParaRPr>
          </a:p>
        </p:txBody>
      </p:sp>
      <p:pic>
        <p:nvPicPr>
          <p:cNvPr id="2050" name="Picture 2" descr="H:\pictures\docker-file-image-container-1024x22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1451208"/>
            <a:ext cx="65024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H:\pictures\explaaaii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209" y="3212976"/>
            <a:ext cx="6667827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3790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6139" y="1004431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b="1" dirty="0" smtClean="0">
                <a:solidFill>
                  <a:schemeClr val="tx2"/>
                </a:solidFill>
                <a:cs typeface="B Nazanin" panose="00000400000000000000" pitchFamily="2" charset="-78"/>
              </a:rPr>
              <a:t>کوبرنتیز: </a:t>
            </a:r>
            <a:endParaRPr lang="en-US" sz="2400" b="1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ounded Rectangle 16">
            <a:hlinkClick r:id="rId3" action="ppaction://hlinksldjump"/>
          </p:cNvPr>
          <p:cNvSpPr/>
          <p:nvPr/>
        </p:nvSpPr>
        <p:spPr>
          <a:xfrm>
            <a:off x="7489544" y="142852"/>
            <a:ext cx="841040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000" dirty="0" smtClean="0">
                <a:cs typeface="B Nazanin" panose="00000400000000000000" pitchFamily="2" charset="-78"/>
              </a:rPr>
              <a:t>فهرست</a:t>
            </a:r>
            <a:endParaRPr lang="fa-IR" sz="2000" dirty="0">
              <a:cs typeface="B Nazanin" panose="00000400000000000000" pitchFamily="2" charset="-78"/>
            </a:endParaRPr>
          </a:p>
        </p:txBody>
      </p:sp>
      <p:sp>
        <p:nvSpPr>
          <p:cNvPr id="12" name="Rounded Rectangle 11">
            <a:hlinkClick r:id="rId3" action="ppaction://hlinksldjump"/>
          </p:cNvPr>
          <p:cNvSpPr/>
          <p:nvPr/>
        </p:nvSpPr>
        <p:spPr>
          <a:xfrm>
            <a:off x="4427984" y="142852"/>
            <a:ext cx="3902600" cy="4286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000" dirty="0" smtClean="0">
                <a:cs typeface="B Nazanin" panose="00000400000000000000" pitchFamily="2" charset="-78"/>
              </a:rPr>
              <a:t>مفاهیم ماشین مجازی، کانتینر، داکر و کوبرنتیز</a:t>
            </a:r>
            <a:endParaRPr lang="fa-IR" sz="2000" dirty="0">
              <a:cs typeface="B Nazanin" panose="00000400000000000000" pitchFamily="2" charset="-78"/>
            </a:endParaRPr>
          </a:p>
        </p:txBody>
      </p:sp>
      <p:pic>
        <p:nvPicPr>
          <p:cNvPr id="4" name="Picture 2" descr="H:\pictures\kubernestes architec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45528"/>
            <a:ext cx="7762517" cy="457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8528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51907" y="1074170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توضیح مایکرو</a:t>
            </a:r>
            <a:r>
              <a:rPr lang="fa-IR" sz="2400" b="1" dirty="0" smtClean="0">
                <a:solidFill>
                  <a:schemeClr val="tx2"/>
                </a:solidFill>
                <a:cs typeface="B Nazanin" panose="00000400000000000000" pitchFamily="2" charset="-78"/>
              </a:rPr>
              <a:t>سرویس‌ها</a:t>
            </a:r>
            <a:r>
              <a:rPr lang="fa-IR" sz="2400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:</a:t>
            </a:r>
            <a:endParaRPr lang="en-US" sz="2400" b="1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ounded Rectangle 16">
            <a:hlinkClick r:id="rId3" action="ppaction://hlinksldjump"/>
          </p:cNvPr>
          <p:cNvSpPr/>
          <p:nvPr/>
        </p:nvSpPr>
        <p:spPr>
          <a:xfrm>
            <a:off x="7489544" y="142852"/>
            <a:ext cx="841040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000" dirty="0" smtClean="0">
                <a:cs typeface="B Nazanin" panose="00000400000000000000" pitchFamily="2" charset="-78"/>
              </a:rPr>
              <a:t>فهرست</a:t>
            </a:r>
            <a:endParaRPr lang="fa-IR" sz="2000" dirty="0">
              <a:cs typeface="B Nazanin" panose="00000400000000000000" pitchFamily="2" charset="-78"/>
            </a:endParaRPr>
          </a:p>
        </p:txBody>
      </p:sp>
      <p:sp>
        <p:nvSpPr>
          <p:cNvPr id="12" name="Rounded Rectangle 11">
            <a:hlinkClick r:id="rId3" action="ppaction://hlinksldjump"/>
          </p:cNvPr>
          <p:cNvSpPr/>
          <p:nvPr/>
        </p:nvSpPr>
        <p:spPr>
          <a:xfrm>
            <a:off x="4067944" y="142852"/>
            <a:ext cx="4262640" cy="4286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توضیح </a:t>
            </a:r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مایکروسرویس‌ها 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و ایمیج کردن آنها در داکر</a:t>
            </a:r>
          </a:p>
        </p:txBody>
      </p:sp>
      <p:pic>
        <p:nvPicPr>
          <p:cNvPr id="4099" name="Picture 3" descr="H:\pictures\architectureeeee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53" y="1844824"/>
            <a:ext cx="8470073" cy="328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1883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hlinkClick r:id="rId3" action="ppaction://hlinksldjump"/>
          </p:cNvPr>
          <p:cNvSpPr/>
          <p:nvPr/>
        </p:nvSpPr>
        <p:spPr>
          <a:xfrm>
            <a:off x="7489544" y="142852"/>
            <a:ext cx="841040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000" dirty="0" smtClean="0">
                <a:cs typeface="B Nazanin" panose="00000400000000000000" pitchFamily="2" charset="-78"/>
              </a:rPr>
              <a:t>فهرست</a:t>
            </a:r>
            <a:endParaRPr lang="fa-IR" sz="2000" dirty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32040" y="980728"/>
            <a:ext cx="3839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a-IR" sz="2400" b="1" dirty="0" smtClean="0">
                <a:solidFill>
                  <a:schemeClr val="tx2"/>
                </a:solidFill>
                <a:cs typeface="B Nazanin" panose="00000400000000000000" pitchFamily="2" charset="-78"/>
              </a:rPr>
              <a:t>ایمیج کردن مایکروسرویس‌ها در داکر:</a:t>
            </a:r>
          </a:p>
        </p:txBody>
      </p:sp>
      <p:pic>
        <p:nvPicPr>
          <p:cNvPr id="6" name="Picture 2" descr="H:\pictures\dockerfileeeeeeeeeeeeeeee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59" y="1914981"/>
            <a:ext cx="73628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H:\pictures\redis-dockerfie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02" y="3212976"/>
            <a:ext cx="6661070" cy="281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8</a:t>
            </a:fld>
            <a:endParaRPr lang="fa-IR"/>
          </a:p>
        </p:txBody>
      </p:sp>
      <p:sp>
        <p:nvSpPr>
          <p:cNvPr id="8" name="Rounded Rectangle 7">
            <a:hlinkClick r:id="rId3" action="ppaction://hlinksldjump"/>
          </p:cNvPr>
          <p:cNvSpPr/>
          <p:nvPr/>
        </p:nvSpPr>
        <p:spPr>
          <a:xfrm>
            <a:off x="4079714" y="142852"/>
            <a:ext cx="4250870" cy="4286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توضیح </a:t>
            </a:r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مایکروسرویس‌ها 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و ایمیج کردن آنها در داکر</a:t>
            </a:r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hlinkClick r:id="rId3" action="ppaction://hlinksldjump"/>
          </p:cNvPr>
          <p:cNvSpPr/>
          <p:nvPr/>
        </p:nvSpPr>
        <p:spPr>
          <a:xfrm>
            <a:off x="7489544" y="142852"/>
            <a:ext cx="841040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000" dirty="0" smtClean="0">
                <a:cs typeface="B Nazanin" panose="00000400000000000000" pitchFamily="2" charset="-78"/>
              </a:rPr>
              <a:t>فهرست</a:t>
            </a:r>
            <a:endParaRPr lang="fa-IR" sz="2000" dirty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590486"/>
            <a:ext cx="7368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endParaRPr lang="fa-IR" sz="2000" dirty="0" smtClean="0">
              <a:cs typeface="B Nazanin" panose="00000400000000000000" pitchFamily="2" charset="-78"/>
            </a:endParaRPr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4079714" y="142852"/>
            <a:ext cx="4250870" cy="4286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توضیح </a:t>
            </a:r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مایکروسرویس‌ها 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و ایمیج کردن آنها در داکر</a:t>
            </a:r>
          </a:p>
        </p:txBody>
      </p:sp>
      <p:pic>
        <p:nvPicPr>
          <p:cNvPr id="6147" name="Picture 3" descr="H:\pictures\alpineeeeeeeeeeeee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77" y="1196752"/>
            <a:ext cx="8235198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9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7376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5ee1030043cac788342234bccb502cd4b73b1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3049</TotalTime>
  <Words>587</Words>
  <Application>Microsoft Office PowerPoint</Application>
  <PresentationFormat>On-screen Show (4:3)</PresentationFormat>
  <Paragraphs>206</Paragraphs>
  <Slides>34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ارکستریشن خودکار برای دسترس پذیری بالا در محیط محاسبات ابری با استفاده از ابزارهای متن باز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Omid</dc:creator>
  <cp:lastModifiedBy>mpouya</cp:lastModifiedBy>
  <cp:revision>153</cp:revision>
  <dcterms:created xsi:type="dcterms:W3CDTF">2014-02-12T04:26:14Z</dcterms:created>
  <dcterms:modified xsi:type="dcterms:W3CDTF">2020-07-14T06:54:19Z</dcterms:modified>
</cp:coreProperties>
</file>