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C8DC6-ED4A-6102-B1D9-F867643EFDA5}" v="2939" dt="2021-08-11T16:52:01.377"/>
    <p1510:client id="{AF013DD1-7E8F-44E5-9A8E-52D7B5AEFE9B}" v="2008" dt="2021-08-08T04:36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30989-8E99-4E35-85F3-B01145B0EAE1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83AA10-DD80-41E7-9950-A63AAEFFDFF0}">
      <dgm:prSet/>
      <dgm:spPr/>
      <dgm:t>
        <a:bodyPr/>
        <a:lstStyle/>
        <a:p>
          <a:r>
            <a:rPr lang="en-US" dirty="0"/>
            <a:t>Product Owner</a:t>
          </a:r>
        </a:p>
      </dgm:t>
    </dgm:pt>
    <dgm:pt modelId="{E6306B19-010B-426C-A4BE-AB941A60B5DF}" type="parTrans" cxnId="{1644703B-C2A5-4EEA-8ED6-57310247D77C}">
      <dgm:prSet/>
      <dgm:spPr/>
      <dgm:t>
        <a:bodyPr/>
        <a:lstStyle/>
        <a:p>
          <a:endParaRPr lang="en-US"/>
        </a:p>
      </dgm:t>
    </dgm:pt>
    <dgm:pt modelId="{8CC2B1B2-1662-48C8-A7E7-3966D29D5BAD}" type="sibTrans" cxnId="{1644703B-C2A5-4EEA-8ED6-57310247D77C}">
      <dgm:prSet/>
      <dgm:spPr/>
      <dgm:t>
        <a:bodyPr/>
        <a:lstStyle/>
        <a:p>
          <a:endParaRPr lang="en-US"/>
        </a:p>
      </dgm:t>
    </dgm:pt>
    <dgm:pt modelId="{B3522B8E-C0AA-4D8E-8591-70F39A5A27DE}">
      <dgm:prSet/>
      <dgm:spPr/>
      <dgm:t>
        <a:bodyPr/>
        <a:lstStyle/>
        <a:p>
          <a:r>
            <a:rPr lang="en-US" dirty="0"/>
            <a:t>Acts as bridge between customer/end user/VIPs and development team</a:t>
          </a:r>
        </a:p>
      </dgm:t>
    </dgm:pt>
    <dgm:pt modelId="{4CB8204A-610A-46BD-AB37-FAB4451AFBB7}" type="parTrans" cxnId="{68C6A0FE-5A6C-4DAF-B7EE-631153F36DA7}">
      <dgm:prSet/>
      <dgm:spPr/>
      <dgm:t>
        <a:bodyPr/>
        <a:lstStyle/>
        <a:p>
          <a:endParaRPr lang="en-US"/>
        </a:p>
      </dgm:t>
    </dgm:pt>
    <dgm:pt modelId="{8EED19B9-C436-420A-A559-23A6B2E8E691}" type="sibTrans" cxnId="{68C6A0FE-5A6C-4DAF-B7EE-631153F36DA7}">
      <dgm:prSet/>
      <dgm:spPr/>
      <dgm:t>
        <a:bodyPr/>
        <a:lstStyle/>
        <a:p>
          <a:endParaRPr lang="en-US"/>
        </a:p>
      </dgm:t>
    </dgm:pt>
    <dgm:pt modelId="{8B5E24EF-9369-4B1A-9FC9-940BEFDFE7B8}">
      <dgm:prSet/>
      <dgm:spPr/>
      <dgm:t>
        <a:bodyPr/>
        <a:lstStyle/>
        <a:p>
          <a:r>
            <a:rPr lang="en-US" dirty="0"/>
            <a:t>Describes customer value of various tasks in product backlog</a:t>
          </a:r>
        </a:p>
      </dgm:t>
    </dgm:pt>
    <dgm:pt modelId="{DCA2A819-399D-480E-B390-362089EFE457}" type="parTrans" cxnId="{15E9AA9A-6E24-4B33-BFC1-9C1CEF4730DC}">
      <dgm:prSet/>
      <dgm:spPr/>
      <dgm:t>
        <a:bodyPr/>
        <a:lstStyle/>
        <a:p>
          <a:endParaRPr lang="en-US"/>
        </a:p>
      </dgm:t>
    </dgm:pt>
    <dgm:pt modelId="{8C14110E-7EBE-4B5E-B645-5F8F9C1CBCEF}" type="sibTrans" cxnId="{15E9AA9A-6E24-4B33-BFC1-9C1CEF4730DC}">
      <dgm:prSet/>
      <dgm:spPr/>
      <dgm:t>
        <a:bodyPr/>
        <a:lstStyle/>
        <a:p>
          <a:endParaRPr lang="en-US"/>
        </a:p>
      </dgm:t>
    </dgm:pt>
    <dgm:pt modelId="{CE33C26E-9427-4059-8B52-2FD9BBBBECE9}">
      <dgm:prSet/>
      <dgm:spPr/>
      <dgm:t>
        <a:bodyPr/>
        <a:lstStyle/>
        <a:p>
          <a:r>
            <a:rPr lang="en-US" dirty="0"/>
            <a:t>Works with development team in backlog refinement meeting</a:t>
          </a:r>
        </a:p>
      </dgm:t>
    </dgm:pt>
    <dgm:pt modelId="{D11C450B-1898-4CD2-9890-22B642827498}" type="parTrans" cxnId="{B0B35F91-920A-41C8-BDE4-C3F34C20C221}">
      <dgm:prSet/>
      <dgm:spPr/>
      <dgm:t>
        <a:bodyPr/>
        <a:lstStyle/>
        <a:p>
          <a:endParaRPr lang="en-US"/>
        </a:p>
      </dgm:t>
    </dgm:pt>
    <dgm:pt modelId="{85F23F18-C6CF-4030-8767-2BDA187F7DA4}" type="sibTrans" cxnId="{B0B35F91-920A-41C8-BDE4-C3F34C20C221}">
      <dgm:prSet/>
      <dgm:spPr/>
      <dgm:t>
        <a:bodyPr/>
        <a:lstStyle/>
        <a:p>
          <a:endParaRPr lang="en-US"/>
        </a:p>
      </dgm:t>
    </dgm:pt>
    <dgm:pt modelId="{5E678E1F-1288-424A-AF3A-10BF7ABD903F}">
      <dgm:prSet/>
      <dgm:spPr/>
      <dgm:t>
        <a:bodyPr/>
        <a:lstStyle/>
        <a:p>
          <a:r>
            <a:rPr lang="en-US" dirty="0"/>
            <a:t>Scrum Master</a:t>
          </a:r>
        </a:p>
      </dgm:t>
    </dgm:pt>
    <dgm:pt modelId="{DF66A94E-4B48-43E6-AAB8-4890F109FD31}" type="parTrans" cxnId="{2E1DBD39-219A-49A8-B886-6A8374E6CF2A}">
      <dgm:prSet/>
      <dgm:spPr/>
      <dgm:t>
        <a:bodyPr/>
        <a:lstStyle/>
        <a:p>
          <a:endParaRPr lang="en-US"/>
        </a:p>
      </dgm:t>
    </dgm:pt>
    <dgm:pt modelId="{456D7782-C2D2-4788-8AFF-90E8058D41AA}" type="sibTrans" cxnId="{2E1DBD39-219A-49A8-B886-6A8374E6CF2A}">
      <dgm:prSet/>
      <dgm:spPr/>
      <dgm:t>
        <a:bodyPr/>
        <a:lstStyle/>
        <a:p>
          <a:endParaRPr lang="en-US"/>
        </a:p>
      </dgm:t>
    </dgm:pt>
    <dgm:pt modelId="{B31281C7-6EFE-42E9-92F4-2DDCB08F09FE}">
      <dgm:prSet/>
      <dgm:spPr/>
      <dgm:t>
        <a:bodyPr/>
        <a:lstStyle/>
        <a:p>
          <a:r>
            <a:rPr lang="en-US" dirty="0"/>
            <a:t>Provides coaching as necessary </a:t>
          </a:r>
        </a:p>
      </dgm:t>
    </dgm:pt>
    <dgm:pt modelId="{1BADC5E8-E84B-400D-AA36-B377347A5337}" type="parTrans" cxnId="{1A72F443-5F31-4FAF-8387-24ED9497B385}">
      <dgm:prSet/>
      <dgm:spPr/>
      <dgm:t>
        <a:bodyPr/>
        <a:lstStyle/>
        <a:p>
          <a:endParaRPr lang="en-US"/>
        </a:p>
      </dgm:t>
    </dgm:pt>
    <dgm:pt modelId="{8A2D3ABB-F3F0-4138-9266-2E544AD8C7F2}" type="sibTrans" cxnId="{1A72F443-5F31-4FAF-8387-24ED9497B385}">
      <dgm:prSet/>
      <dgm:spPr/>
      <dgm:t>
        <a:bodyPr/>
        <a:lstStyle/>
        <a:p>
          <a:endParaRPr lang="en-US"/>
        </a:p>
      </dgm:t>
    </dgm:pt>
    <dgm:pt modelId="{BBC7DEA8-DA49-4F6F-BADC-3CE0774617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Assists the development team in reduction of impediments which arise</a:t>
          </a:r>
        </a:p>
      </dgm:t>
    </dgm:pt>
    <dgm:pt modelId="{EE9E8EBA-FDB9-45A6-AA8E-CCB87C9DB854}" type="parTrans" cxnId="{073C1E78-C7B9-48FE-943F-2E81BE27BC2E}">
      <dgm:prSet/>
      <dgm:spPr/>
    </dgm:pt>
    <dgm:pt modelId="{72AC6551-BBE5-47B6-B9F1-36BC8D175C3B}" type="sibTrans" cxnId="{073C1E78-C7B9-48FE-943F-2E81BE27BC2E}">
      <dgm:prSet/>
      <dgm:spPr/>
      <dgm:t>
        <a:bodyPr/>
        <a:lstStyle/>
        <a:p>
          <a:endParaRPr lang="en-US"/>
        </a:p>
      </dgm:t>
    </dgm:pt>
    <dgm:pt modelId="{AB24EA56-2AA0-45F4-8567-594A89903CF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Works with development team and product owner on product and sprint backlog</a:t>
          </a:r>
        </a:p>
      </dgm:t>
    </dgm:pt>
    <dgm:pt modelId="{7286E25E-BBE6-4F62-86B5-3C21AA6DE179}" type="parTrans" cxnId="{797D3C4E-F832-48E5-BACE-9DC82DEEFF0D}">
      <dgm:prSet/>
      <dgm:spPr/>
    </dgm:pt>
    <dgm:pt modelId="{D012A062-AEAF-49BB-91B3-DFFC978FFF78}" type="sibTrans" cxnId="{797D3C4E-F832-48E5-BACE-9DC82DEEFF0D}">
      <dgm:prSet/>
      <dgm:spPr/>
      <dgm:t>
        <a:bodyPr/>
        <a:lstStyle/>
        <a:p>
          <a:endParaRPr lang="en-US"/>
        </a:p>
      </dgm:t>
    </dgm:pt>
    <dgm:pt modelId="{9461A203-EBBC-4361-B3EA-BA48E5F3EA48}" type="pres">
      <dgm:prSet presAssocID="{15430989-8E99-4E35-85F3-B01145B0EAE1}" presName="Name0" presStyleCnt="0">
        <dgm:presLayoutVars>
          <dgm:dir/>
          <dgm:animLvl val="lvl"/>
          <dgm:resizeHandles val="exact"/>
        </dgm:presLayoutVars>
      </dgm:prSet>
      <dgm:spPr/>
    </dgm:pt>
    <dgm:pt modelId="{F0F76232-F1D1-4092-9F35-193416434149}" type="pres">
      <dgm:prSet presAssocID="{EA83AA10-DD80-41E7-9950-A63AAEFFDFF0}" presName="composite" presStyleCnt="0"/>
      <dgm:spPr/>
    </dgm:pt>
    <dgm:pt modelId="{FDC2B3A5-18D0-4A2B-97BF-933A72FD4479}" type="pres">
      <dgm:prSet presAssocID="{EA83AA10-DD80-41E7-9950-A63AAEFFDF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FFF824-FD84-4C36-B20C-2703432F9F3A}" type="pres">
      <dgm:prSet presAssocID="{EA83AA10-DD80-41E7-9950-A63AAEFFDFF0}" presName="desTx" presStyleLbl="alignAccFollowNode1" presStyleIdx="0" presStyleCnt="2">
        <dgm:presLayoutVars>
          <dgm:bulletEnabled val="1"/>
        </dgm:presLayoutVars>
      </dgm:prSet>
      <dgm:spPr/>
    </dgm:pt>
    <dgm:pt modelId="{28193E0F-BFC7-486D-8953-B247AFE21522}" type="pres">
      <dgm:prSet presAssocID="{8CC2B1B2-1662-48C8-A7E7-3966D29D5BAD}" presName="space" presStyleCnt="0"/>
      <dgm:spPr/>
    </dgm:pt>
    <dgm:pt modelId="{14CB01E1-E82B-43E4-9AE1-F0DDB32A1DCC}" type="pres">
      <dgm:prSet presAssocID="{5E678E1F-1288-424A-AF3A-10BF7ABD903F}" presName="composite" presStyleCnt="0"/>
      <dgm:spPr/>
    </dgm:pt>
    <dgm:pt modelId="{FE9827C0-1A89-4503-BF39-36D7FF5C18BB}" type="pres">
      <dgm:prSet presAssocID="{5E678E1F-1288-424A-AF3A-10BF7ABD903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F06CCA-5E8C-4BD6-8B8F-0F5B9310F49E}" type="pres">
      <dgm:prSet presAssocID="{5E678E1F-1288-424A-AF3A-10BF7ABD903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7016609-55D7-4BA7-9DCC-DED4B746E61A}" type="presOf" srcId="{BBC7DEA8-DA49-4F6F-BADC-3CE077461736}" destId="{22F06CCA-5E8C-4BD6-8B8F-0F5B9310F49E}" srcOrd="0" destOrd="1" presId="urn:microsoft.com/office/officeart/2005/8/layout/hList1"/>
    <dgm:cxn modelId="{2E1DBD39-219A-49A8-B886-6A8374E6CF2A}" srcId="{15430989-8E99-4E35-85F3-B01145B0EAE1}" destId="{5E678E1F-1288-424A-AF3A-10BF7ABD903F}" srcOrd="1" destOrd="0" parTransId="{DF66A94E-4B48-43E6-AAB8-4890F109FD31}" sibTransId="{456D7782-C2D2-4788-8AFF-90E8058D41AA}"/>
    <dgm:cxn modelId="{1644703B-C2A5-4EEA-8ED6-57310247D77C}" srcId="{15430989-8E99-4E35-85F3-B01145B0EAE1}" destId="{EA83AA10-DD80-41E7-9950-A63AAEFFDFF0}" srcOrd="0" destOrd="0" parTransId="{E6306B19-010B-426C-A4BE-AB941A60B5DF}" sibTransId="{8CC2B1B2-1662-48C8-A7E7-3966D29D5BAD}"/>
    <dgm:cxn modelId="{1A72F443-5F31-4FAF-8387-24ED9497B385}" srcId="{5E678E1F-1288-424A-AF3A-10BF7ABD903F}" destId="{B31281C7-6EFE-42E9-92F4-2DDCB08F09FE}" srcOrd="0" destOrd="0" parTransId="{1BADC5E8-E84B-400D-AA36-B377347A5337}" sibTransId="{8A2D3ABB-F3F0-4138-9266-2E544AD8C7F2}"/>
    <dgm:cxn modelId="{B0EC8A44-EA23-446C-8E26-640732E71F40}" type="presOf" srcId="{CE33C26E-9427-4059-8B52-2FD9BBBBECE9}" destId="{08FFF824-FD84-4C36-B20C-2703432F9F3A}" srcOrd="0" destOrd="2" presId="urn:microsoft.com/office/officeart/2005/8/layout/hList1"/>
    <dgm:cxn modelId="{797D3C4E-F832-48E5-BACE-9DC82DEEFF0D}" srcId="{5E678E1F-1288-424A-AF3A-10BF7ABD903F}" destId="{AB24EA56-2AA0-45F4-8567-594A89903CFB}" srcOrd="2" destOrd="0" parTransId="{7286E25E-BBE6-4F62-86B5-3C21AA6DE179}" sibTransId="{D012A062-AEAF-49BB-91B3-DFFC978FFF78}"/>
    <dgm:cxn modelId="{29C64B71-7A30-4459-B4AC-C829BE26778A}" type="presOf" srcId="{15430989-8E99-4E35-85F3-B01145B0EAE1}" destId="{9461A203-EBBC-4361-B3EA-BA48E5F3EA48}" srcOrd="0" destOrd="0" presId="urn:microsoft.com/office/officeart/2005/8/layout/hList1"/>
    <dgm:cxn modelId="{073C1E78-C7B9-48FE-943F-2E81BE27BC2E}" srcId="{5E678E1F-1288-424A-AF3A-10BF7ABD903F}" destId="{BBC7DEA8-DA49-4F6F-BADC-3CE077461736}" srcOrd="1" destOrd="0" parTransId="{EE9E8EBA-FDB9-45A6-AA8E-CCB87C9DB854}" sibTransId="{72AC6551-BBE5-47B6-B9F1-36BC8D175C3B}"/>
    <dgm:cxn modelId="{76F5408B-1390-4017-92D3-586A85616670}" type="presOf" srcId="{5E678E1F-1288-424A-AF3A-10BF7ABD903F}" destId="{FE9827C0-1A89-4503-BF39-36D7FF5C18BB}" srcOrd="0" destOrd="0" presId="urn:microsoft.com/office/officeart/2005/8/layout/hList1"/>
    <dgm:cxn modelId="{B0B35F91-920A-41C8-BDE4-C3F34C20C221}" srcId="{EA83AA10-DD80-41E7-9950-A63AAEFFDFF0}" destId="{CE33C26E-9427-4059-8B52-2FD9BBBBECE9}" srcOrd="2" destOrd="0" parTransId="{D11C450B-1898-4CD2-9890-22B642827498}" sibTransId="{85F23F18-C6CF-4030-8767-2BDA187F7DA4}"/>
    <dgm:cxn modelId="{49A3C298-BD88-4203-9841-A532673E9699}" type="presOf" srcId="{8B5E24EF-9369-4B1A-9FC9-940BEFDFE7B8}" destId="{08FFF824-FD84-4C36-B20C-2703432F9F3A}" srcOrd="0" destOrd="1" presId="urn:microsoft.com/office/officeart/2005/8/layout/hList1"/>
    <dgm:cxn modelId="{15E9AA9A-6E24-4B33-BFC1-9C1CEF4730DC}" srcId="{EA83AA10-DD80-41E7-9950-A63AAEFFDFF0}" destId="{8B5E24EF-9369-4B1A-9FC9-940BEFDFE7B8}" srcOrd="1" destOrd="0" parTransId="{DCA2A819-399D-480E-B390-362089EFE457}" sibTransId="{8C14110E-7EBE-4B5E-B645-5F8F9C1CBCEF}"/>
    <dgm:cxn modelId="{B2B8F2A9-9059-4FFB-BEB0-5CCA63172032}" type="presOf" srcId="{B3522B8E-C0AA-4D8E-8591-70F39A5A27DE}" destId="{08FFF824-FD84-4C36-B20C-2703432F9F3A}" srcOrd="0" destOrd="0" presId="urn:microsoft.com/office/officeart/2005/8/layout/hList1"/>
    <dgm:cxn modelId="{DA261EAC-AC47-4786-BBB5-34E5E249C2F5}" type="presOf" srcId="{EA83AA10-DD80-41E7-9950-A63AAEFFDFF0}" destId="{FDC2B3A5-18D0-4A2B-97BF-933A72FD4479}" srcOrd="0" destOrd="0" presId="urn:microsoft.com/office/officeart/2005/8/layout/hList1"/>
    <dgm:cxn modelId="{3F287CB1-A22F-4FE7-AD0E-2473281959C4}" type="presOf" srcId="{B31281C7-6EFE-42E9-92F4-2DDCB08F09FE}" destId="{22F06CCA-5E8C-4BD6-8B8F-0F5B9310F49E}" srcOrd="0" destOrd="0" presId="urn:microsoft.com/office/officeart/2005/8/layout/hList1"/>
    <dgm:cxn modelId="{3021ABD8-72DC-4E0B-9C6F-CBC0D3C0F7DA}" type="presOf" srcId="{AB24EA56-2AA0-45F4-8567-594A89903CFB}" destId="{22F06CCA-5E8C-4BD6-8B8F-0F5B9310F49E}" srcOrd="0" destOrd="2" presId="urn:microsoft.com/office/officeart/2005/8/layout/hList1"/>
    <dgm:cxn modelId="{68C6A0FE-5A6C-4DAF-B7EE-631153F36DA7}" srcId="{EA83AA10-DD80-41E7-9950-A63AAEFFDFF0}" destId="{B3522B8E-C0AA-4D8E-8591-70F39A5A27DE}" srcOrd="0" destOrd="0" parTransId="{4CB8204A-610A-46BD-AB37-FAB4451AFBB7}" sibTransId="{8EED19B9-C436-420A-A559-23A6B2E8E691}"/>
    <dgm:cxn modelId="{C5588EB5-3D88-4568-A55A-F3F483609216}" type="presParOf" srcId="{9461A203-EBBC-4361-B3EA-BA48E5F3EA48}" destId="{F0F76232-F1D1-4092-9F35-193416434149}" srcOrd="0" destOrd="0" presId="urn:microsoft.com/office/officeart/2005/8/layout/hList1"/>
    <dgm:cxn modelId="{B73C7E2A-AA49-490D-A129-90295EF1AE13}" type="presParOf" srcId="{F0F76232-F1D1-4092-9F35-193416434149}" destId="{FDC2B3A5-18D0-4A2B-97BF-933A72FD4479}" srcOrd="0" destOrd="0" presId="urn:microsoft.com/office/officeart/2005/8/layout/hList1"/>
    <dgm:cxn modelId="{D4BBDF6A-BC4C-4198-A257-90CCB7825849}" type="presParOf" srcId="{F0F76232-F1D1-4092-9F35-193416434149}" destId="{08FFF824-FD84-4C36-B20C-2703432F9F3A}" srcOrd="1" destOrd="0" presId="urn:microsoft.com/office/officeart/2005/8/layout/hList1"/>
    <dgm:cxn modelId="{FCDF59A7-61F0-485F-9F12-42B159FF9E68}" type="presParOf" srcId="{9461A203-EBBC-4361-B3EA-BA48E5F3EA48}" destId="{28193E0F-BFC7-486D-8953-B247AFE21522}" srcOrd="1" destOrd="0" presId="urn:microsoft.com/office/officeart/2005/8/layout/hList1"/>
    <dgm:cxn modelId="{C8271ADD-E918-437C-9C8D-C8DC00349653}" type="presParOf" srcId="{9461A203-EBBC-4361-B3EA-BA48E5F3EA48}" destId="{14CB01E1-E82B-43E4-9AE1-F0DDB32A1DCC}" srcOrd="2" destOrd="0" presId="urn:microsoft.com/office/officeart/2005/8/layout/hList1"/>
    <dgm:cxn modelId="{D5F6621C-7C75-4258-868D-CA6C341480CD}" type="presParOf" srcId="{14CB01E1-E82B-43E4-9AE1-F0DDB32A1DCC}" destId="{FE9827C0-1A89-4503-BF39-36D7FF5C18BB}" srcOrd="0" destOrd="0" presId="urn:microsoft.com/office/officeart/2005/8/layout/hList1"/>
    <dgm:cxn modelId="{81C09032-0C88-4201-B69A-A58C6AF9A800}" type="presParOf" srcId="{14CB01E1-E82B-43E4-9AE1-F0DDB32A1DCC}" destId="{22F06CCA-5E8C-4BD6-8B8F-0F5B9310F4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B3A5-18D0-4A2B-97BF-933A72FD4479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Owner</a:t>
          </a:r>
        </a:p>
      </dsp:txBody>
      <dsp:txXfrm>
        <a:off x="51" y="8109"/>
        <a:ext cx="4913783" cy="777600"/>
      </dsp:txXfrm>
    </dsp:sp>
    <dsp:sp modelId="{08FFF824-FD84-4C36-B20C-2703432F9F3A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Acts as bridge between customer/end user/VIPs and development team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Describes customer value of various tasks in product backlog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Works with development team in backlog refinement meeting</a:t>
          </a:r>
        </a:p>
      </dsp:txBody>
      <dsp:txXfrm>
        <a:off x="51" y="785709"/>
        <a:ext cx="4913783" cy="3557520"/>
      </dsp:txXfrm>
    </dsp:sp>
    <dsp:sp modelId="{FE9827C0-1A89-4503-BF39-36D7FF5C18BB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Scrum Master</a:t>
          </a:r>
        </a:p>
      </dsp:txBody>
      <dsp:txXfrm>
        <a:off x="5601764" y="8109"/>
        <a:ext cx="4913783" cy="777600"/>
      </dsp:txXfrm>
    </dsp:sp>
    <dsp:sp modelId="{22F06CCA-5E8C-4BD6-8B8F-0F5B9310F49E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Provides coaching as necessary 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Calibri Light" panose="020F0302020204030204"/>
            </a:rPr>
            <a:t>Assists the development team in reduction of impediments which arise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Calibri Light" panose="020F0302020204030204"/>
            </a:rPr>
            <a:t>Works with development team and product owner on product and sprint backlog</a:t>
          </a:r>
        </a:p>
      </dsp:txBody>
      <dsp:txXfrm>
        <a:off x="5601764" y="785709"/>
        <a:ext cx="4913783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0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5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7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Agile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Matthew Powers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B4F2-1A0B-4788-AEEF-65E79D04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Roles of Agile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DE7A2-E92D-4772-B3DD-69C468D2E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481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40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CF14-E7FA-4A10-A8D7-FC0191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 panose="020F0302020204030204"/>
              </a:rPr>
              <a:t>More Roles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426C-8BBA-46EB-A506-5CC78BC1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11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Developer</a:t>
            </a:r>
          </a:p>
          <a:p>
            <a:r>
              <a:rPr lang="en-US" sz="2000">
                <a:cs typeface="Calibri"/>
              </a:rPr>
              <a:t>Works together with product owner, scrum master and testers on sprint and product backlog</a:t>
            </a:r>
          </a:p>
          <a:p>
            <a:r>
              <a:rPr lang="en-US" sz="2000">
                <a:cs typeface="Calibri"/>
              </a:rPr>
              <a:t>Behaves professionally including coming in on time</a:t>
            </a:r>
          </a:p>
          <a:p>
            <a:r>
              <a:rPr lang="en-US" sz="2000">
                <a:cs typeface="Calibri"/>
              </a:rPr>
              <a:t>Works together with the rest of the team to create a quality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8B70-23FE-4696-B528-E00DA361E3C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88385" y="1821753"/>
            <a:ext cx="3197225" cy="43640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Tester</a:t>
            </a:r>
          </a:p>
          <a:p>
            <a:r>
              <a:rPr lang="en-US" sz="2000">
                <a:cs typeface="Calibri" panose="020F0502020204030204"/>
              </a:rPr>
              <a:t>Works with Product Owner to write test cases</a:t>
            </a:r>
          </a:p>
          <a:p>
            <a:r>
              <a:rPr lang="en-US" sz="2000">
                <a:cs typeface="Calibri" panose="020F0502020204030204"/>
              </a:rPr>
              <a:t>Works closely with developers to design a secure product</a:t>
            </a: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98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50CD-BB6A-4393-852A-CBAC1A8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Phases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1F1C-25FA-4ED3-BFCC-CFB95036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cs typeface="Calibri"/>
              </a:rPr>
              <a:t>An agile project is broken up into sprints, each 2-4 weeks long and containing the following (Cobb, p. 40):</a:t>
            </a:r>
          </a:p>
          <a:p>
            <a:pPr lvl="1"/>
            <a:r>
              <a:rPr lang="en-US" sz="1500" dirty="0">
                <a:cs typeface="Calibri"/>
              </a:rPr>
              <a:t>Product Backlog refinement meeting</a:t>
            </a:r>
          </a:p>
          <a:p>
            <a:pPr lvl="2"/>
            <a:r>
              <a:rPr lang="en-US" sz="1500" dirty="0">
                <a:cs typeface="Calibri"/>
              </a:rPr>
              <a:t>The product owner and the rest of the team identify what is truly important</a:t>
            </a:r>
          </a:p>
          <a:p>
            <a:pPr lvl="2"/>
            <a:r>
              <a:rPr lang="en-US" sz="1500" dirty="0">
                <a:cs typeface="Calibri"/>
              </a:rPr>
              <a:t>They break up the tasks at the top as much as they can by examining details of their construction</a:t>
            </a:r>
          </a:p>
          <a:p>
            <a:pPr lvl="1"/>
            <a:r>
              <a:rPr lang="en-US" sz="1500">
                <a:cs typeface="Calibri"/>
              </a:rPr>
              <a:t>Sprint planning meeting</a:t>
            </a:r>
          </a:p>
          <a:p>
            <a:pPr lvl="2"/>
            <a:r>
              <a:rPr lang="en-US" sz="1500" dirty="0">
                <a:cs typeface="Calibri"/>
              </a:rPr>
              <a:t>The development team decides what they can truly accomplish during the course of the sprint</a:t>
            </a:r>
          </a:p>
          <a:p>
            <a:pPr lvl="1"/>
            <a:r>
              <a:rPr lang="en-US" sz="1500" dirty="0">
                <a:cs typeface="Calibri"/>
              </a:rPr>
              <a:t>Daily scrum</a:t>
            </a:r>
          </a:p>
          <a:p>
            <a:pPr lvl="2"/>
            <a:r>
              <a:rPr lang="en-US" sz="1500" dirty="0">
                <a:cs typeface="Calibri"/>
              </a:rPr>
              <a:t>Everyone on the team works to keep one another on track during the course of the sprint</a:t>
            </a:r>
          </a:p>
          <a:p>
            <a:pPr lvl="1"/>
            <a:r>
              <a:rPr lang="en-US" sz="1500" dirty="0">
                <a:cs typeface="Calibri"/>
              </a:rPr>
              <a:t>Sprint review</a:t>
            </a:r>
          </a:p>
          <a:p>
            <a:pPr lvl="2"/>
            <a:r>
              <a:rPr lang="en-US" sz="1500" dirty="0">
                <a:cs typeface="Calibri"/>
              </a:rPr>
              <a:t>The team displays what they've accomplished to end users and VIPs</a:t>
            </a:r>
          </a:p>
          <a:p>
            <a:pPr lvl="2"/>
            <a:r>
              <a:rPr lang="en-US" sz="1500" dirty="0">
                <a:cs typeface="Calibri"/>
              </a:rPr>
              <a:t>The team receives input from end users and VIPs about new features or updates to existing ones</a:t>
            </a:r>
          </a:p>
          <a:p>
            <a:pPr lvl="1"/>
            <a:r>
              <a:rPr lang="en-US" sz="1500" dirty="0">
                <a:cs typeface="Calibri"/>
              </a:rPr>
              <a:t>Sprint retrospective</a:t>
            </a:r>
          </a:p>
          <a:p>
            <a:pPr lvl="2"/>
            <a:r>
              <a:rPr lang="en-US" sz="1500" dirty="0">
                <a:cs typeface="Calibri"/>
              </a:rPr>
              <a:t>The team reviews the actions they've taken so far and changes as necessary</a:t>
            </a:r>
          </a:p>
        </p:txBody>
      </p:sp>
    </p:spTree>
    <p:extLst>
      <p:ext uri="{BB962C8B-B14F-4D97-AF65-F5344CB8AC3E}">
        <p14:creationId xmlns:p14="http://schemas.microsoft.com/office/powerpoint/2010/main" val="185143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E53E-C38B-47C2-BA15-D26F931A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Waterfall vs Agile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38CC-621D-4BF6-9C3B-7FD4FDBFC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Waterfall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575006-2100-4D19-BABC-B2BB224DF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18437"/>
            <a:ext cx="5157787" cy="26331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E412-9986-4B91-B703-CF60BB1DF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Agile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B227CFE-0258-47CF-AAE2-5EED0A5795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38894"/>
            <a:ext cx="5174224" cy="21445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99F44-017D-4193-9045-E742F6C86233}"/>
              </a:ext>
            </a:extLst>
          </p:cNvPr>
          <p:cNvSpPr txBox="1"/>
          <p:nvPr/>
        </p:nvSpPr>
        <p:spPr>
          <a:xfrm>
            <a:off x="842683" y="5576047"/>
            <a:ext cx="105155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the above comparison, the waterfall methodology (Cobb, p. 18) would have spanned the entire lifetime of the project as opposed to a smaller sprint (Cobb, p. 39). Change to the project is not accepted. This results in a siloed workload for each sub-</a:t>
            </a:r>
            <a:r>
              <a:rPr lang="en-US" dirty="0"/>
              <a:t>team.</a:t>
            </a:r>
          </a:p>
        </p:txBody>
      </p:sp>
    </p:spTree>
    <p:extLst>
      <p:ext uri="{BB962C8B-B14F-4D97-AF65-F5344CB8AC3E}">
        <p14:creationId xmlns:p14="http://schemas.microsoft.com/office/powerpoint/2010/main" val="36014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D435-1247-47B7-8491-F01A2EAB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Choosing Waterfall or Agile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9906-C988-41BA-A775-DBB1E23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Top things to consider when choosing one, the other or a hybrid approach:</a:t>
            </a:r>
          </a:p>
          <a:p>
            <a:pPr lvl="1"/>
            <a:r>
              <a:rPr lang="en-US">
                <a:cs typeface="Calibri"/>
              </a:rPr>
              <a:t>Is the company familiar with agile?</a:t>
            </a:r>
          </a:p>
          <a:p>
            <a:pPr lvl="2"/>
            <a:r>
              <a:rPr lang="en-US">
                <a:cs typeface="Calibri"/>
              </a:rPr>
              <a:t>If the company is unfamiliar with agile and still wants both accountability and possible change in requirements, then a hybrid approach may be best. It will allow for that change and the oversight from end users and VIPs while still allowing the team to work in a way that they feel comfortable. If they are familiar, then they can choose that.  </a:t>
            </a:r>
          </a:p>
          <a:p>
            <a:pPr lvl="1"/>
            <a:r>
              <a:rPr lang="en-US">
                <a:cs typeface="Calibri"/>
              </a:rPr>
              <a:t>Is the team capable of working closely together?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If the company is capable of working closely together, then a true agile methodology is great. It will allow each team member the communication with other members who have a different view point providing a product much closer to what the end user would want. If not, they can silo themselves to their own particular team working along the waterfall.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52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CF69-6868-487F-8B16-160DBD7F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Things to Consider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5247-244B-4C17-8F54-DAC463D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cs typeface="Calibri"/>
              </a:rPr>
              <a:t>How is the communication on the team?</a:t>
            </a:r>
          </a:p>
          <a:p>
            <a:pPr lvl="2"/>
            <a:r>
              <a:rPr lang="en-US">
                <a:cs typeface="Calibri"/>
              </a:rPr>
              <a:t>If communication amongst the team members is in good shape, agile will allow them to use that to construct a product that fits the team's overall idea of done. If not, a classical waterfall model will allow them best to work in a way that feels comfortable to them.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Does the team require feedback from VIPs or customers?</a:t>
            </a:r>
          </a:p>
          <a:p>
            <a:pPr lvl="2"/>
            <a:r>
              <a:rPr lang="en-US">
                <a:cs typeface="Calibri"/>
              </a:rPr>
              <a:t>If they do need feedback, then either a hybrid approach or typical agile will work to provide that feedback. Otherwise, a waterfall will be fine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Are the requirements prone to changing?</a:t>
            </a:r>
          </a:p>
          <a:p>
            <a:pPr lvl="2"/>
            <a:r>
              <a:rPr lang="en-US">
                <a:cs typeface="Calibri"/>
              </a:rPr>
              <a:t>If so, an agile approach will be better. Assuming the requirements are laid out plainly, a waterfall model will allow for that approach and the team can budget their time appropriately.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3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684E-DF7C-40C9-B180-0FA069DC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8F76-83B6-454B-8BDF-E0688567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Charles G. Cobb. (2015). </a:t>
            </a:r>
            <a:r>
              <a:rPr lang="en-US" i="1">
                <a:ea typeface="+mn-lt"/>
                <a:cs typeface="+mn-lt"/>
              </a:rPr>
              <a:t>The Project Manager’s Guide to Mastering Agile : Principles and Practices for an Adaptive Approach</a:t>
            </a:r>
            <a:r>
              <a:rPr lang="en-US">
                <a:ea typeface="+mn-lt"/>
                <a:cs typeface="+mn-lt"/>
              </a:rPr>
              <a:t>. Wiley.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Agile Methodology</vt:lpstr>
      <vt:lpstr>Roles of Agile</vt:lpstr>
      <vt:lpstr>More Roles of Agile</vt:lpstr>
      <vt:lpstr>Phases of Agile</vt:lpstr>
      <vt:lpstr>Waterfall vs Agile</vt:lpstr>
      <vt:lpstr>Choosing Waterfall or Agile</vt:lpstr>
      <vt:lpstr>More Things to Consider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310</cp:revision>
  <dcterms:created xsi:type="dcterms:W3CDTF">2021-08-08T03:38:49Z</dcterms:created>
  <dcterms:modified xsi:type="dcterms:W3CDTF">2021-08-11T16:52:28Z</dcterms:modified>
</cp:coreProperties>
</file>