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46D65-1F45-4671-B9AC-5F8B9ED42CC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84670-392E-4760-92DB-BDAEF4A3CE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4E9F-CA75-46E9-9AC0-217C4BD841AE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DA36-EDC6-4F83-9CD6-89A9025B84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0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1C96-EEFD-4F38-95E6-1DA52D1D8CC3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DA36-EDC6-4F83-9CD6-89A9025B84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6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C1DF-8C8E-4E4D-A12D-259F9C4A4230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DA36-EDC6-4F83-9CD6-89A9025B84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E6BA-4855-4C6D-9F7F-C480C74FD8D6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DA36-EDC6-4F83-9CD6-89A9025B84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7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8624-A223-479D-B61E-D99656751E4B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DA36-EDC6-4F83-9CD6-89A9025B84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759E-A731-4BFF-A466-49CA1E455D4C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DA36-EDC6-4F83-9CD6-89A9025B84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DF8-6B08-4AC9-B54F-6A36DC01C462}" type="datetime1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DA36-EDC6-4F83-9CD6-89A9025B84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4C41-E0D7-4AAB-9ACD-233E238EFA0D}" type="datetime1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DA36-EDC6-4F83-9CD6-89A9025B84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6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8E3B-8546-46AA-ABC5-BE3469C749B3}" type="datetime1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DA36-EDC6-4F83-9CD6-89A9025B84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E61F-24C1-47DF-B29E-C9D121F14EEB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DA36-EDC6-4F83-9CD6-89A9025B84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5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7350-1E23-4E02-B1F0-A35E2200C877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DA36-EDC6-4F83-9CD6-89A9025B84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9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05A9-D54A-4142-AA62-F7F7B6931B2A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9DA36-EDC6-4F83-9CD6-89A9025B84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9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9.png"/><Relationship Id="rId5" Type="http://schemas.openxmlformats.org/officeDocument/2006/relationships/tags" Target="../tags/tag5.xml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-5368679" y="2875688"/>
            <a:ext cx="23240143" cy="706180"/>
          </a:xfrm>
          <a:noFill/>
        </p:spPr>
        <p:txBody>
          <a:bodyPr>
            <a:noAutofit/>
          </a:bodyPr>
          <a:lstStyle/>
          <a:p>
            <a:r>
              <a:rPr lang="en-US" sz="3600" dirty="0"/>
              <a:t>Optimization of multilayer perceptron output</a:t>
            </a:r>
            <a:br>
              <a:rPr lang="en-US" sz="3600" dirty="0"/>
            </a:br>
            <a:r>
              <a:rPr lang="en-US" sz="3600" dirty="0"/>
              <a:t>with ReLU activation function</a:t>
            </a:r>
            <a:endParaRPr lang="en-US" altLang="en-US" sz="3600" dirty="0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6" name="Picture 2 1" descr="Αποτέλεσμα εικόνας για cm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29" y="-1"/>
            <a:ext cx="2714171" cy="180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928914" y="3565476"/>
            <a:ext cx="10436262" cy="36504"/>
          </a:xfrm>
          <a:prstGeom prst="line">
            <a:avLst/>
          </a:prstGeom>
          <a:solidFill>
            <a:schemeClr val="accent1"/>
          </a:solidFill>
          <a:ln w="101600" cap="flat" cmpd="sng" algn="ctr">
            <a:solidFill>
              <a:srgbClr val="C9242B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8" name="Picture 4 1" descr="C:\Users\samaran\Dropbox\CMU\Other\CMU logos\capd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3840" y="2166634"/>
            <a:ext cx="1886014" cy="14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9F034F1-71FA-4CAB-9051-EAAF5277E2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033074"/>
              </p:ext>
            </p:extLst>
          </p:nvPr>
        </p:nvGraphicFramePr>
        <p:xfrm>
          <a:off x="4927600" y="2757612"/>
          <a:ext cx="496857" cy="10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2055" name="Object 2054">
                        <a:extLst>
                          <a:ext uri="{FF2B5EF4-FFF2-40B4-BE49-F238E27FC236}">
                            <a16:creationId xmlns:a16="http://schemas.microsoft.com/office/drawing/2014/main" id="{59F034F1-71FA-4CAB-9051-EAAF5277E2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757612"/>
                        <a:ext cx="496857" cy="10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56975"/>
            <a:ext cx="2280369" cy="1249311"/>
          </a:xfrm>
          <a:prstGeom prst="rect">
            <a:avLst/>
          </a:prstGeom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723881" y="3740880"/>
            <a:ext cx="7682862" cy="106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1677" tIns="220843" rIns="441677" bIns="220843">
            <a:spAutoFit/>
          </a:bodyPr>
          <a:lstStyle>
            <a:lvl1pPr defTabSz="36830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6830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6830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6830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6830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683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683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683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683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 err="1">
                <a:latin typeface="+mj-lt"/>
              </a:rPr>
              <a:t>Shashwat</a:t>
            </a:r>
            <a:r>
              <a:rPr lang="en-US" altLang="en-US" sz="2000" b="1" dirty="0">
                <a:latin typeface="+mj-lt"/>
              </a:rPr>
              <a:t> </a:t>
            </a:r>
            <a:r>
              <a:rPr lang="en-US" altLang="en-US" sz="2000" b="1" dirty="0" err="1">
                <a:latin typeface="+mj-lt"/>
              </a:rPr>
              <a:t>Koranne</a:t>
            </a:r>
            <a:r>
              <a:rPr lang="en-US" altLang="en-US" sz="2000" b="1" dirty="0">
                <a:latin typeface="+mj-lt"/>
              </a:rPr>
              <a:t>, Hardik Panchal, Zachary Wilson, Nick Sahinidis</a:t>
            </a:r>
          </a:p>
          <a:p>
            <a:pPr algn="ctr"/>
            <a:r>
              <a:rPr lang="en-US" altLang="en-US" sz="2000" b="1" i="1" dirty="0">
                <a:latin typeface="+mj-lt"/>
              </a:rPr>
              <a:t>Carnegie Mellon University 	</a:t>
            </a:r>
            <a:endParaRPr lang="en-US" altLang="en-US" sz="2000" b="1" dirty="0"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663044" y="4745624"/>
            <a:ext cx="5176696" cy="106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1677" tIns="220843" rIns="441677" bIns="220843">
            <a:spAutoFit/>
          </a:bodyPr>
          <a:lstStyle>
            <a:lvl1pPr defTabSz="36830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6830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6830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6830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6830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683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683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683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683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 dirty="0">
                <a:latin typeface="+mj-lt"/>
              </a:rPr>
              <a:t>Shiva </a:t>
            </a:r>
            <a:r>
              <a:rPr lang="en-US" altLang="en-US" sz="2000" b="1" dirty="0" err="1">
                <a:latin typeface="+mj-lt"/>
              </a:rPr>
              <a:t>Kameswaran</a:t>
            </a:r>
            <a:r>
              <a:rPr lang="en-US" altLang="en-US" sz="2000" b="1" dirty="0">
                <a:latin typeface="+mj-lt"/>
              </a:rPr>
              <a:t>, </a:t>
            </a:r>
            <a:r>
              <a:rPr lang="en-US" altLang="en-US" sz="2000" b="1" dirty="0" err="1">
                <a:latin typeface="+mj-lt"/>
              </a:rPr>
              <a:t>Niranjan</a:t>
            </a:r>
            <a:r>
              <a:rPr lang="en-US" altLang="en-US" sz="2000" b="1" dirty="0">
                <a:latin typeface="+mj-lt"/>
              </a:rPr>
              <a:t> </a:t>
            </a:r>
            <a:r>
              <a:rPr lang="en-US" altLang="en-US" sz="2000" b="1" dirty="0" err="1">
                <a:latin typeface="+mj-lt"/>
              </a:rPr>
              <a:t>Subrahmanya</a:t>
            </a:r>
            <a:endParaRPr lang="en-US" altLang="en-US" sz="2000" b="1" dirty="0">
              <a:latin typeface="+mj-lt"/>
            </a:endParaRPr>
          </a:p>
          <a:p>
            <a:pPr algn="ctr"/>
            <a:r>
              <a:rPr lang="en-US" altLang="en-US" sz="2000" b="1" i="1" dirty="0">
                <a:latin typeface="+mj-lt"/>
              </a:rPr>
              <a:t>ExxonMobil Corporate Strategic Research</a:t>
            </a:r>
            <a:endParaRPr lang="en-US" altLang="en-US" sz="2000" b="1" dirty="0">
              <a:latin typeface="+mj-lt"/>
            </a:endParaRPr>
          </a:p>
        </p:txBody>
      </p:sp>
      <p:pic>
        <p:nvPicPr>
          <p:cNvPr id="17" name="Picture 4 1" descr="C:\Users\samaran\Dropbox\CMU\Other\CMU logos\capd_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027" y="56975"/>
            <a:ext cx="1916653" cy="143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DA36-EDC6-4F83-9CD6-89A9025B84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0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1936" y="897060"/>
            <a:ext cx="11820836" cy="5794026"/>
            <a:chOff x="231889" y="4970136"/>
            <a:chExt cx="12187144" cy="7254585"/>
          </a:xfrm>
        </p:grpSpPr>
        <p:sp>
          <p:nvSpPr>
            <p:cNvPr id="5" name="Rectangle 4"/>
            <p:cNvSpPr/>
            <p:nvPr/>
          </p:nvSpPr>
          <p:spPr>
            <a:xfrm>
              <a:off x="231889" y="4970136"/>
              <a:ext cx="12187144" cy="72545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29184" tIns="329184" rIns="329184" bIns="329184" rtlCol="0" anchor="t"/>
            <a:lstStyle/>
            <a:p>
              <a:endPara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8618" y="5128599"/>
              <a:ext cx="11833685" cy="4971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+mj-lt"/>
                  <a:cs typeface="Calibri" pitchFamily="34" charset="0"/>
                </a:rPr>
                <a:t>Build a </a:t>
              </a:r>
              <a:r>
                <a:rPr lang="en-US" sz="2800" b="1" i="1" dirty="0">
                  <a:solidFill>
                    <a:schemeClr val="tx2">
                      <a:lumMod val="75000"/>
                    </a:schemeClr>
                  </a:solidFill>
                  <a:latin typeface="+mj-lt"/>
                  <a:cs typeface="Calibri" pitchFamily="34" charset="0"/>
                </a:rPr>
                <a:t>systematic optimization model </a:t>
              </a:r>
              <a:r>
                <a:rPr lang="en-US" sz="2800" b="1" i="1" dirty="0">
                  <a:latin typeface="+mj-lt"/>
                  <a:cs typeface="Calibri" pitchFamily="34" charset="0"/>
                </a:rPr>
                <a:t> which:</a:t>
              </a:r>
            </a:p>
            <a:p>
              <a:pPr algn="ctr"/>
              <a:endParaRPr lang="en-US" sz="2800" b="1" i="1" dirty="0">
                <a:latin typeface="+mj-lt"/>
                <a:cs typeface="Calibri" pitchFamily="34" charset="0"/>
              </a:endParaRPr>
            </a:p>
            <a:p>
              <a:pPr marL="685800" indent="-685800">
                <a:buFont typeface="Wingdings" panose="05000000000000000000" pitchFamily="2" charset="2"/>
                <a:buChar char="q"/>
              </a:pPr>
              <a:r>
                <a:rPr lang="en-US" sz="2800" b="1" i="1" dirty="0">
                  <a:latin typeface="+mj-lt"/>
                  <a:cs typeface="Calibri" pitchFamily="34" charset="0"/>
                </a:rPr>
                <a:t>Incorporates a ReLU activation function based neural network as the input</a:t>
              </a:r>
              <a:endParaRPr lang="en-US" sz="2800" b="1" i="1" dirty="0">
                <a:solidFill>
                  <a:schemeClr val="tx2">
                    <a:lumMod val="75000"/>
                  </a:schemeClr>
                </a:solidFill>
                <a:latin typeface="+mj-lt"/>
                <a:cs typeface="Calibri" pitchFamily="34" charset="0"/>
              </a:endParaRPr>
            </a:p>
            <a:p>
              <a:pPr lvl="1"/>
              <a:endParaRPr lang="en-US" sz="2800" b="1" i="1" dirty="0">
                <a:latin typeface="+mj-lt"/>
                <a:cs typeface="Calibri" pitchFamily="34" charset="0"/>
              </a:endParaRPr>
            </a:p>
            <a:p>
              <a:pPr marL="685800" indent="-685800">
                <a:buFont typeface="Wingdings" panose="05000000000000000000" pitchFamily="2" charset="2"/>
                <a:buChar char="q"/>
              </a:pPr>
              <a:r>
                <a:rPr lang="en-US" sz="2800" b="1" i="1" dirty="0">
                  <a:latin typeface="+mj-lt"/>
                  <a:cs typeface="Calibri" pitchFamily="34" charset="0"/>
                </a:rPr>
                <a:t>Generates a linear model of the output which can be modeled as MILP and solved using Mixed-Integer Programming (MIP) approach</a:t>
              </a:r>
            </a:p>
            <a:p>
              <a:pPr marL="685800" indent="-685800">
                <a:buFont typeface="Wingdings" panose="05000000000000000000" pitchFamily="2" charset="2"/>
                <a:buChar char="q"/>
              </a:pPr>
              <a:endParaRPr lang="en-US" sz="2800" b="1" i="1" dirty="0">
                <a:solidFill>
                  <a:schemeClr val="tx2">
                    <a:lumMod val="75000"/>
                  </a:schemeClr>
                </a:solidFill>
                <a:latin typeface="+mj-lt"/>
                <a:cs typeface="Calibri" pitchFamily="34" charset="0"/>
              </a:endParaRPr>
            </a:p>
            <a:p>
              <a:pPr marL="685800" indent="-685800">
                <a:buFont typeface="Wingdings" panose="05000000000000000000" pitchFamily="2" charset="2"/>
                <a:buChar char="q"/>
              </a:pPr>
              <a:r>
                <a:rPr lang="en-US" sz="2800" b="1" i="1" dirty="0">
                  <a:latin typeface="+mj-lt"/>
                  <a:cs typeface="Calibri" pitchFamily="34" charset="0"/>
                </a:rPr>
                <a:t>Produces surrogate models that scale well with size and complexity of the system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0044" y="158748"/>
            <a:ext cx="11931328" cy="6309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DA36-EDC6-4F83-9CD6-89A9025B84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16114" y="105888"/>
            <a:ext cx="11916229" cy="661558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lIns="329184" tIns="329184" rIns="329184" bIns="329184" rtlCol="0" anchor="t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114" y="105888"/>
            <a:ext cx="11916229" cy="707886"/>
          </a:xfrm>
          <a:prstGeom prst="rect">
            <a:avLst/>
          </a:prstGeom>
          <a:solidFill>
            <a:schemeClr val="tx1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Mixed-integer model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30422" y="1170684"/>
            <a:ext cx="37415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</a:rPr>
              <a:t>  </a:t>
            </a:r>
          </a:p>
          <a:p>
            <a:pPr marL="685800" marR="0" lvl="0" indent="-68580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</a:rPr>
              <a:t>Hidden layer activation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3399FF">
                  <a:lumMod val="75000"/>
                </a:srgbClr>
              </a:solidFill>
              <a:effectLst/>
              <a:uLnTx/>
              <a:uFillTx/>
              <a:latin typeface="Calibri (Body)"/>
            </a:endParaRPr>
          </a:p>
          <a:p>
            <a:pPr marL="685800" marR="0" lvl="0" indent="-68580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Body)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Body)"/>
            </a:endParaRPr>
          </a:p>
          <a:p>
            <a:pPr marL="685800" marR="0" lvl="0" indent="-68580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Body)"/>
            </a:endParaRPr>
          </a:p>
          <a:p>
            <a:pPr marR="0" lvl="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Body)"/>
            </a:endParaRPr>
          </a:p>
          <a:p>
            <a:pPr marL="685800" marR="0" lvl="0" indent="-68580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Body)"/>
              </a:rPr>
              <a:t>Output function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3399FF">
                  <a:lumMod val="75000"/>
                </a:srgbClr>
              </a:solidFill>
              <a:effectLst/>
              <a:uLnTx/>
              <a:uFillTx/>
              <a:latin typeface="Calibri (Body)"/>
            </a:endParaRPr>
          </a:p>
          <a:p>
            <a:pPr marL="685800" marR="0" lvl="0" indent="-68580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Body)"/>
            </a:endParaRPr>
          </a:p>
          <a:p>
            <a:pPr marL="685800" marR="0" lvl="0" indent="-68580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Body)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Body)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Body)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6114" y="1160198"/>
            <a:ext cx="506223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Governing Equations</a:t>
            </a:r>
          </a:p>
          <a:p>
            <a:pPr marL="685800" marR="0" lvl="0" indent="-68580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Notation</a:t>
            </a:r>
          </a:p>
          <a:p>
            <a:pPr marL="685800" marR="0" lvl="0" indent="-68580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R="0" lvl="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b="1" kern="0" dirty="0">
              <a:solidFill>
                <a:prstClr val="black"/>
              </a:solidFill>
            </a:endParaRPr>
          </a:p>
          <a:p>
            <a:pPr marR="0" lvl="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685800" marR="0" lvl="0" indent="-68580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ReLU transfer function</a:t>
            </a:r>
          </a:p>
          <a:p>
            <a:pPr marL="685800" marR="0" lvl="0" indent="-68580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A3EB69-033E-4B7E-8603-7E265C98B3EE}"/>
              </a:ext>
            </a:extLst>
          </p:cNvPr>
          <p:cNvSpPr txBox="1"/>
          <p:nvPr/>
        </p:nvSpPr>
        <p:spPr>
          <a:xfrm>
            <a:off x="7372014" y="1001407"/>
            <a:ext cx="4819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MIP reformulation of the max operator: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457200" marR="0" lvl="0" indent="-4572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ReLU activation function is written in GAMS using big-M constraints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03" y="4769446"/>
            <a:ext cx="3078349" cy="84926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2" y="4945785"/>
            <a:ext cx="2566513" cy="40828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6" y="2316963"/>
            <a:ext cx="3396557" cy="125688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954" y="2562199"/>
            <a:ext cx="2798448" cy="175109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402" y="3357048"/>
            <a:ext cx="619219" cy="231237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7436498" y="4616525"/>
            <a:ext cx="46278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Every node requires two binary variables</a:t>
            </a:r>
            <a:endParaRPr lang="en-US" sz="2400" dirty="0">
              <a:solidFill>
                <a:prstClr val="black"/>
              </a:solidFill>
              <a:latin typeface="Calibri (Body)"/>
            </a:endParaRP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569" y="2509002"/>
            <a:ext cx="3147709" cy="872806"/>
          </a:xfrm>
          <a:prstGeom prst="rect">
            <a:avLst/>
          </a:prstGeom>
        </p:spPr>
      </p:pic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DA36-EDC6-4F83-9CD6-89A9025B84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9183" y="120555"/>
            <a:ext cx="11928142" cy="6606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84" tIns="329184" rIns="329184" bIns="329184" rtlCol="0" anchor="t"/>
          <a:lstStyle/>
          <a:p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182" y="120555"/>
            <a:ext cx="11928143" cy="6771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Background and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907759"/>
            <a:ext cx="11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2800" b="1" dirty="0">
                <a:latin typeface="+mj-lt"/>
              </a:rPr>
              <a:t>Multi-Layer Perceptron (MLP) is a feedforward artificial neural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31D469-41AA-4518-9632-8B110D524A53}"/>
              </a:ext>
            </a:extLst>
          </p:cNvPr>
          <p:cNvSpPr/>
          <p:nvPr/>
        </p:nvSpPr>
        <p:spPr>
          <a:xfrm>
            <a:off x="967751" y="1541075"/>
            <a:ext cx="98780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  <a:cs typeface="Calibri" pitchFamily="34" charset="0"/>
              </a:rPr>
              <a:t>Objective</a:t>
            </a:r>
            <a:r>
              <a:rPr lang="en-US" sz="2800" b="1" dirty="0">
                <a:solidFill>
                  <a:schemeClr val="accent3"/>
                </a:solidFill>
                <a:latin typeface="+mj-lt"/>
                <a:cs typeface="Calibri" pitchFamily="34" charset="0"/>
              </a:rPr>
              <a:t>:</a:t>
            </a:r>
            <a:r>
              <a:rPr lang="en-US" sz="2800" b="1" i="1" dirty="0">
                <a:latin typeface="+mj-lt"/>
                <a:cs typeface="Calibri" pitchFamily="34" charset="0"/>
              </a:rPr>
              <a:t> Optimize the MLP network using a scalable MIP approach.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1D469-41AA-4518-9632-8B110D524A53}"/>
              </a:ext>
            </a:extLst>
          </p:cNvPr>
          <p:cNvSpPr/>
          <p:nvPr/>
        </p:nvSpPr>
        <p:spPr>
          <a:xfrm>
            <a:off x="1777376" y="2174391"/>
            <a:ext cx="7894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F13500"/>
                </a:solidFill>
                <a:latin typeface="+mj-lt"/>
                <a:cs typeface="Calibri" pitchFamily="34" charset="0"/>
              </a:rPr>
              <a:t>Specify</a:t>
            </a:r>
            <a:r>
              <a:rPr lang="en-US" sz="2800" b="1" i="1" dirty="0">
                <a:latin typeface="+mj-lt"/>
                <a:cs typeface="Calibri" pitchFamily="34" charset="0"/>
              </a:rPr>
              <a:t> network structure and train weights and biases</a:t>
            </a:r>
          </a:p>
        </p:txBody>
      </p:sp>
      <p:pic>
        <p:nvPicPr>
          <p:cNvPr id="11" name="Picture 4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967" y="3207495"/>
            <a:ext cx="3757291" cy="18540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31D469-41AA-4518-9632-8B110D524A53}"/>
              </a:ext>
            </a:extLst>
          </p:cNvPr>
          <p:cNvSpPr/>
          <p:nvPr/>
        </p:nvSpPr>
        <p:spPr>
          <a:xfrm>
            <a:off x="2939354" y="5021053"/>
            <a:ext cx="6704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F13500"/>
                </a:solidFill>
                <a:latin typeface="+mj-lt"/>
                <a:cs typeface="Calibri" pitchFamily="34" charset="0"/>
              </a:rPr>
              <a:t>Generate</a:t>
            </a:r>
            <a:r>
              <a:rPr lang="en-US" sz="2000" b="1" i="1" dirty="0">
                <a:latin typeface="+mj-lt"/>
                <a:cs typeface="Calibri" pitchFamily="34" charset="0"/>
              </a:rPr>
              <a:t> MIP formulation of </a:t>
            </a:r>
            <a:r>
              <a:rPr lang="en-US" sz="2000" b="1" i="1" dirty="0" err="1">
                <a:latin typeface="+mj-lt"/>
                <a:cs typeface="Calibri" pitchFamily="34" charset="0"/>
              </a:rPr>
              <a:t>ReLU</a:t>
            </a:r>
            <a:r>
              <a:rPr lang="en-US" sz="2000" b="1" i="1" dirty="0">
                <a:latin typeface="+mj-lt"/>
                <a:cs typeface="Calibri" pitchFamily="34" charset="0"/>
              </a:rPr>
              <a:t> neural network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22" y="5510905"/>
            <a:ext cx="1870930" cy="991101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004177" y="2730395"/>
            <a:ext cx="31530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cs typeface="Calibri" pitchFamily="34" charset="0"/>
              </a:rPr>
              <a:t>Simple architecture</a:t>
            </a:r>
            <a:endParaRPr lang="en-US" sz="2000" u="sng" dirty="0"/>
          </a:p>
        </p:txBody>
      </p:sp>
      <p:sp>
        <p:nvSpPr>
          <p:cNvPr id="50" name="Rectangle 49"/>
          <p:cNvSpPr/>
          <p:nvPr/>
        </p:nvSpPr>
        <p:spPr>
          <a:xfrm>
            <a:off x="7985257" y="2678269"/>
            <a:ext cx="3372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cs typeface="Calibri" pitchFamily="34" charset="0"/>
              </a:rPr>
              <a:t>Deep architecture</a:t>
            </a:r>
            <a:endParaRPr lang="en-US" sz="2000" u="sng" dirty="0"/>
          </a:p>
        </p:txBody>
      </p:sp>
      <p:grpSp>
        <p:nvGrpSpPr>
          <p:cNvPr id="53" name="Group 52"/>
          <p:cNvGrpSpPr/>
          <p:nvPr/>
        </p:nvGrpSpPr>
        <p:grpSpPr>
          <a:xfrm>
            <a:off x="951179" y="3264131"/>
            <a:ext cx="2835830" cy="2029703"/>
            <a:chOff x="126962" y="21747594"/>
            <a:chExt cx="5302377" cy="4188507"/>
          </a:xfrm>
        </p:grpSpPr>
        <p:sp>
          <p:nvSpPr>
            <p:cNvPr id="54" name="Oval 53"/>
            <p:cNvSpPr>
              <a:spLocks/>
            </p:cNvSpPr>
            <p:nvPr/>
          </p:nvSpPr>
          <p:spPr>
            <a:xfrm>
              <a:off x="226056" y="235077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Oval 54"/>
            <p:cNvSpPr>
              <a:spLocks/>
            </p:cNvSpPr>
            <p:nvPr/>
          </p:nvSpPr>
          <p:spPr>
            <a:xfrm>
              <a:off x="226056" y="24360798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6" name="Oval 55"/>
            <p:cNvSpPr>
              <a:spLocks/>
            </p:cNvSpPr>
            <p:nvPr/>
          </p:nvSpPr>
          <p:spPr>
            <a:xfrm>
              <a:off x="2324693" y="2237401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7" name="Oval 56"/>
            <p:cNvSpPr>
              <a:spLocks/>
            </p:cNvSpPr>
            <p:nvPr/>
          </p:nvSpPr>
          <p:spPr>
            <a:xfrm>
              <a:off x="2324693" y="230124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8" name="Oval 57"/>
            <p:cNvSpPr>
              <a:spLocks/>
            </p:cNvSpPr>
            <p:nvPr/>
          </p:nvSpPr>
          <p:spPr>
            <a:xfrm>
              <a:off x="2324693" y="2365079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9" name="Oval 58"/>
            <p:cNvSpPr>
              <a:spLocks/>
            </p:cNvSpPr>
            <p:nvPr/>
          </p:nvSpPr>
          <p:spPr>
            <a:xfrm>
              <a:off x="2324693" y="2428918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0" name="Oval 59"/>
            <p:cNvSpPr>
              <a:spLocks/>
            </p:cNvSpPr>
            <p:nvPr/>
          </p:nvSpPr>
          <p:spPr>
            <a:xfrm>
              <a:off x="2324693" y="24840511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1" name="Oval 60"/>
            <p:cNvSpPr>
              <a:spLocks/>
            </p:cNvSpPr>
            <p:nvPr/>
          </p:nvSpPr>
          <p:spPr>
            <a:xfrm>
              <a:off x="2324693" y="25478901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Oval 61"/>
            <p:cNvSpPr>
              <a:spLocks/>
            </p:cNvSpPr>
            <p:nvPr/>
          </p:nvSpPr>
          <p:spPr>
            <a:xfrm>
              <a:off x="4406424" y="23912191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63" name="Straight Arrow Connector 62"/>
            <p:cNvCxnSpPr>
              <a:stCxn id="54" idx="6"/>
              <a:endCxn id="58" idx="2"/>
            </p:cNvCxnSpPr>
            <p:nvPr/>
          </p:nvCxnSpPr>
          <p:spPr>
            <a:xfrm>
              <a:off x="683256" y="23736300"/>
              <a:ext cx="1641437" cy="1430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4" idx="6"/>
              <a:endCxn id="57" idx="2"/>
            </p:cNvCxnSpPr>
            <p:nvPr/>
          </p:nvCxnSpPr>
          <p:spPr>
            <a:xfrm flipV="1">
              <a:off x="683256" y="23241000"/>
              <a:ext cx="1641437" cy="4953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56" idx="2"/>
            </p:cNvCxnSpPr>
            <p:nvPr/>
          </p:nvCxnSpPr>
          <p:spPr>
            <a:xfrm flipV="1">
              <a:off x="711362" y="22602610"/>
              <a:ext cx="1613331" cy="11427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4" idx="6"/>
              <a:endCxn id="59" idx="2"/>
            </p:cNvCxnSpPr>
            <p:nvPr/>
          </p:nvCxnSpPr>
          <p:spPr>
            <a:xfrm>
              <a:off x="683256" y="23736300"/>
              <a:ext cx="1641437" cy="781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4" idx="6"/>
              <a:endCxn id="60" idx="2"/>
            </p:cNvCxnSpPr>
            <p:nvPr/>
          </p:nvCxnSpPr>
          <p:spPr>
            <a:xfrm>
              <a:off x="683256" y="23736300"/>
              <a:ext cx="1641437" cy="1332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4" idx="6"/>
              <a:endCxn id="61" idx="2"/>
            </p:cNvCxnSpPr>
            <p:nvPr/>
          </p:nvCxnSpPr>
          <p:spPr>
            <a:xfrm>
              <a:off x="683256" y="23736300"/>
              <a:ext cx="1641437" cy="19712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>
              <a:spLocks/>
            </p:cNvSpPr>
            <p:nvPr/>
          </p:nvSpPr>
          <p:spPr>
            <a:xfrm>
              <a:off x="226056" y="24356834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70" name="Straight Arrow Connector 69"/>
            <p:cNvCxnSpPr>
              <a:stCxn id="69" idx="6"/>
              <a:endCxn id="58" idx="2"/>
            </p:cNvCxnSpPr>
            <p:nvPr/>
          </p:nvCxnSpPr>
          <p:spPr>
            <a:xfrm flipV="1">
              <a:off x="683256" y="23879390"/>
              <a:ext cx="1641437" cy="706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9" idx="6"/>
              <a:endCxn id="57" idx="2"/>
            </p:cNvCxnSpPr>
            <p:nvPr/>
          </p:nvCxnSpPr>
          <p:spPr>
            <a:xfrm flipV="1">
              <a:off x="683256" y="23241000"/>
              <a:ext cx="1641437" cy="1344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56" idx="2"/>
            </p:cNvCxnSpPr>
            <p:nvPr/>
          </p:nvCxnSpPr>
          <p:spPr>
            <a:xfrm flipV="1">
              <a:off x="700162" y="22602610"/>
              <a:ext cx="1624531" cy="19828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9" idx="6"/>
              <a:endCxn id="59" idx="2"/>
            </p:cNvCxnSpPr>
            <p:nvPr/>
          </p:nvCxnSpPr>
          <p:spPr>
            <a:xfrm flipV="1">
              <a:off x="683256" y="24517780"/>
              <a:ext cx="1641437" cy="676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9" idx="6"/>
              <a:endCxn id="60" idx="2"/>
            </p:cNvCxnSpPr>
            <p:nvPr/>
          </p:nvCxnSpPr>
          <p:spPr>
            <a:xfrm>
              <a:off x="683256" y="24585434"/>
              <a:ext cx="1641437" cy="483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9" idx="6"/>
              <a:endCxn id="61" idx="2"/>
            </p:cNvCxnSpPr>
            <p:nvPr/>
          </p:nvCxnSpPr>
          <p:spPr>
            <a:xfrm>
              <a:off x="683256" y="24585434"/>
              <a:ext cx="1641437" cy="1122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56" idx="6"/>
              <a:endCxn id="62" idx="2"/>
            </p:cNvCxnSpPr>
            <p:nvPr/>
          </p:nvCxnSpPr>
          <p:spPr>
            <a:xfrm>
              <a:off x="2781893" y="22602610"/>
              <a:ext cx="1624531" cy="15381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7" idx="6"/>
              <a:endCxn id="62" idx="2"/>
            </p:cNvCxnSpPr>
            <p:nvPr/>
          </p:nvCxnSpPr>
          <p:spPr>
            <a:xfrm>
              <a:off x="2781893" y="23241000"/>
              <a:ext cx="1624531" cy="8997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58" idx="6"/>
              <a:endCxn id="62" idx="2"/>
            </p:cNvCxnSpPr>
            <p:nvPr/>
          </p:nvCxnSpPr>
          <p:spPr>
            <a:xfrm>
              <a:off x="2781893" y="23879390"/>
              <a:ext cx="1624531" cy="2614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9" idx="6"/>
              <a:endCxn id="62" idx="2"/>
            </p:cNvCxnSpPr>
            <p:nvPr/>
          </p:nvCxnSpPr>
          <p:spPr>
            <a:xfrm flipV="1">
              <a:off x="2781893" y="24140791"/>
              <a:ext cx="1624531" cy="3769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0" idx="6"/>
              <a:endCxn id="62" idx="2"/>
            </p:cNvCxnSpPr>
            <p:nvPr/>
          </p:nvCxnSpPr>
          <p:spPr>
            <a:xfrm flipV="1">
              <a:off x="2781893" y="24140791"/>
              <a:ext cx="1624531" cy="9283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1" idx="6"/>
              <a:endCxn id="62" idx="2"/>
            </p:cNvCxnSpPr>
            <p:nvPr/>
          </p:nvCxnSpPr>
          <p:spPr>
            <a:xfrm flipV="1">
              <a:off x="2781893" y="24140791"/>
              <a:ext cx="1624531" cy="15667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126962" y="22159189"/>
              <a:ext cx="1041526" cy="723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cs typeface="Calibri" pitchFamily="34" charset="0"/>
                </a:rPr>
                <a:t>Input</a:t>
              </a:r>
              <a:endParaRPr lang="en-US" sz="2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568407" y="21747594"/>
              <a:ext cx="2184404" cy="723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cs typeface="Calibri" pitchFamily="34" charset="0"/>
                </a:rPr>
                <a:t>Hidden Layer</a:t>
              </a:r>
              <a:endParaRPr lang="en-US" sz="20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16818" y="22167268"/>
              <a:ext cx="1312521" cy="723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cs typeface="Calibri" pitchFamily="34" charset="0"/>
                </a:rPr>
                <a:t>Output</a:t>
              </a:r>
              <a:endParaRPr lang="en-US" sz="2000" dirty="0"/>
            </a:p>
          </p:txBody>
        </p:sp>
      </p:grpSp>
      <p:sp>
        <p:nvSpPr>
          <p:cNvPr id="88" name="Slide Number Placeholder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DA36-EDC6-4F83-9CD6-89A9025B84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9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295" y="144378"/>
            <a:ext cx="11967410" cy="65772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lIns="329184" tIns="329184" rIns="329184" bIns="329184" rtlCol="0" anchor="t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95" y="144378"/>
            <a:ext cx="11967410" cy="6771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Computational study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95" y="942712"/>
            <a:ext cx="12079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/>
                </a:solidFill>
                <a:latin typeface="+mj-lt"/>
              </a:rPr>
              <a:t>Goal: Optimize GAMS model of a trained neural network with linear rectified units utilizing a benchmark example</a:t>
            </a:r>
          </a:p>
          <a:p>
            <a:r>
              <a:rPr lang="en-US" sz="2000" b="1" dirty="0">
                <a:solidFill>
                  <a:prstClr val="black"/>
                </a:solidFill>
                <a:latin typeface="+mj-lt"/>
              </a:rPr>
              <a:t>			</a:t>
            </a:r>
          </a:p>
          <a:p>
            <a:pPr marL="685800" indent="-685800" algn="ctr">
              <a:buFont typeface="Wingdings" panose="05000000000000000000" pitchFamily="2" charset="2"/>
              <a:buChar char="q"/>
            </a:pPr>
            <a:endParaRPr lang="en-US" sz="20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6997" y="1943053"/>
            <a:ext cx="221413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u="sng" dirty="0"/>
              <a:t>Algebraic form</a:t>
            </a:r>
            <a:endParaRPr lang="en-US" sz="26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6"/>
          <a:stretch/>
        </p:blipFill>
        <p:spPr bwMode="auto">
          <a:xfrm>
            <a:off x="7338120" y="2723817"/>
            <a:ext cx="4442221" cy="3099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8036106" y="1907804"/>
            <a:ext cx="35971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u="sng" dirty="0">
                <a:solidFill>
                  <a:prstClr val="black"/>
                </a:solidFill>
              </a:rPr>
              <a:t>Six hump camel function</a:t>
            </a:r>
            <a:endParaRPr lang="en-US" sz="2600" u="sng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41" y="2723817"/>
            <a:ext cx="6293333" cy="7223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42586" y="3680306"/>
            <a:ext cx="23794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u="sng" dirty="0"/>
              <a:t>Global minima</a:t>
            </a:r>
            <a:endParaRPr lang="en-US" sz="2600" u="sng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7" y="4515263"/>
            <a:ext cx="4832447" cy="127894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DA36-EDC6-4F83-9CD6-89A9025B84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295" y="144378"/>
            <a:ext cx="11967410" cy="65772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lIns="329184" tIns="329184" rIns="329184" bIns="329184" rtlCol="0" anchor="t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295" y="144378"/>
            <a:ext cx="11967410" cy="6771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Computational study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11" y="1050720"/>
            <a:ext cx="361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err="1"/>
              <a:t>ReLU</a:t>
            </a:r>
            <a:r>
              <a:rPr lang="en-US" sz="2800" b="1" u="sng" dirty="0"/>
              <a:t> surrogate models</a:t>
            </a:r>
            <a:endParaRPr lang="en-US" sz="2800" u="sng" dirty="0"/>
          </a:p>
        </p:txBody>
      </p:sp>
      <p:sp>
        <p:nvSpPr>
          <p:cNvPr id="15" name="Rectangle 14"/>
          <p:cNvSpPr/>
          <p:nvPr/>
        </p:nvSpPr>
        <p:spPr>
          <a:xfrm>
            <a:off x="152299" y="4444936"/>
            <a:ext cx="21355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2200" b="1" dirty="0"/>
              <a:t>Global minimum</a:t>
            </a:r>
            <a:endParaRPr lang="en-US" sz="2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7129" y="6130043"/>
            <a:ext cx="21146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2200" b="1" dirty="0"/>
              <a:t>Solution time (s)</a:t>
            </a:r>
            <a:endParaRPr lang="en-US" sz="2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3732" y="5433085"/>
            <a:ext cx="20540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2200" b="1" dirty="0"/>
              <a:t>Binary variables</a:t>
            </a:r>
            <a:endParaRPr lang="en-US" sz="2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5217" y="5781564"/>
            <a:ext cx="13385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2200" b="1" dirty="0"/>
              <a:t>Equations</a:t>
            </a:r>
            <a:endParaRPr lang="en-US" sz="2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6291" y="4788184"/>
            <a:ext cx="20715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2200" b="1" dirty="0"/>
              <a:t>Training time (s)</a:t>
            </a:r>
            <a:endParaRPr lang="en-US" sz="2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64835"/>
              </p:ext>
            </p:extLst>
          </p:nvPr>
        </p:nvGraphicFramePr>
        <p:xfrm>
          <a:off x="3386042" y="4444936"/>
          <a:ext cx="1216818" cy="20688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-1.33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0.6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46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54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0.013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08699"/>
              </p:ext>
            </p:extLst>
          </p:nvPr>
        </p:nvGraphicFramePr>
        <p:xfrm>
          <a:off x="6644836" y="4492100"/>
          <a:ext cx="1216818" cy="20688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-1.12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806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1004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1.27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31897"/>
              </p:ext>
            </p:extLst>
          </p:nvPr>
        </p:nvGraphicFramePr>
        <p:xfrm>
          <a:off x="9903630" y="4492100"/>
          <a:ext cx="1216818" cy="20688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-1.17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6.2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126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154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0.12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5005" y="5120338"/>
            <a:ext cx="26337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2200" b="1" dirty="0"/>
              <a:t>Continuous variables</a:t>
            </a:r>
            <a:endParaRPr lang="en-US" sz="2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1"/>
          <a:stretch/>
        </p:blipFill>
        <p:spPr bwMode="auto">
          <a:xfrm>
            <a:off x="2258232" y="2035624"/>
            <a:ext cx="3472437" cy="245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4"/>
          <a:stretch/>
        </p:blipFill>
        <p:spPr bwMode="auto">
          <a:xfrm>
            <a:off x="5507130" y="1973261"/>
            <a:ext cx="3492229" cy="2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1"/>
          <a:stretch/>
        </p:blipFill>
        <p:spPr bwMode="auto">
          <a:xfrm>
            <a:off x="8742256" y="1926097"/>
            <a:ext cx="3476414" cy="24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/>
          <p:cNvSpPr/>
          <p:nvPr/>
        </p:nvSpPr>
        <p:spPr>
          <a:xfrm>
            <a:off x="2276326" y="1589338"/>
            <a:ext cx="29688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black"/>
                </a:solidFill>
              </a:rPr>
              <a:t>1 hidden layer 10 nodes</a:t>
            </a:r>
            <a:endParaRPr lang="en-US" sz="2200" dirty="0"/>
          </a:p>
        </p:txBody>
      </p:sp>
      <p:sp>
        <p:nvSpPr>
          <p:cNvPr id="28" name="Rectangle 27"/>
          <p:cNvSpPr/>
          <p:nvPr/>
        </p:nvSpPr>
        <p:spPr>
          <a:xfrm>
            <a:off x="5648156" y="1573940"/>
            <a:ext cx="31115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black"/>
                </a:solidFill>
              </a:rPr>
              <a:t>1 hidden layer 200 nodes</a:t>
            </a:r>
            <a:endParaRPr lang="en-US" sz="2200" dirty="0"/>
          </a:p>
        </p:txBody>
      </p:sp>
      <p:sp>
        <p:nvSpPr>
          <p:cNvPr id="29" name="Rectangle 28"/>
          <p:cNvSpPr/>
          <p:nvPr/>
        </p:nvSpPr>
        <p:spPr>
          <a:xfrm>
            <a:off x="8817003" y="1560838"/>
            <a:ext cx="29688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prstClr val="black"/>
                </a:solidFill>
              </a:rPr>
              <a:t>3 hidden layer 30 nodes</a:t>
            </a:r>
            <a:endParaRPr lang="en-US" sz="2200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987350" y="6356516"/>
            <a:ext cx="2743200" cy="365125"/>
          </a:xfrm>
        </p:spPr>
        <p:txBody>
          <a:bodyPr/>
          <a:lstStyle/>
          <a:p>
            <a:fld id="{DA09DA36-EDC6-4F83-9CD6-89A9025B844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2295" y="144378"/>
            <a:ext cx="11967410" cy="65772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/>
        </p:spPr>
        <p:txBody>
          <a:bodyPr lIns="329184" tIns="329184" rIns="329184" bIns="329184" rtlCol="0" anchor="t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628" y="108854"/>
            <a:ext cx="11916229" cy="70788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29" y="986185"/>
            <a:ext cx="118146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prstClr val="black"/>
                </a:solidFill>
                <a:latin typeface="+mj-lt"/>
              </a:rPr>
              <a:t>A feed-forward neural network with rectified linear units that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prstClr val="black"/>
              </a:solidFill>
              <a:latin typeface="+mj-lt"/>
            </a:endParaRPr>
          </a:p>
          <a:p>
            <a:pPr marL="1120140" lvl="1" indent="-5715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Admits a mixed-integer programming model</a:t>
            </a:r>
          </a:p>
          <a:p>
            <a:pPr marL="1120140" lvl="1" indent="-5715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Avoids the classical issue of non-convexities induced by traditional transfer functions</a:t>
            </a:r>
          </a:p>
          <a:p>
            <a:pPr marL="1120140" lvl="1" indent="-5715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Opens neural network optimization and training to rigorous optimization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prstClr val="black"/>
              </a:solidFill>
              <a:latin typeface="+mj-lt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prstClr val="black"/>
                </a:solidFill>
                <a:latin typeface="+mj-lt"/>
              </a:rPr>
              <a:t>Future steps will focus 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prstClr val="black"/>
              </a:solidFill>
              <a:latin typeface="+mj-lt"/>
            </a:endParaRPr>
          </a:p>
          <a:p>
            <a:pPr marL="1120140" lvl="1" indent="-5715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The application of the MIP formulation to a wide variety of problems stemming from complex systems</a:t>
            </a:r>
          </a:p>
          <a:p>
            <a:pPr marL="1120140" lvl="1" indent="-5715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Investigation of the scalability of MIP-based </a:t>
            </a:r>
            <a:r>
              <a:rPr lang="en-US" sz="2400" dirty="0" err="1">
                <a:solidFill>
                  <a:prstClr val="black"/>
                </a:solidFill>
                <a:latin typeface="+mj-lt"/>
              </a:rPr>
              <a:t>ReLU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models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DA36-EDC6-4F83-9CD6-89A9025B84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224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3.7046"/>
  <p:tag name="ORIGINALWIDTH" val="1318.335"/>
  <p:tag name="OUTPUTDPI" val="1200"/>
  <p:tag name="LATEXADDIN" val="\documentclass{article}&#10;\usepackage{amsmath}&#10;\usepackage{amssymb}&#10;\pagestyle{empty}&#10;\begin{document}&#10;&#10;\begin{equation*}&#10;y_o = \sum_{n=1}^{N_{L}} w_{on}^{L+1} h_n^{L} + b_o^{L+1}&#10;\end{equation*}&#10;&#10;&#10;\end{document}"/>
  <p:tag name="IGUANATEXSIZE" val="20"/>
  <p:tag name="IGUANATEXCURSOR" val="177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.7308"/>
  <p:tag name="ORIGINALWIDTH" val="951.631"/>
  <p:tag name="OUTPUTDPI" val="1200"/>
  <p:tag name="LATEXADDIN" val="\documentclass{article}&#10;\usepackage{amsmath}&#10;\usepackage{amssymb}&#10;\pagestyle{empty}&#10;\begin{document}&#10;&#10;\begin{equation*}&#10;h_m^i = \max \left( 0 , a_m^i \right)&#10;\end{equation*}&#10;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4.1658"/>
  <p:tag name="ORIGINALWIDTH" val="2053.243"/>
  <p:tag name="OUTPUTDPI" val="1200"/>
  <p:tag name="LATEXADDIN" val="\documentclass{article}&#10;\usepackage{amsmath}&#10;\usepackage{amssymb}&#10;\pagestyle{empty}&#10;\begin{document}&#10;&#10;\begin{equation*}&#10;\begin{aligned}&#10;&amp; i = 1 \cdots L \&#10;o = 1 \cdots N_{L+1} \&#10;m = 1 \cdots N_i \\&#10;&amp; L = \text{Number of hidden layers} \\&#10;&amp; N_0 = \text{Number of inputs} \\&#10;&amp; N_{L+1} = \text{Number of outputs} \\&#10;\end{aligned}&#10;\end{equation*}&#10;&#10;&#10;\end{document}"/>
  <p:tag name="IGUANATEXSIZE" val="20"/>
  <p:tag name="IGUANATEXCURSOR" val="325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5.3806"/>
  <p:tag name="ORIGINALWIDTH" val="1526.809"/>
  <p:tag name="OUTPUTDPI" val="1200"/>
  <p:tag name="LATEXADDIN" val="\documentclass{article}&#10;\usepackage{amsmath}&#10;\usepackage{amssymb}&#10;\pagestyle{empty}&#10;\begin{document}&#10;&#10;\begin{equation*}&#10;\begin{aligned}&#10;&amp; h_m^i \ge 0  , \&#10;h_m^i \le M  , \&#10;h_m^i \ge a_m^i \\&#10;&amp; h_m^i \le M (1-dz_m^i) \\&#10;&amp; h_m^i \le a_m^i + M (1-dl_m^i) \\&#10;&amp; dl_m^i + dz_m^i = 1 \\&#10;&amp; dl_m^i , dz_m^i \in {0,1}&#10;\end{aligned}&#10;\end{equation*}&#10;&#10;&#10;\end{document}"/>
  <p:tag name="IGUANATEXSIZE" val="20"/>
  <p:tag name="IGUANATEXCURSOR" val="186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361"/>
  <p:tag name="ORIGINALWIDTH" val="299.2126"/>
  <p:tag name="OUTPUTDPI" val="1200"/>
  <p:tag name="LATEXADDIN" val="\documentclass{article}&#10;\usepackage{amsmath}&#10;\usepackage{amssymb}&#10;\pagestyle{empty}&#10;\begin{document}&#10;&#10;\begin{equation*}&#10;\begin{aligned}&#10;&amp; \forall i \ , \ j&#10;\end{aligned}&#10;\end{equation*}&#10;&#10;&#10;\end{document}"/>
  <p:tag name="IGUANATEXSIZE" val="20"/>
  <p:tag name="IGUANATEXCURSOR" val="155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1346.832"/>
  <p:tag name="OUTPUTDPI" val="1200"/>
  <p:tag name="LATEXADDIN" val="\documentclass{article}&#10;\usepackage{amsmath}&#10;\usepackage{amssymb}&#10;\pagestyle{empty}&#10;\begin{document}&#10;&#10;\begin{equation*}&#10;a_m^i = \sum_{n=1}^{N_{i-1}} w_{mn}^i h_n^{i-1} + b_m^i&#10;\end{equation*}&#10;&#10;&#10;\end{document}"/>
  <p:tag name="IGUANATEXSIZE" val="20"/>
  <p:tag name="IGUANATEXCURSOR" val="175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4.4282"/>
  <p:tag name="ORIGINALWIDTH" val="1084.364"/>
  <p:tag name="OUTPUTDPI" val="1200"/>
  <p:tag name="LATEXADDIN" val="\documentclass{article}&#10;\usepackage{amsmath}&#10;\usepackage{amssymb}&#10;\pagestyle{empty}&#10;\begin{document}&#10;&#10;\begin{equation*}&#10;\begin{aligned}&#10;&amp; \min_{x \in X} \&#10;&amp; &amp; c^T x \\&#10;&amp; s.t. \&#10;&amp; &amp; Ax \le b \\&#10;&amp; where,&#10;&amp; &amp; X \in \mathbb{Z} \times \mathbb{R}&#10;\end{aligned}&#10;\end{equation*}&#10;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7.4616"/>
  <p:tag name="ORIGINALWIDTH" val="2678.665"/>
  <p:tag name="OUTPUTDPI" val="1200"/>
  <p:tag name="LATEXADDIN" val="\documentclass{article}&#10;\usepackage{amsmath}&#10;\usepackage{amssymb}&#10;\pagestyle{empty}&#10;\begin{document}&#10;&#10;\begin{equation*}&#10;y = \left( 4-2.1x_1^2 + \frac{x_1^4}{3} \right) x_1^2 + x_1 x_2 + \left( -4 + 4 x_2^2 \right) x_2^2&#10;\end{equation*}&#10;&#10;&#10;\end{document}"/>
  <p:tag name="IGUANATEXSIZE" val="20"/>
  <p:tag name="IGUANATEXCURSOR" val="219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87.4391"/>
  <p:tag name="ORIGINALWIDTH" val="1841.77"/>
  <p:tag name="OUTPUTDPI" val="1200"/>
  <p:tag name="LATEXADDIN" val="\documentclass{article}&#10;\usepackage{amsmath}&#10;\usepackage{amssymb}&#10;\pagestyle{empty}&#10;\begin{document}&#10;&#10;\begin{equation*}&#10;\begin{aligned}&#10;&amp; \&#10;&amp; &amp; y = -1.0316 \\&#10;&amp; \text{at} \&#10;&amp; &amp; \left( x_1,x_2 \right) = \left( -0.0898 , 0.7126 \right) \\&#10;&amp; \text{and} &#10;&amp; &amp; \left( x_1,x_2 \right) =  \left( 0.0898 , -0.7126 \right) &#10;\end{aligned}&#10;\end{equation*}&#10;&#10;&#10;\end{document}"/>
  <p:tag name="IGUANATEXSIZE" val="20"/>
  <p:tag name="IGUANATEXCURSOR" val="139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328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Times New Roman</vt:lpstr>
      <vt:lpstr>Verdana</vt:lpstr>
      <vt:lpstr>Wingdings</vt:lpstr>
      <vt:lpstr>Office Theme</vt:lpstr>
      <vt:lpstr>Equation</vt:lpstr>
      <vt:lpstr>Optimization of multilayer perceptron output with ReLU activation function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multilayer perceptron output with ReLU activation function</dc:title>
  <dc:creator>Windows User</dc:creator>
  <cp:lastModifiedBy>Marcos Paulo Pedrosa Alves</cp:lastModifiedBy>
  <cp:revision>10</cp:revision>
  <dcterms:created xsi:type="dcterms:W3CDTF">2017-09-19T01:54:41Z</dcterms:created>
  <dcterms:modified xsi:type="dcterms:W3CDTF">2019-03-10T15:14:18Z</dcterms:modified>
</cp:coreProperties>
</file>